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38"/>
  </p:notesMasterIdLst>
  <p:sldIdLst>
    <p:sldId id="256" r:id="rId2"/>
    <p:sldId id="301" r:id="rId3"/>
    <p:sldId id="258" r:id="rId4"/>
    <p:sldId id="259" r:id="rId5"/>
    <p:sldId id="304" r:id="rId6"/>
    <p:sldId id="261" r:id="rId7"/>
    <p:sldId id="265" r:id="rId8"/>
    <p:sldId id="287" r:id="rId9"/>
    <p:sldId id="288" r:id="rId10"/>
    <p:sldId id="262" r:id="rId11"/>
    <p:sldId id="266" r:id="rId12"/>
    <p:sldId id="289" r:id="rId13"/>
    <p:sldId id="303" r:id="rId14"/>
    <p:sldId id="269" r:id="rId15"/>
    <p:sldId id="290" r:id="rId16"/>
    <p:sldId id="272" r:id="rId17"/>
    <p:sldId id="294" r:id="rId18"/>
    <p:sldId id="273" r:id="rId19"/>
    <p:sldId id="274" r:id="rId20"/>
    <p:sldId id="305" r:id="rId21"/>
    <p:sldId id="307" r:id="rId22"/>
    <p:sldId id="275" r:id="rId23"/>
    <p:sldId id="295" r:id="rId24"/>
    <p:sldId id="276" r:id="rId25"/>
    <p:sldId id="306" r:id="rId26"/>
    <p:sldId id="277" r:id="rId27"/>
    <p:sldId id="278" r:id="rId28"/>
    <p:sldId id="308" r:id="rId29"/>
    <p:sldId id="279" r:id="rId30"/>
    <p:sldId id="281" r:id="rId31"/>
    <p:sldId id="282" r:id="rId32"/>
    <p:sldId id="283" r:id="rId33"/>
    <p:sldId id="284" r:id="rId34"/>
    <p:sldId id="268" r:id="rId35"/>
    <p:sldId id="280" r:id="rId36"/>
    <p:sldId id="29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FBFBF"/>
    <a:srgbClr val="C3C3C3"/>
    <a:srgbClr val="867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4" d="100"/>
          <a:sy n="74" d="100"/>
        </p:scale>
        <p:origin x="-1854" y="-3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96A48-77BD-9743-A0C7-6A162E5FC85F}" type="datetimeFigureOut">
              <a:rPr lang="en-US" smtClean="0"/>
              <a:t>3/24/2015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DC59D-B6E6-574A-AA01-8ADB09F22C6B}" type="slidenum">
              <a:rPr lang="en-US" smtClean="0"/>
              <a:t>‹#›</a:t>
            </a:fld>
            <a:endParaRPr lang="en-US"/>
          </a:p>
        </p:txBody>
      </p:sp>
    </p:spTree>
    <p:extLst>
      <p:ext uri="{BB962C8B-B14F-4D97-AF65-F5344CB8AC3E}">
        <p14:creationId xmlns:p14="http://schemas.microsoft.com/office/powerpoint/2010/main" val="30151297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 cover</a:t>
            </a:r>
            <a:r>
              <a:rPr lang="en-US" baseline="0" dirty="0" smtClean="0"/>
              <a:t> image?</a:t>
            </a:r>
            <a:endParaRPr lang="en-US" dirty="0"/>
          </a:p>
        </p:txBody>
      </p:sp>
      <p:sp>
        <p:nvSpPr>
          <p:cNvPr id="4" name="Slide Number Placeholder 3"/>
          <p:cNvSpPr>
            <a:spLocks noGrp="1"/>
          </p:cNvSpPr>
          <p:nvPr>
            <p:ph type="sldNum" sz="quarter" idx="10"/>
          </p:nvPr>
        </p:nvSpPr>
        <p:spPr/>
        <p:txBody>
          <a:bodyPr/>
          <a:lstStyle/>
          <a:p>
            <a:fld id="{20ADC59D-B6E6-574A-AA01-8ADB09F22C6B}"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p:spPr>
      </p:sp>
      <p:sp>
        <p:nvSpPr>
          <p:cNvPr id="46083" name="Rectangle 3"/>
          <p:cNvSpPr>
            <a:spLocks noGrp="1" noChangeArrowheads="1"/>
          </p:cNvSpPr>
          <p:nvPr>
            <p:ph type="body" idx="1"/>
          </p:nvPr>
        </p:nvSpPr>
        <p:spPr>
          <a:xfrm>
            <a:off x="914400" y="4343400"/>
            <a:ext cx="5029200" cy="4114800"/>
          </a:xfrm>
          <a:noFill/>
          <a:ln/>
        </p:spPr>
        <p:txBody>
          <a:bodyPr/>
          <a:lstStyle/>
          <a:p>
            <a:endParaRPr lang="en-US">
              <a:latin typeface="Arial" pitchFamily="-105" charset="0"/>
              <a:ea typeface="ＭＳ Ｐゴシック" pitchFamily="-105" charset="-128"/>
              <a:cs typeface="Arial" pitchFamily="-105"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xfrm>
            <a:off x="914400" y="4343400"/>
            <a:ext cx="5029200" cy="4114800"/>
          </a:xfrm>
          <a:noFill/>
          <a:ln/>
        </p:spPr>
        <p:txBody>
          <a:bodyPr/>
          <a:lstStyle/>
          <a:p>
            <a:endParaRPr lang="en-US">
              <a:latin typeface="Arial" pitchFamily="-105" charset="0"/>
              <a:ea typeface="ＭＳ Ｐゴシック" pitchFamily="-105" charset="-128"/>
              <a:cs typeface="Arial" pitchFamily="-105"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xfrm>
            <a:off x="914400" y="4343400"/>
            <a:ext cx="5029200" cy="4114800"/>
          </a:xfrm>
          <a:noFill/>
          <a:ln/>
        </p:spPr>
        <p:txBody>
          <a:bodyPr/>
          <a:lstStyle/>
          <a:p>
            <a:r>
              <a:rPr lang="en-US" dirty="0" smtClean="0">
                <a:latin typeface="Arial" pitchFamily="-105" charset="0"/>
                <a:ea typeface="ＭＳ Ｐゴシック" pitchFamily="-105" charset="-128"/>
                <a:cs typeface="Arial" pitchFamily="-105" charset="0"/>
              </a:rPr>
              <a:t>If they have these in a handout, you could make these slides just the sequences</a:t>
            </a:r>
            <a:r>
              <a:rPr lang="en-US" baseline="0" dirty="0" smtClean="0">
                <a:latin typeface="Arial" pitchFamily="-105" charset="0"/>
                <a:ea typeface="ＭＳ Ｐゴシック" pitchFamily="-105" charset="-128"/>
                <a:cs typeface="Arial" pitchFamily="-105" charset="0"/>
              </a:rPr>
              <a:t> or a picture.</a:t>
            </a:r>
            <a:endParaRPr lang="en-US" dirty="0">
              <a:latin typeface="Arial" pitchFamily="-105" charset="0"/>
              <a:ea typeface="ＭＳ Ｐゴシック" pitchFamily="-105" charset="-128"/>
              <a:cs typeface="Arial" pitchFamily="-10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a:xfrm>
            <a:off x="914400" y="4343400"/>
            <a:ext cx="5029200" cy="4114800"/>
          </a:xfrm>
          <a:noFill/>
          <a:ln/>
        </p:spPr>
        <p:txBody>
          <a:bodyPr/>
          <a:lstStyle/>
          <a:p>
            <a:r>
              <a:rPr lang="en-US">
                <a:latin typeface="Arial" pitchFamily="-105" charset="0"/>
                <a:ea typeface="ＭＳ Ｐゴシック" pitchFamily="-105" charset="-128"/>
                <a:cs typeface="Arial" pitchFamily="-105" charset="0"/>
              </a:rPr>
              <a:t>Both 2 and 7 are right.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xfrm>
            <a:off x="914400" y="4343400"/>
            <a:ext cx="5029200" cy="4114800"/>
          </a:xfrm>
          <a:noFill/>
          <a:ln/>
        </p:spPr>
        <p:txBody>
          <a:bodyPr/>
          <a:lstStyle/>
          <a:p>
            <a:endParaRPr lang="en-US">
              <a:latin typeface="Arial" pitchFamily="-105" charset="0"/>
              <a:ea typeface="ＭＳ Ｐゴシック" pitchFamily="-105" charset="-128"/>
              <a:cs typeface="Arial" pitchFamily="-105"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a:latin typeface="Arial" pitchFamily="-105" charset="0"/>
              <a:ea typeface="ＭＳ Ｐゴシック" pitchFamily="-105" charset="-128"/>
              <a:cs typeface="Arial" pitchFamily="-105"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dirty="0" smtClean="0">
                <a:latin typeface="Arial" pitchFamily="-105" charset="0"/>
                <a:ea typeface="ＭＳ Ｐゴシック" pitchFamily="-105" charset="-128"/>
                <a:cs typeface="Arial" pitchFamily="-105" charset="0"/>
              </a:rPr>
              <a:t>Is there some text you could cut from this (but still say) in order to reduce the amount of text on the slide?</a:t>
            </a:r>
            <a:endParaRPr lang="en-US" dirty="0">
              <a:latin typeface="Arial" pitchFamily="-105" charset="0"/>
              <a:ea typeface="ＭＳ Ｐゴシック" pitchFamily="-105" charset="-128"/>
              <a:cs typeface="Arial" pitchFamily="-105"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ea typeface="ＭＳ Ｐゴシック" pitchFamily="-105" charset="-128"/>
              </a:rPr>
              <a:t>You can modify the materials you already use.</a:t>
            </a:r>
          </a:p>
          <a:p>
            <a:endParaRPr lang="en-US" dirty="0"/>
          </a:p>
        </p:txBody>
      </p:sp>
      <p:sp>
        <p:nvSpPr>
          <p:cNvPr id="4" name="Slide Number Placeholder 3"/>
          <p:cNvSpPr>
            <a:spLocks noGrp="1"/>
          </p:cNvSpPr>
          <p:nvPr>
            <p:ph type="sldNum" sz="quarter" idx="10"/>
          </p:nvPr>
        </p:nvSpPr>
        <p:spPr/>
        <p:txBody>
          <a:bodyPr/>
          <a:lstStyle/>
          <a:p>
            <a:fld id="{20ADC59D-B6E6-574A-AA01-8ADB09F22C6B}" type="slidenum">
              <a:rPr lang="en-US" smtClean="0"/>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latin typeface="Arial" pitchFamily="-105" charset="0"/>
                <a:ea typeface="ＭＳ Ｐゴシック" pitchFamily="-105" charset="-128"/>
                <a:cs typeface="Arial" pitchFamily="-105" charset="0"/>
              </a:rPr>
              <a:t>Ideally, you could animate this one.</a:t>
            </a:r>
            <a:endParaRPr lang="en-US" dirty="0">
              <a:latin typeface="Arial" pitchFamily="-105" charset="0"/>
              <a:ea typeface="ＭＳ Ｐゴシック" pitchFamily="-105" charset="-128"/>
              <a:cs typeface="Arial" pitchFamily="-105" charset="0"/>
            </a:endParaRPr>
          </a:p>
        </p:txBody>
      </p:sp>
      <p:sp>
        <p:nvSpPr>
          <p:cNvPr id="53252" name="Slide Number Placeholder 3"/>
          <p:cNvSpPr>
            <a:spLocks noGrp="1"/>
          </p:cNvSpPr>
          <p:nvPr>
            <p:ph type="sldNum" sz="quarter" idx="5"/>
          </p:nvPr>
        </p:nvSpPr>
        <p:spPr>
          <a:noFill/>
        </p:spPr>
        <p:txBody>
          <a:bodyPr/>
          <a:lstStyle/>
          <a:p>
            <a:fld id="{6D2E59ED-1324-C443-9B1D-35A0B70DAAEE}" type="slidenum">
              <a:rPr lang="en-US">
                <a:cs typeface="Arial" pitchFamily="-105" charset="0"/>
              </a:rPr>
              <a:pPr/>
              <a:t>33</a:t>
            </a:fld>
            <a:endParaRPr lang="en-US">
              <a:cs typeface="Arial" pitchFamily="-105"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ea typeface="Arial" pitchFamily="-105" charset="0"/>
                <a:cs typeface="Arial" pitchFamily="-105" charset="0"/>
              </a:rPr>
              <a:t>Data taken from a class in vertebrate physiology in which &gt;90% of the students are biology majors in their senior year.  The grades represent averages for 2-3 questions per exam that required students to report the basic findings presented in a line graph. Points represent mean ± S.E.</a:t>
            </a:r>
          </a:p>
          <a:p>
            <a:endParaRPr lang="en-US" dirty="0">
              <a:latin typeface="Arial" pitchFamily="-105" charset="0"/>
              <a:ea typeface="ＭＳ Ｐゴシック" pitchFamily="-105" charset="-128"/>
              <a:cs typeface="Arial" pitchFamily="-10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dive in!</a:t>
            </a:r>
            <a:endParaRPr lang="en-US" dirty="0"/>
          </a:p>
        </p:txBody>
      </p:sp>
      <p:sp>
        <p:nvSpPr>
          <p:cNvPr id="4" name="Slide Number Placeholder 3"/>
          <p:cNvSpPr>
            <a:spLocks noGrp="1"/>
          </p:cNvSpPr>
          <p:nvPr>
            <p:ph type="sldNum" sz="quarter" idx="10"/>
          </p:nvPr>
        </p:nvSpPr>
        <p:spPr/>
        <p:txBody>
          <a:bodyPr/>
          <a:lstStyle/>
          <a:p>
            <a:fld id="{20ADC59D-B6E6-574A-AA01-8ADB09F22C6B}"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a:latin typeface="Arial" pitchFamily="-105" charset="0"/>
              <a:ea typeface="ＭＳ Ｐゴシック" pitchFamily="-105" charset="-128"/>
              <a:cs typeface="Arial" pitchFamily="-10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a:latin typeface="Arial" pitchFamily="-105" charset="0"/>
                <a:ea typeface="ＭＳ Ｐゴシック" pitchFamily="-105" charset="-128"/>
                <a:cs typeface="Arial" pitchFamily="-105" charset="0"/>
              </a:rPr>
              <a:t>Capture on large post-its</a:t>
            </a:r>
          </a:p>
        </p:txBody>
      </p:sp>
      <p:sp>
        <p:nvSpPr>
          <p:cNvPr id="37892" name="Slide Number Placeholder 3"/>
          <p:cNvSpPr>
            <a:spLocks noGrp="1"/>
          </p:cNvSpPr>
          <p:nvPr>
            <p:ph type="sldNum" sz="quarter" idx="5"/>
          </p:nvPr>
        </p:nvSpPr>
        <p:spPr>
          <a:noFill/>
        </p:spPr>
        <p:txBody>
          <a:bodyPr/>
          <a:lstStyle/>
          <a:p>
            <a:fld id="{AE91124B-ADFA-0B46-AABA-22035ABB64B1}" type="slidenum">
              <a:rPr lang="en-US">
                <a:cs typeface="Arial" pitchFamily="-105" charset="0"/>
              </a:rPr>
              <a:pPr/>
              <a:t>6</a:t>
            </a:fld>
            <a:endParaRPr lang="en-US">
              <a:cs typeface="Arial" pitchFamily="-10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A5AEE26-5A89-9F41-9BDC-C0D19D6505CB}" type="slidenum">
              <a:rPr lang="en-US">
                <a:cs typeface="Arial" pitchFamily="-105" charset="0"/>
              </a:rPr>
              <a:pPr/>
              <a:t>10</a:t>
            </a:fld>
            <a:endParaRPr lang="en-US">
              <a:cs typeface="Arial" pitchFamily="-105"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pitchFamily="-105" charset="0"/>
              <a:ea typeface="ＭＳ Ｐゴシック" pitchFamily="-105" charset="-128"/>
              <a:cs typeface="Arial" pitchFamily="-105"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A5FB4A2-57FE-A041-9151-058123199C54}" type="slidenum">
              <a:rPr lang="en-US" sz="1200">
                <a:cs typeface="Arial" pitchFamily="-105" charset="0"/>
              </a:rPr>
              <a:pPr algn="r"/>
              <a:t>11</a:t>
            </a:fld>
            <a:endParaRPr lang="en-US" sz="1200">
              <a:cs typeface="Arial" pitchFamily="-105"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z="1200" b="1" dirty="0" smtClean="0">
                <a:ea typeface="ＭＳ Ｐゴシック" pitchFamily="-105" charset="-128"/>
              </a:rPr>
              <a:t>goal-oriented instructional design that emphasizes </a:t>
            </a:r>
            <a:r>
              <a:rPr lang="en-US" sz="1200" b="1" u="sng" dirty="0" smtClean="0">
                <a:ea typeface="ＭＳ Ｐゴシック" pitchFamily="-105" charset="-128"/>
              </a:rPr>
              <a:t>learning</a:t>
            </a:r>
            <a:r>
              <a:rPr lang="en-US" sz="1200" b="1" dirty="0" smtClean="0">
                <a:ea typeface="ＭＳ Ｐゴシック" pitchFamily="-105" charset="-128"/>
              </a:rPr>
              <a:t> not teaching </a:t>
            </a:r>
            <a:endParaRPr lang="en-US" dirty="0">
              <a:latin typeface="Arial" pitchFamily="-105" charset="0"/>
              <a:ea typeface="ＭＳ Ｐゴシック" pitchFamily="-105" charset="-128"/>
              <a:cs typeface="Arial" pitchFamily="-10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ea typeface="ＭＳ Ｐゴシック" pitchFamily="-105" charset="-128"/>
              </a:rPr>
              <a:t>Which is easier to assess?</a:t>
            </a:r>
            <a:endParaRPr lang="en-US"/>
          </a:p>
        </p:txBody>
      </p:sp>
      <p:sp>
        <p:nvSpPr>
          <p:cNvPr id="4" name="Slide Number Placeholder 3"/>
          <p:cNvSpPr>
            <a:spLocks noGrp="1"/>
          </p:cNvSpPr>
          <p:nvPr>
            <p:ph type="sldNum" sz="quarter" idx="10"/>
          </p:nvPr>
        </p:nvSpPr>
        <p:spPr/>
        <p:txBody>
          <a:bodyPr/>
          <a:lstStyle/>
          <a:p>
            <a:fld id="{20ADC59D-B6E6-574A-AA01-8ADB09F22C6B}" type="slidenum">
              <a:rPr lang="en-US" smtClean="0"/>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done!</a:t>
            </a:r>
            <a:endParaRPr lang="en-US" dirty="0"/>
          </a:p>
        </p:txBody>
      </p:sp>
      <p:sp>
        <p:nvSpPr>
          <p:cNvPr id="4" name="Slide Number Placeholder 3"/>
          <p:cNvSpPr>
            <a:spLocks noGrp="1"/>
          </p:cNvSpPr>
          <p:nvPr>
            <p:ph type="sldNum" sz="quarter" idx="10"/>
          </p:nvPr>
        </p:nvSpPr>
        <p:spPr/>
        <p:txBody>
          <a:bodyPr/>
          <a:lstStyle/>
          <a:p>
            <a:fld id="{20ADC59D-B6E6-574A-AA01-8ADB09F22C6B}" type="slidenum">
              <a:rPr lang="en-US" smtClean="0"/>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algn="ctr">
              <a:buFontTx/>
              <a:buNone/>
            </a:pPr>
            <a:endParaRPr lang="en-US" sz="1200" b="1" dirty="0" smtClean="0">
              <a:solidFill>
                <a:srgbClr val="FF0000"/>
              </a:solidFill>
              <a:ea typeface="ＭＳ Ｐゴシック" pitchFamily="-10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a:spcBef>
                <a:spcPct val="0"/>
              </a:spcBef>
            </a:pPr>
            <a:r>
              <a:rPr lang="en-US">
                <a:latin typeface="Arial" pitchFamily="-105" charset="0"/>
                <a:ea typeface="ＭＳ Ｐゴシック" pitchFamily="-105" charset="-128"/>
                <a:cs typeface="Arial" pitchFamily="-105" charset="0"/>
              </a:rPr>
              <a:t>-choose any topic</a:t>
            </a:r>
          </a:p>
          <a:p>
            <a:pPr>
              <a:spcBef>
                <a:spcPct val="0"/>
              </a:spcBef>
            </a:pPr>
            <a:r>
              <a:rPr lang="en-US">
                <a:latin typeface="Arial" pitchFamily="-105" charset="0"/>
                <a:ea typeface="ＭＳ Ｐゴシック" pitchFamily="-105" charset="-128"/>
                <a:cs typeface="Arial" pitchFamily="-105" charset="0"/>
              </a:rPr>
              <a:t>-groups of 3</a:t>
            </a:r>
          </a:p>
          <a:p>
            <a:pPr>
              <a:spcBef>
                <a:spcPct val="0"/>
              </a:spcBef>
            </a:pPr>
            <a:r>
              <a:rPr lang="en-US">
                <a:latin typeface="Arial" pitchFamily="-105" charset="0"/>
                <a:ea typeface="ＭＳ Ｐゴシック" pitchFamily="-105" charset="-128"/>
                <a:cs typeface="Arial" pitchFamily="-105" charset="0"/>
              </a:rPr>
              <a:t>-10 minutes to come up with a quick backwards design, can be no more than 5 minutes to present idea/lesson</a:t>
            </a:r>
          </a:p>
          <a:p>
            <a:pPr>
              <a:spcBef>
                <a:spcPct val="0"/>
              </a:spcBef>
            </a:pPr>
            <a:r>
              <a:rPr lang="en-US">
                <a:latin typeface="Arial" pitchFamily="-105" charset="0"/>
                <a:ea typeface="ＭＳ Ｐゴシック" pitchFamily="-105" charset="-128"/>
                <a:cs typeface="Arial" pitchFamily="-105" charset="0"/>
              </a:rPr>
              <a:t>-does not have to be a complete lesson, just present idea</a:t>
            </a:r>
          </a:p>
          <a:p>
            <a:pPr>
              <a:spcBef>
                <a:spcPct val="0"/>
              </a:spcBef>
            </a:pPr>
            <a:r>
              <a:rPr lang="en-US">
                <a:latin typeface="Arial" pitchFamily="-105" charset="0"/>
                <a:ea typeface="ＭＳ Ｐゴシック" pitchFamily="-105" charset="-128"/>
                <a:cs typeface="Arial" pitchFamily="-105" charset="0"/>
              </a:rPr>
              <a:t>-What would you add with more time, was your opinion changed at all? Do you think this method is effective?</a:t>
            </a:r>
          </a:p>
        </p:txBody>
      </p:sp>
      <p:sp>
        <p:nvSpPr>
          <p:cNvPr id="450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0433588-DB49-C948-83D9-FF35D3541DCD}" type="slidenum">
              <a:rPr lang="en-US" sz="1200">
                <a:latin typeface="Calibri" pitchFamily="-105" charset="0"/>
                <a:cs typeface="Arial" pitchFamily="-105" charset="0"/>
              </a:rPr>
              <a:pPr algn="r"/>
              <a:t>19</a:t>
            </a:fld>
            <a:endParaRPr lang="en-US" sz="1200">
              <a:latin typeface="Calibri" pitchFamily="-105" charset="0"/>
              <a:cs typeface="Arial" pitchFamily="-10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9D059A1-58A7-F648-8C38-F1844B882782}"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8F09-6E65-D442-9C4C-9D070C3C9E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C9D059A1-58A7-F648-8C38-F1844B882782}"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8F09-6E65-D442-9C4C-9D070C3C9E3A}" type="slidenum">
              <a:rPr lang="en-US" smtClean="0"/>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C9D059A1-58A7-F648-8C38-F1844B882782}"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8F09-6E65-D442-9C4C-9D070C3C9E3A}" type="slidenum">
              <a:rPr lang="en-US" smtClean="0"/>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C9D059A1-58A7-F648-8C38-F1844B882782}"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8F09-6E65-D442-9C4C-9D070C3C9E3A}" type="slidenum">
              <a:rPr lang="en-US" smtClean="0"/>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059A1-58A7-F648-8C38-F1844B882782}"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8F09-6E65-D442-9C4C-9D070C3C9E3A}" type="slidenum">
              <a:rPr lang="en-US" smtClean="0"/>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D059A1-58A7-F648-8C38-F1844B882782}"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8F09-6E65-D442-9C4C-9D070C3C9E3A}" type="slidenum">
              <a:rPr lang="en-US" smtClean="0"/>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D059A1-58A7-F648-8C38-F1844B882782}"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8F09-6E65-D442-9C4C-9D070C3C9E3A}" type="slidenum">
              <a:rPr lang="en-US" smtClean="0"/>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aramond" pitchFamily="18" charset="0"/>
                <a:ea typeface="ＭＳ Ｐゴシック" pitchFamily="34" charset="-128"/>
                <a:cs typeface="+mn-cs"/>
              </a:defRPr>
            </a:lvl1pPr>
          </a:lstStyle>
          <a:p>
            <a:pPr>
              <a:defRPr/>
            </a:pPr>
            <a:endParaRPr lang="en-US"/>
          </a:p>
        </p:txBody>
      </p:sp>
      <p:sp>
        <p:nvSpPr>
          <p:cNvPr id="4"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493DF914-A0BE-8C43-B639-5FAF6FC07D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D059A1-58A7-F648-8C38-F1844B882782}"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8F09-6E65-D442-9C4C-9D070C3C9E3A}" type="slidenum">
              <a:rPr lang="en-US" smtClean="0"/>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9D059A1-58A7-F648-8C38-F1844B882782}"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8F09-6E65-D442-9C4C-9D070C3C9E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smtClean="0"/>
              <a:t>Click to edit Master text styles</a:t>
            </a:r>
          </a:p>
        </p:txBody>
      </p:sp>
      <p:sp>
        <p:nvSpPr>
          <p:cNvPr id="4" name="Date Placeholder 3"/>
          <p:cNvSpPr>
            <a:spLocks noGrp="1"/>
          </p:cNvSpPr>
          <p:nvPr>
            <p:ph type="dt" sz="half" idx="10"/>
          </p:nvPr>
        </p:nvSpPr>
        <p:spPr/>
        <p:txBody>
          <a:bodyPr/>
          <a:lstStyle/>
          <a:p>
            <a:fld id="{C9D059A1-58A7-F648-8C38-F1844B882782}"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18F09-6E65-D442-9C4C-9D070C3C9E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D059A1-58A7-F648-8C38-F1844B882782}"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8F09-6E65-D442-9C4C-9D070C3C9E3A}" type="slidenum">
              <a:rPr lang="en-US" smtClean="0"/>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D059A1-58A7-F648-8C38-F1844B882782}" type="datetimeFigureOut">
              <a:rPr lang="en-US" smtClean="0"/>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18F09-6E65-D442-9C4C-9D070C3C9E3A}" type="slidenum">
              <a:rPr lang="en-US" smtClean="0"/>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D059A1-58A7-F648-8C38-F1844B882782}" type="datetimeFigureOut">
              <a:rPr lang="en-US" smtClean="0"/>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18F09-6E65-D442-9C4C-9D070C3C9E3A}" type="slidenum">
              <a:rPr lang="en-US" smtClean="0"/>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059A1-58A7-F648-8C38-F1844B882782}" type="datetimeFigureOut">
              <a:rPr lang="en-US" smtClean="0"/>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18F09-6E65-D442-9C4C-9D070C3C9E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en-US"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059A1-58A7-F648-8C38-F1844B882782}"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18F09-6E65-D442-9C4C-9D070C3C9E3A}" type="slidenum">
              <a:rPr lang="en-US" smtClean="0"/>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fld id="{C9D059A1-58A7-F648-8C38-F1844B882782}" type="datetimeFigureOut">
              <a:rPr lang="en-US" smtClean="0"/>
              <a:t>3/24/2015</a:t>
            </a:fld>
            <a:endParaRPr lang="en-US"/>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14718F09-6E65-D442-9C4C-9D070C3C9E3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ctr" defTabSz="914400" rtl="0" eaLnBrk="1" latinLnBrk="0" hangingPunct="1">
        <a:spcBef>
          <a:spcPct val="0"/>
        </a:spcBef>
        <a:buNone/>
        <a:defRPr sz="4800" kern="1200">
          <a:solidFill>
            <a:srgbClr val="FFFFFF"/>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rgbClr val="FFFFFF"/>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rgbClr val="FFFFFF"/>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rgbClr val="FFFFFF"/>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rgbClr val="FFFFFF"/>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www.ygyh.org/pku/have04.htm"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Backward Design to Move Learning Forward</a:t>
            </a:r>
            <a:endParaRPr lang="en-US" sz="6000" dirty="0"/>
          </a:p>
        </p:txBody>
      </p:sp>
      <p:sp>
        <p:nvSpPr>
          <p:cNvPr id="3" name="Subtitle 2"/>
          <p:cNvSpPr>
            <a:spLocks noGrp="1"/>
          </p:cNvSpPr>
          <p:nvPr>
            <p:ph type="subTitle" idx="1"/>
          </p:nvPr>
        </p:nvSpPr>
        <p:spPr>
          <a:xfrm>
            <a:off x="658813" y="3115297"/>
            <a:ext cx="7826281" cy="860611"/>
          </a:xfrm>
        </p:spPr>
        <p:txBody>
          <a:bodyPr>
            <a:noAutofit/>
          </a:bodyPr>
          <a:lstStyle/>
          <a:p>
            <a:r>
              <a:rPr lang="en-US" sz="3200" dirty="0" smtClean="0"/>
              <a:t>Michelle Withers</a:t>
            </a:r>
          </a:p>
          <a:p>
            <a:r>
              <a:rPr lang="en-US" sz="3200" dirty="0" smtClean="0"/>
              <a:t>Associate Professor</a:t>
            </a:r>
          </a:p>
          <a:p>
            <a:r>
              <a:rPr lang="en-US" sz="3200" dirty="0" smtClean="0"/>
              <a:t>West Virginia University</a:t>
            </a:r>
            <a:endParaRPr lang="en-US" sz="3200" dirty="0"/>
          </a:p>
        </p:txBody>
      </p:sp>
      <p:pic>
        <p:nvPicPr>
          <p:cNvPr id="4" name="Picture 4" descr="logotag421"/>
          <p:cNvPicPr>
            <a:picLocks noChangeAspect="1" noChangeArrowheads="1"/>
          </p:cNvPicPr>
          <p:nvPr/>
        </p:nvPicPr>
        <p:blipFill>
          <a:blip r:embed="rId2" cstate="email">
            <a:extLst>
              <a:ext uri="{28A0092B-C50C-407E-A947-70E740481C1C}">
                <a14:useLocalDpi xmlns:a14="http://schemas.microsoft.com/office/drawing/2010/main"/>
              </a:ext>
            </a:extLst>
          </a:blip>
          <a:srcRect t="-17392" r="83797"/>
          <a:stretch>
            <a:fillRect/>
          </a:stretch>
        </p:blipFill>
        <p:spPr bwMode="auto">
          <a:xfrm>
            <a:off x="7688121" y="5004870"/>
            <a:ext cx="1273317" cy="1473717"/>
          </a:xfrm>
          <a:prstGeom prst="rect">
            <a:avLst/>
          </a:prstGeom>
          <a:noFill/>
          <a:ln w="9525">
            <a:noFill/>
            <a:miter lim="800000"/>
            <a:headEnd/>
            <a:tailEnd/>
          </a:ln>
          <a:effectLst>
            <a:outerShdw blurRad="50800" dist="38100" dir="270000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p:txBody>
          <a:bodyPr>
            <a:normAutofit fontScale="90000"/>
          </a:bodyPr>
          <a:lstStyle/>
          <a:p>
            <a:pPr eaLnBrk="1" hangingPunct="1"/>
            <a:r>
              <a:rPr lang="en-US" sz="4000" b="1" dirty="0">
                <a:solidFill>
                  <a:schemeClr val="tx1"/>
                </a:solidFill>
                <a:ea typeface="ＭＳ Ｐゴシック" pitchFamily="-105" charset="-128"/>
              </a:rPr>
              <a:t>Backward design switches the focus from what we teach to what they </a:t>
            </a:r>
            <a:r>
              <a:rPr lang="en-US" sz="4000" b="1" dirty="0">
                <a:solidFill>
                  <a:srgbClr val="FF0000"/>
                </a:solidFill>
                <a:ea typeface="ＭＳ Ｐゴシック" pitchFamily="-105" charset="-128"/>
              </a:rPr>
              <a:t>learn</a:t>
            </a:r>
            <a:endParaRPr lang="en-US" sz="2400" b="1" dirty="0">
              <a:solidFill>
                <a:srgbClr val="FF0000"/>
              </a:solidFill>
              <a:ea typeface="ＭＳ Ｐゴシック" pitchFamily="-105" charset="-128"/>
            </a:endParaRPr>
          </a:p>
        </p:txBody>
      </p:sp>
      <p:pic>
        <p:nvPicPr>
          <p:cNvPr id="18435"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0" y="2260600"/>
            <a:ext cx="9144000" cy="3683000"/>
          </a:xfrm>
        </p:spPr>
      </p:pic>
      <p:sp>
        <p:nvSpPr>
          <p:cNvPr id="9220" name="Oval 3"/>
          <p:cNvSpPr>
            <a:spLocks noChangeArrowheads="1"/>
          </p:cNvSpPr>
          <p:nvPr/>
        </p:nvSpPr>
        <p:spPr bwMode="auto">
          <a:xfrm>
            <a:off x="3581400" y="2868613"/>
            <a:ext cx="1676400" cy="914400"/>
          </a:xfrm>
          <a:prstGeom prst="ellipse">
            <a:avLst/>
          </a:prstGeom>
          <a:solidFill>
            <a:schemeClr val="bg1"/>
          </a:solidFill>
          <a:ln w="9525">
            <a:noFill/>
            <a:round/>
            <a:headEnd/>
            <a:tailEnd/>
          </a:ln>
        </p:spPr>
        <p:txBody>
          <a:bodyPr wrap="none" anchor="ctr">
            <a:prstTxWarp prst="textNoShape">
              <a:avLst/>
            </a:prstTxWarp>
          </a:bodyPr>
          <a:lstStyle/>
          <a:p>
            <a:endParaRPr lang="en-US"/>
          </a:p>
        </p:txBody>
      </p:sp>
      <p:sp>
        <p:nvSpPr>
          <p:cNvPr id="9221" name="Text Box 4"/>
          <p:cNvSpPr txBox="1">
            <a:spLocks noChangeArrowheads="1"/>
          </p:cNvSpPr>
          <p:nvPr/>
        </p:nvSpPr>
        <p:spPr bwMode="auto">
          <a:xfrm>
            <a:off x="3733800" y="3021013"/>
            <a:ext cx="1644650" cy="641350"/>
          </a:xfrm>
          <a:prstGeom prst="rect">
            <a:avLst/>
          </a:prstGeom>
          <a:noFill/>
          <a:ln w="9525">
            <a:noFill/>
            <a:miter lim="800000"/>
            <a:headEnd/>
            <a:tailEnd/>
          </a:ln>
        </p:spPr>
        <p:txBody>
          <a:bodyPr wrap="none">
            <a:prstTxWarp prst="textNoShape">
              <a:avLst/>
            </a:prstTxWarp>
            <a:spAutoFit/>
          </a:bodyPr>
          <a:lstStyle/>
          <a:p>
            <a:r>
              <a:rPr lang="en-US" b="1"/>
              <a:t>I don’t hear</a:t>
            </a:r>
          </a:p>
          <a:p>
            <a:r>
              <a:rPr lang="en-US" b="1"/>
              <a:t>him whistling</a:t>
            </a:r>
          </a:p>
        </p:txBody>
      </p:sp>
      <p:sp>
        <p:nvSpPr>
          <p:cNvPr id="9222" name="Oval 5"/>
          <p:cNvSpPr>
            <a:spLocks noChangeArrowheads="1"/>
          </p:cNvSpPr>
          <p:nvPr/>
        </p:nvSpPr>
        <p:spPr bwMode="auto">
          <a:xfrm>
            <a:off x="5562600" y="2868613"/>
            <a:ext cx="2133600" cy="1143000"/>
          </a:xfrm>
          <a:prstGeom prst="ellipse">
            <a:avLst/>
          </a:prstGeom>
          <a:solidFill>
            <a:schemeClr val="bg1"/>
          </a:solidFill>
          <a:ln w="9525">
            <a:noFill/>
            <a:round/>
            <a:headEnd/>
            <a:tailEnd/>
          </a:ln>
        </p:spPr>
        <p:txBody>
          <a:bodyPr wrap="none" anchor="ctr">
            <a:prstTxWarp prst="textNoShape">
              <a:avLst/>
            </a:prstTxWarp>
          </a:bodyPr>
          <a:lstStyle/>
          <a:p>
            <a:endParaRPr lang="en-US"/>
          </a:p>
        </p:txBody>
      </p:sp>
      <p:sp>
        <p:nvSpPr>
          <p:cNvPr id="9223" name="Text Box 6"/>
          <p:cNvSpPr txBox="1">
            <a:spLocks noChangeArrowheads="1"/>
          </p:cNvSpPr>
          <p:nvPr/>
        </p:nvSpPr>
        <p:spPr bwMode="auto">
          <a:xfrm>
            <a:off x="5715000" y="2944813"/>
            <a:ext cx="1911350" cy="915987"/>
          </a:xfrm>
          <a:prstGeom prst="rect">
            <a:avLst/>
          </a:prstGeom>
          <a:noFill/>
          <a:ln w="9525">
            <a:noFill/>
            <a:miter lim="800000"/>
            <a:headEnd/>
            <a:tailEnd/>
          </a:ln>
        </p:spPr>
        <p:txBody>
          <a:bodyPr wrap="none">
            <a:prstTxWarp prst="textNoShape">
              <a:avLst/>
            </a:prstTxWarp>
            <a:spAutoFit/>
          </a:bodyPr>
          <a:lstStyle/>
          <a:p>
            <a:r>
              <a:rPr lang="en-US" b="1"/>
              <a:t>I said I taught</a:t>
            </a:r>
          </a:p>
          <a:p>
            <a:r>
              <a:rPr lang="en-US" b="1"/>
              <a:t>him, I didn’t say</a:t>
            </a:r>
          </a:p>
          <a:p>
            <a:r>
              <a:rPr lang="en-US" b="1"/>
              <a:t>he learned it</a:t>
            </a:r>
          </a:p>
        </p:txBody>
      </p:sp>
      <p:sp>
        <p:nvSpPr>
          <p:cNvPr id="9224" name="Oval 7"/>
          <p:cNvSpPr>
            <a:spLocks noChangeArrowheads="1"/>
          </p:cNvSpPr>
          <p:nvPr/>
        </p:nvSpPr>
        <p:spPr bwMode="auto">
          <a:xfrm>
            <a:off x="1600200" y="3021013"/>
            <a:ext cx="1447800" cy="914400"/>
          </a:xfrm>
          <a:prstGeom prst="ellipse">
            <a:avLst/>
          </a:prstGeom>
          <a:solidFill>
            <a:schemeClr val="bg1"/>
          </a:solidFill>
          <a:ln w="9525">
            <a:noFill/>
            <a:round/>
            <a:headEnd/>
            <a:tailEnd/>
          </a:ln>
        </p:spPr>
        <p:txBody>
          <a:bodyPr wrap="none" anchor="ctr">
            <a:prstTxWarp prst="textNoShape">
              <a:avLst/>
            </a:prstTxWarp>
          </a:bodyPr>
          <a:lstStyle/>
          <a:p>
            <a:endParaRPr lang="en-US"/>
          </a:p>
        </p:txBody>
      </p:sp>
      <p:sp>
        <p:nvSpPr>
          <p:cNvPr id="9225" name="Text Box 8"/>
          <p:cNvSpPr txBox="1">
            <a:spLocks noChangeArrowheads="1"/>
          </p:cNvSpPr>
          <p:nvPr/>
        </p:nvSpPr>
        <p:spPr bwMode="auto">
          <a:xfrm>
            <a:off x="1447800" y="3173413"/>
            <a:ext cx="1581150" cy="641350"/>
          </a:xfrm>
          <a:prstGeom prst="rect">
            <a:avLst/>
          </a:prstGeom>
          <a:noFill/>
          <a:ln w="9525">
            <a:noFill/>
            <a:miter lim="800000"/>
            <a:headEnd/>
            <a:tailEnd/>
          </a:ln>
        </p:spPr>
        <p:txBody>
          <a:bodyPr wrap="none">
            <a:prstTxWarp prst="textNoShape">
              <a:avLst/>
            </a:prstTxWarp>
            <a:spAutoFit/>
          </a:bodyPr>
          <a:lstStyle/>
          <a:p>
            <a:r>
              <a:rPr lang="en-US" b="1"/>
              <a:t>I taught Spot</a:t>
            </a:r>
          </a:p>
          <a:p>
            <a:r>
              <a:rPr lang="en-US" b="1"/>
              <a:t> to whistle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81000" y="292388"/>
            <a:ext cx="8458200" cy="1499607"/>
          </a:xfrm>
        </p:spPr>
        <p:txBody>
          <a:bodyPr anchor="ctr">
            <a:noAutofit/>
          </a:bodyPr>
          <a:lstStyle/>
          <a:p>
            <a:pPr eaLnBrk="1" hangingPunct="1"/>
            <a:r>
              <a:rPr lang="en-US" sz="5400" b="1" dirty="0">
                <a:ea typeface="ＭＳ Ｐゴシック" pitchFamily="-105" charset="-128"/>
              </a:rPr>
              <a:t>Backward Design</a:t>
            </a:r>
            <a:r>
              <a:rPr lang="en-US" sz="5400" b="1" dirty="0" smtClean="0">
                <a:ea typeface="ＭＳ Ｐゴシック" pitchFamily="-105" charset="-128"/>
              </a:rPr>
              <a:t/>
            </a:r>
            <a:br>
              <a:rPr lang="en-US" sz="5400" b="1" dirty="0" smtClean="0">
                <a:ea typeface="ＭＳ Ｐゴシック" pitchFamily="-105" charset="-128"/>
              </a:rPr>
            </a:br>
            <a:endParaRPr lang="en-US" sz="5400" b="1" dirty="0">
              <a:ea typeface="ＭＳ Ｐゴシック" pitchFamily="-105" charset="-128"/>
            </a:endParaRPr>
          </a:p>
        </p:txBody>
      </p:sp>
      <p:sp>
        <p:nvSpPr>
          <p:cNvPr id="13315" name="AutoShape 3"/>
          <p:cNvSpPr>
            <a:spLocks noChangeArrowheads="1"/>
          </p:cNvSpPr>
          <p:nvPr/>
        </p:nvSpPr>
        <p:spPr bwMode="auto">
          <a:xfrm>
            <a:off x="76200" y="2667000"/>
            <a:ext cx="3124200" cy="3048000"/>
          </a:xfrm>
          <a:prstGeom prst="rightArrowCallout">
            <a:avLst>
              <a:gd name="adj1" fmla="val 25000"/>
              <a:gd name="adj2" fmla="val 25000"/>
              <a:gd name="adj3" fmla="val 19522"/>
              <a:gd name="adj4" fmla="val 77134"/>
            </a:avLst>
          </a:prstGeom>
          <a:solidFill>
            <a:schemeClr val="accent3">
              <a:lumMod val="20000"/>
              <a:lumOff val="80000"/>
            </a:schemeClr>
          </a:solidFill>
          <a:ln w="9525">
            <a:solidFill>
              <a:schemeClr val="tx1"/>
            </a:solidFill>
            <a:miter lim="800000"/>
            <a:headEnd/>
            <a:tailEnd/>
          </a:ln>
        </p:spPr>
        <p:txBody>
          <a:bodyPr wrap="none" anchor="ctr">
            <a:prstTxWarp prst="textNoShape">
              <a:avLst/>
            </a:prstTxWarp>
          </a:bodyPr>
          <a:lstStyle/>
          <a:p>
            <a:endParaRPr lang="en-US" sz="2400" b="1" dirty="0">
              <a:solidFill>
                <a:srgbClr val="000066"/>
              </a:solidFill>
            </a:endParaRPr>
          </a:p>
          <a:p>
            <a:endParaRPr lang="en-US" sz="2400" b="1" dirty="0">
              <a:solidFill>
                <a:srgbClr val="000066"/>
              </a:solidFill>
            </a:endParaRPr>
          </a:p>
          <a:p>
            <a:r>
              <a:rPr lang="en-US" sz="2400" b="1" dirty="0">
                <a:solidFill>
                  <a:srgbClr val="000066"/>
                </a:solidFill>
              </a:rPr>
              <a:t>What should</a:t>
            </a:r>
          </a:p>
          <a:p>
            <a:r>
              <a:rPr lang="en-US" sz="2400" b="1" dirty="0">
                <a:solidFill>
                  <a:srgbClr val="000066"/>
                </a:solidFill>
              </a:rPr>
              <a:t>students know </a:t>
            </a:r>
          </a:p>
          <a:p>
            <a:r>
              <a:rPr lang="en-US" sz="2400" b="1" dirty="0">
                <a:solidFill>
                  <a:srgbClr val="000066"/>
                </a:solidFill>
              </a:rPr>
              <a:t>or be able to do</a:t>
            </a:r>
          </a:p>
          <a:p>
            <a:r>
              <a:rPr lang="en-US" sz="2400" b="1" dirty="0">
                <a:solidFill>
                  <a:srgbClr val="000066"/>
                </a:solidFill>
              </a:rPr>
              <a:t>by the end of </a:t>
            </a:r>
          </a:p>
          <a:p>
            <a:r>
              <a:rPr lang="en-US" sz="2400" b="1" dirty="0">
                <a:solidFill>
                  <a:srgbClr val="000066"/>
                </a:solidFill>
              </a:rPr>
              <a:t>your course?</a:t>
            </a:r>
          </a:p>
        </p:txBody>
      </p:sp>
      <p:sp>
        <p:nvSpPr>
          <p:cNvPr id="248836" name="AutoShape 4"/>
          <p:cNvSpPr>
            <a:spLocks noChangeArrowheads="1"/>
          </p:cNvSpPr>
          <p:nvPr/>
        </p:nvSpPr>
        <p:spPr bwMode="auto">
          <a:xfrm>
            <a:off x="3200400" y="2667000"/>
            <a:ext cx="2971800" cy="3048000"/>
          </a:xfrm>
          <a:prstGeom prst="rightArrowCallout">
            <a:avLst>
              <a:gd name="adj1" fmla="val 24995"/>
              <a:gd name="adj2" fmla="val 25000"/>
              <a:gd name="adj3" fmla="val 18569"/>
              <a:gd name="adj4" fmla="val 76843"/>
            </a:avLst>
          </a:prstGeom>
          <a:solidFill>
            <a:schemeClr val="accent3">
              <a:lumMod val="20000"/>
              <a:lumOff val="80000"/>
            </a:schemeClr>
          </a:solidFill>
          <a:ln w="9525">
            <a:solidFill>
              <a:schemeClr val="tx1"/>
            </a:solidFill>
            <a:miter lim="800000"/>
            <a:headEnd/>
            <a:tailEnd/>
          </a:ln>
        </p:spPr>
        <p:txBody>
          <a:bodyPr wrap="none" anchor="ctr">
            <a:prstTxWarp prst="textNoShape">
              <a:avLst/>
            </a:prstTxWarp>
          </a:bodyPr>
          <a:lstStyle/>
          <a:p>
            <a:endParaRPr lang="en-US" sz="2400" b="1">
              <a:solidFill>
                <a:srgbClr val="000066"/>
              </a:solidFill>
            </a:endParaRPr>
          </a:p>
          <a:p>
            <a:r>
              <a:rPr lang="en-US" sz="2400" b="1">
                <a:solidFill>
                  <a:srgbClr val="000066"/>
                </a:solidFill>
              </a:rPr>
              <a:t>What evidence </a:t>
            </a:r>
          </a:p>
          <a:p>
            <a:r>
              <a:rPr lang="en-US" sz="2400" b="1">
                <a:solidFill>
                  <a:srgbClr val="000066"/>
                </a:solidFill>
              </a:rPr>
              <a:t>will convince </a:t>
            </a:r>
          </a:p>
          <a:p>
            <a:r>
              <a:rPr lang="en-US" sz="2400" b="1">
                <a:solidFill>
                  <a:srgbClr val="000066"/>
                </a:solidFill>
              </a:rPr>
              <a:t>you that they </a:t>
            </a:r>
          </a:p>
          <a:p>
            <a:r>
              <a:rPr lang="en-US" sz="2400" b="1">
                <a:solidFill>
                  <a:srgbClr val="000066"/>
                </a:solidFill>
              </a:rPr>
              <a:t>got there?</a:t>
            </a:r>
          </a:p>
        </p:txBody>
      </p:sp>
      <p:sp>
        <p:nvSpPr>
          <p:cNvPr id="248837" name="Rectangle 5"/>
          <p:cNvSpPr>
            <a:spLocks noChangeArrowheads="1"/>
          </p:cNvSpPr>
          <p:nvPr/>
        </p:nvSpPr>
        <p:spPr bwMode="auto">
          <a:xfrm>
            <a:off x="6248400" y="2667000"/>
            <a:ext cx="2819400" cy="3048000"/>
          </a:xfrm>
          <a:prstGeom prst="rect">
            <a:avLst/>
          </a:prstGeom>
          <a:solidFill>
            <a:schemeClr val="accent3">
              <a:lumMod val="20000"/>
              <a:lumOff val="80000"/>
            </a:schemeClr>
          </a:solidFill>
          <a:ln w="9525">
            <a:solidFill>
              <a:schemeClr val="tx1"/>
            </a:solidFill>
            <a:miter lim="800000"/>
            <a:headEnd/>
            <a:tailEnd/>
          </a:ln>
        </p:spPr>
        <p:txBody>
          <a:bodyPr wrap="none" anchor="ctr">
            <a:prstTxWarp prst="textNoShape">
              <a:avLst/>
            </a:prstTxWarp>
          </a:bodyPr>
          <a:lstStyle/>
          <a:p>
            <a:r>
              <a:rPr lang="en-US" sz="2400" b="1">
                <a:solidFill>
                  <a:srgbClr val="000066"/>
                </a:solidFill>
              </a:rPr>
              <a:t>How will you help </a:t>
            </a:r>
          </a:p>
          <a:p>
            <a:r>
              <a:rPr lang="en-US" sz="2400" b="1">
                <a:solidFill>
                  <a:srgbClr val="000066"/>
                </a:solidFill>
              </a:rPr>
              <a:t>them get there?</a:t>
            </a:r>
          </a:p>
        </p:txBody>
      </p:sp>
      <p:sp>
        <p:nvSpPr>
          <p:cNvPr id="13318" name="Text Box 6"/>
          <p:cNvSpPr txBox="1">
            <a:spLocks noChangeArrowheads="1"/>
          </p:cNvSpPr>
          <p:nvPr/>
        </p:nvSpPr>
        <p:spPr bwMode="auto">
          <a:xfrm>
            <a:off x="76200" y="2682875"/>
            <a:ext cx="3360625" cy="400110"/>
          </a:xfrm>
          <a:prstGeom prst="rect">
            <a:avLst/>
          </a:prstGeom>
          <a:noFill/>
          <a:ln w="9525">
            <a:noFill/>
            <a:miter lim="800000"/>
            <a:headEnd/>
            <a:tailEnd/>
          </a:ln>
        </p:spPr>
        <p:txBody>
          <a:bodyPr wrap="square">
            <a:prstTxWarp prst="textNoShape">
              <a:avLst/>
            </a:prstTxWarp>
            <a:spAutoFit/>
          </a:bodyPr>
          <a:lstStyle/>
          <a:p>
            <a:r>
              <a:rPr lang="en-US" sz="2000" b="1" dirty="0">
                <a:solidFill>
                  <a:srgbClr val="FF0000"/>
                </a:solidFill>
              </a:rPr>
              <a:t>Learning</a:t>
            </a:r>
            <a:r>
              <a:rPr lang="en-US" sz="2000" b="1" dirty="0" smtClean="0">
                <a:solidFill>
                  <a:srgbClr val="FF0000"/>
                </a:solidFill>
              </a:rPr>
              <a:t> Outcomes</a:t>
            </a:r>
            <a:endParaRPr lang="en-US" sz="2000" b="1" dirty="0">
              <a:solidFill>
                <a:srgbClr val="FF0000"/>
              </a:solidFill>
            </a:endParaRPr>
          </a:p>
        </p:txBody>
      </p:sp>
      <p:sp>
        <p:nvSpPr>
          <p:cNvPr id="248839" name="Text Box 7"/>
          <p:cNvSpPr txBox="1">
            <a:spLocks noChangeArrowheads="1"/>
          </p:cNvSpPr>
          <p:nvPr/>
        </p:nvSpPr>
        <p:spPr bwMode="auto">
          <a:xfrm>
            <a:off x="3276600" y="2682875"/>
            <a:ext cx="1904488" cy="461665"/>
          </a:xfrm>
          <a:prstGeom prst="rect">
            <a:avLst/>
          </a:prstGeom>
          <a:noFill/>
          <a:ln w="9525">
            <a:noFill/>
            <a:miter lim="800000"/>
            <a:headEnd/>
            <a:tailEnd/>
          </a:ln>
        </p:spPr>
        <p:txBody>
          <a:bodyPr wrap="none">
            <a:prstTxWarp prst="textNoShape">
              <a:avLst/>
            </a:prstTxWarp>
            <a:spAutoFit/>
          </a:bodyPr>
          <a:lstStyle/>
          <a:p>
            <a:r>
              <a:rPr lang="en-US" sz="2400" b="1" dirty="0">
                <a:solidFill>
                  <a:srgbClr val="FF0000"/>
                </a:solidFill>
              </a:rPr>
              <a:t>Assessments</a:t>
            </a:r>
          </a:p>
        </p:txBody>
      </p:sp>
      <p:sp>
        <p:nvSpPr>
          <p:cNvPr id="248840" name="Text Box 8"/>
          <p:cNvSpPr txBox="1">
            <a:spLocks noChangeArrowheads="1"/>
          </p:cNvSpPr>
          <p:nvPr/>
        </p:nvSpPr>
        <p:spPr bwMode="auto">
          <a:xfrm>
            <a:off x="6248400" y="2667000"/>
            <a:ext cx="2651387" cy="461665"/>
          </a:xfrm>
          <a:prstGeom prst="rect">
            <a:avLst/>
          </a:prstGeom>
          <a:noFill/>
          <a:ln w="9525">
            <a:noFill/>
            <a:miter lim="800000"/>
            <a:headEnd/>
            <a:tailEnd/>
          </a:ln>
        </p:spPr>
        <p:txBody>
          <a:bodyPr wrap="none">
            <a:prstTxWarp prst="textNoShape">
              <a:avLst/>
            </a:prstTxWarp>
            <a:spAutoFit/>
          </a:bodyPr>
          <a:lstStyle/>
          <a:p>
            <a:r>
              <a:rPr lang="en-US" sz="2400" b="1" dirty="0">
                <a:solidFill>
                  <a:srgbClr val="FF0000"/>
                </a:solidFill>
              </a:rPr>
              <a:t>Learning</a:t>
            </a:r>
            <a:r>
              <a:rPr lang="en-US" sz="2400" b="1" dirty="0" smtClean="0">
                <a:solidFill>
                  <a:srgbClr val="FF0000"/>
                </a:solidFill>
              </a:rPr>
              <a:t> Activities</a:t>
            </a:r>
            <a:endParaRPr lang="en-US" sz="2400" b="1" dirty="0">
              <a:solidFill>
                <a:srgbClr val="FF0000"/>
              </a:solidFill>
            </a:endParaRPr>
          </a:p>
        </p:txBody>
      </p:sp>
      <p:sp>
        <p:nvSpPr>
          <p:cNvPr id="9" name="TextBox 8"/>
          <p:cNvSpPr txBox="1"/>
          <p:nvPr/>
        </p:nvSpPr>
        <p:spPr>
          <a:xfrm>
            <a:off x="1799722" y="1207219"/>
            <a:ext cx="6145120" cy="584776"/>
          </a:xfrm>
          <a:prstGeom prst="rect">
            <a:avLst/>
          </a:prstGeom>
          <a:noFill/>
        </p:spPr>
        <p:txBody>
          <a:bodyPr wrap="square" rtlCol="0">
            <a:spAutoFit/>
          </a:bodyPr>
          <a:lstStyle/>
          <a:p>
            <a:r>
              <a:rPr lang="en-US" sz="3200" b="1" dirty="0" smtClean="0">
                <a:ea typeface="ＭＳ Ｐゴシック" pitchFamily="-105" charset="-128"/>
              </a:rPr>
              <a:t> (Wiggins and </a:t>
            </a:r>
            <a:r>
              <a:rPr lang="en-US" sz="3200" b="1" dirty="0" err="1" smtClean="0">
                <a:ea typeface="ＭＳ Ｐゴシック" pitchFamily="-105" charset="-128"/>
              </a:rPr>
              <a:t>McTighe</a:t>
            </a:r>
            <a:r>
              <a:rPr lang="en-US" sz="3200" b="1" dirty="0" smtClean="0">
                <a:ea typeface="ＭＳ Ｐゴシック" pitchFamily="-105" charset="-128"/>
              </a:rPr>
              <a:t>, 1998)</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8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88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8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nimBg="1"/>
      <p:bldP spid="248837" grpId="0" animBg="1"/>
      <p:bldP spid="248839" grpId="0"/>
      <p:bldP spid="2488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eaLnBrk="1" hangingPunct="1">
              <a:buClr>
                <a:srgbClr val="002060"/>
              </a:buClr>
            </a:pPr>
            <a:r>
              <a:rPr lang="en-US" sz="4000" b="1" dirty="0" smtClean="0">
                <a:ea typeface="ＭＳ Ｐゴシック" pitchFamily="-105" charset="-128"/>
              </a:rPr>
              <a:t>What is </a:t>
            </a:r>
            <a:r>
              <a:rPr lang="en-US" sz="4000" b="1" dirty="0">
                <a:ea typeface="ＭＳ Ｐゴシック" pitchFamily="-105" charset="-128"/>
              </a:rPr>
              <a:t>the difference between these two columns?</a:t>
            </a:r>
            <a:r>
              <a:rPr lang="en-US" sz="4000" b="1" dirty="0" smtClean="0">
                <a:ea typeface="ＭＳ Ｐゴシック" pitchFamily="-105" charset="-128"/>
              </a:rPr>
              <a:t> </a:t>
            </a:r>
            <a:endParaRPr lang="en-US" sz="4000" b="1" dirty="0">
              <a:ea typeface="ＭＳ Ｐゴシック" pitchFamily="-105" charset="-128"/>
            </a:endParaRPr>
          </a:p>
        </p:txBody>
      </p:sp>
      <p:graphicFrame>
        <p:nvGraphicFramePr>
          <p:cNvPr id="10" name="Content Placeholder 9"/>
          <p:cNvGraphicFramePr>
            <a:graphicFrameLocks noGrp="1"/>
          </p:cNvGraphicFramePr>
          <p:nvPr>
            <p:ph idx="1"/>
          </p:nvPr>
        </p:nvGraphicFramePr>
        <p:xfrm>
          <a:off x="402939" y="1621196"/>
          <a:ext cx="8258020" cy="5125508"/>
        </p:xfrm>
        <a:graphic>
          <a:graphicData uri="http://schemas.openxmlformats.org/drawingml/2006/table">
            <a:tbl>
              <a:tblPr firstRow="1" bandRow="1">
                <a:tableStyleId>{2D5ABB26-0587-4C30-8999-92F81FD0307C}</a:tableStyleId>
              </a:tblPr>
              <a:tblGrid>
                <a:gridCol w="4129010"/>
                <a:gridCol w="4129010"/>
              </a:tblGrid>
              <a:tr h="719445">
                <a:tc>
                  <a:txBody>
                    <a:bodyPr/>
                    <a:lstStyle/>
                    <a:p>
                      <a:r>
                        <a:rPr lang="en-US" sz="3200" b="1" dirty="0" smtClean="0">
                          <a:solidFill>
                            <a:schemeClr val="tx1">
                              <a:lumMod val="85000"/>
                            </a:schemeClr>
                          </a:solidFill>
                        </a:rPr>
                        <a:t>Learning Goals</a:t>
                      </a:r>
                      <a:endParaRPr lang="en-US" sz="3200" b="1" dirty="0">
                        <a:solidFill>
                          <a:schemeClr val="tx1">
                            <a:lumMod val="85000"/>
                          </a:schemeClr>
                        </a:solidFill>
                      </a:endParaRPr>
                    </a:p>
                  </a:txBody>
                  <a:tcPr/>
                </a:tc>
                <a:tc>
                  <a:txBody>
                    <a:bodyPr/>
                    <a:lstStyle/>
                    <a:p>
                      <a:r>
                        <a:rPr lang="en-US" sz="3200" b="1" dirty="0" smtClean="0">
                          <a:solidFill>
                            <a:schemeClr val="tx1">
                              <a:lumMod val="85000"/>
                            </a:schemeClr>
                          </a:solidFill>
                        </a:rPr>
                        <a:t>Learning Outcomes</a:t>
                      </a:r>
                      <a:endParaRPr lang="en-US" sz="3200" b="1" dirty="0">
                        <a:solidFill>
                          <a:schemeClr val="tx1">
                            <a:lumMod val="85000"/>
                          </a:schemeClr>
                        </a:solidFill>
                      </a:endParaRPr>
                    </a:p>
                  </a:txBody>
                  <a:tcPr/>
                </a:tc>
              </a:tr>
              <a:tr h="1519855">
                <a:tc>
                  <a:txBody>
                    <a:bodyPr/>
                    <a:lstStyle/>
                    <a:p>
                      <a:r>
                        <a:rPr lang="en-US" sz="2400" dirty="0" smtClean="0"/>
                        <a:t>Understand gene</a:t>
                      </a:r>
                      <a:r>
                        <a:rPr lang="en-US" sz="2400" baseline="0" dirty="0" smtClean="0"/>
                        <a:t> expression</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smtClean="0">
                          <a:cs typeface="+mn-cs"/>
                        </a:rPr>
                        <a:t>Students will be able to predict changes in amino acid sequences caused by mutations</a:t>
                      </a:r>
                    </a:p>
                    <a:p>
                      <a:endParaRPr lang="en-US" sz="2400" b="0" dirty="0"/>
                    </a:p>
                  </a:txBody>
                  <a:tcPr/>
                </a:tc>
              </a:tr>
              <a:tr h="818384">
                <a:tc>
                  <a:txBody>
                    <a:bodyPr/>
                    <a:lstStyle/>
                    <a:p>
                      <a:r>
                        <a:rPr lang="en-US" sz="2400" dirty="0" smtClean="0"/>
                        <a:t>Develop science process skills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smtClean="0">
                          <a:cs typeface="+mn-cs"/>
                        </a:rPr>
                        <a:t>Students will be able to interpret a graph</a:t>
                      </a:r>
                    </a:p>
                  </a:txBody>
                  <a:tcPr/>
                </a:tc>
              </a:tr>
              <a:tr h="818384">
                <a:tc>
                  <a:txBody>
                    <a:bodyPr/>
                    <a:lstStyle/>
                    <a:p>
                      <a:r>
                        <a:rPr lang="en-US" sz="2400" dirty="0" smtClean="0"/>
                        <a:t>Understand</a:t>
                      </a:r>
                      <a:r>
                        <a:rPr lang="en-US" sz="2400" baseline="0" dirty="0" smtClean="0"/>
                        <a:t> evolution by natural selection</a:t>
                      </a:r>
                      <a:endParaRPr lang="en-US" sz="2400" dirty="0"/>
                    </a:p>
                  </a:txBody>
                  <a:tcPr/>
                </a:tc>
                <a:tc>
                  <a:txBody>
                    <a:bodyPr/>
                    <a:lstStyle/>
                    <a:p>
                      <a:r>
                        <a:rPr lang="en-US" altLang="en-US" sz="2400" b="0" dirty="0" smtClean="0">
                          <a:cs typeface="+mn-cs"/>
                        </a:rPr>
                        <a:t>Students will be able to explain how adaptations seen in nature occurred</a:t>
                      </a:r>
                      <a:endParaRPr lang="en-US" sz="2400" b="0" dirty="0"/>
                    </a:p>
                  </a:txBody>
                  <a:tcPr/>
                </a:tc>
              </a:tr>
              <a:tr h="474143">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18 at 8.05.3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5312" y="689009"/>
            <a:ext cx="8071983" cy="5349290"/>
          </a:xfrm>
          <a:prstGeom prst="rect">
            <a:avLst/>
          </a:prstGeom>
          <a:effectLst>
            <a:outerShdw blurRad="50800" dist="38100" dir="270000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a:defRPr/>
            </a:pPr>
            <a:r>
              <a:rPr lang="en-US" altLang="en-US" sz="4400" b="1" dirty="0" smtClean="0">
                <a:solidFill>
                  <a:schemeClr val="tx1"/>
                </a:solidFill>
                <a:cs typeface="+mj-cs"/>
              </a:rPr>
              <a:t>THE MONTILLATION AND USES OF TRAXOLINE</a:t>
            </a:r>
          </a:p>
        </p:txBody>
      </p:sp>
      <p:sp>
        <p:nvSpPr>
          <p:cNvPr id="23555" name="Rectangle 3"/>
          <p:cNvSpPr>
            <a:spLocks noGrp="1" noChangeArrowheads="1"/>
          </p:cNvSpPr>
          <p:nvPr>
            <p:ph type="body" sz="half" idx="1"/>
          </p:nvPr>
        </p:nvSpPr>
        <p:spPr>
          <a:xfrm>
            <a:off x="381000" y="2209800"/>
            <a:ext cx="8458200" cy="4648200"/>
          </a:xfrm>
          <a:ln w="3175" cap="flat" cmpd="sng" algn="ctr">
            <a:solidFill>
              <a:srgbClr val="002060"/>
            </a:solidFill>
            <a:prstDash val="solid"/>
            <a:round/>
            <a:headEnd type="none" w="med" len="med"/>
            <a:tailEnd type="none" w="med" len="med"/>
          </a:ln>
        </p:spPr>
        <p:txBody>
          <a:bodyPr>
            <a:normAutofit/>
          </a:bodyPr>
          <a:lstStyle/>
          <a:p>
            <a:pPr marL="0" indent="0">
              <a:lnSpc>
                <a:spcPct val="80000"/>
              </a:lnSpc>
              <a:buFontTx/>
              <a:buNone/>
            </a:pPr>
            <a:r>
              <a:rPr lang="en-US" sz="3200" b="1" dirty="0">
                <a:ea typeface="ＭＳ Ｐゴシック" pitchFamily="-105" charset="-128"/>
              </a:rPr>
              <a:t>It is very important to learn about </a:t>
            </a:r>
            <a:r>
              <a:rPr lang="en-US" sz="3200" b="1" dirty="0" err="1">
                <a:ea typeface="ＭＳ Ｐゴシック" pitchFamily="-105" charset="-128"/>
              </a:rPr>
              <a:t>traxoline</a:t>
            </a:r>
            <a:r>
              <a:rPr lang="en-US" sz="3200" b="1" dirty="0">
                <a:ea typeface="ＭＳ Ｐゴシック" pitchFamily="-105" charset="-128"/>
              </a:rPr>
              <a:t>. </a:t>
            </a:r>
            <a:r>
              <a:rPr lang="en-US" sz="3200" b="1" dirty="0" err="1">
                <a:ea typeface="ＭＳ Ｐゴシック" pitchFamily="-105" charset="-128"/>
              </a:rPr>
              <a:t>Traxoline</a:t>
            </a:r>
            <a:r>
              <a:rPr lang="en-US" sz="3200" b="1" dirty="0">
                <a:ea typeface="ＭＳ Ｐゴシック" pitchFamily="-105" charset="-128"/>
              </a:rPr>
              <a:t> is a new form of </a:t>
            </a:r>
            <a:r>
              <a:rPr lang="en-US" sz="3200" b="1" dirty="0" err="1">
                <a:ea typeface="ＭＳ Ｐゴシック" pitchFamily="-105" charset="-128"/>
              </a:rPr>
              <a:t>zionter</a:t>
            </a:r>
            <a:r>
              <a:rPr lang="en-US" sz="3200" b="1" dirty="0">
                <a:ea typeface="ＭＳ Ｐゴシック" pitchFamily="-105" charset="-128"/>
              </a:rPr>
              <a:t>. It is </a:t>
            </a:r>
            <a:r>
              <a:rPr lang="en-US" sz="3200" b="1" dirty="0" err="1">
                <a:ea typeface="ＭＳ Ｐゴシック" pitchFamily="-105" charset="-128"/>
              </a:rPr>
              <a:t>montilled</a:t>
            </a:r>
            <a:r>
              <a:rPr lang="en-US" sz="3200" b="1" dirty="0">
                <a:ea typeface="ＭＳ Ｐゴシック" pitchFamily="-105" charset="-128"/>
              </a:rPr>
              <a:t> in </a:t>
            </a:r>
            <a:r>
              <a:rPr lang="en-US" sz="3200" b="1" dirty="0" err="1">
                <a:ea typeface="ＭＳ Ｐゴシック" pitchFamily="-105" charset="-128"/>
              </a:rPr>
              <a:t>Ceristanna</a:t>
            </a:r>
            <a:r>
              <a:rPr lang="en-US" sz="3200" b="1" dirty="0">
                <a:ea typeface="ＭＳ Ｐゴシック" pitchFamily="-105" charset="-128"/>
              </a:rPr>
              <a:t>. The </a:t>
            </a:r>
            <a:r>
              <a:rPr lang="en-US" sz="3200" b="1" dirty="0" err="1">
                <a:ea typeface="ＭＳ Ｐゴシック" pitchFamily="-105" charset="-128"/>
              </a:rPr>
              <a:t>Ceristannians</a:t>
            </a:r>
            <a:r>
              <a:rPr lang="en-US" sz="3200" b="1" dirty="0">
                <a:ea typeface="ＭＳ Ｐゴシック" pitchFamily="-105" charset="-128"/>
              </a:rPr>
              <a:t> found that they could </a:t>
            </a:r>
            <a:r>
              <a:rPr lang="en-US" sz="3200" b="1" dirty="0" err="1">
                <a:ea typeface="ＭＳ Ｐゴシック" pitchFamily="-105" charset="-128"/>
              </a:rPr>
              <a:t>gristerlate</a:t>
            </a:r>
            <a:r>
              <a:rPr lang="en-US" sz="3200" b="1" dirty="0">
                <a:ea typeface="ＭＳ Ｐゴシック" pitchFamily="-105" charset="-128"/>
              </a:rPr>
              <a:t> large amounts of </a:t>
            </a:r>
            <a:r>
              <a:rPr lang="en-US" sz="3200" b="1" dirty="0" err="1">
                <a:ea typeface="ＭＳ Ｐゴシック" pitchFamily="-105" charset="-128"/>
              </a:rPr>
              <a:t>fervon</a:t>
            </a:r>
            <a:r>
              <a:rPr lang="en-US" sz="3200" b="1" dirty="0">
                <a:ea typeface="ＭＳ Ｐゴシック" pitchFamily="-105" charset="-128"/>
              </a:rPr>
              <a:t> and then </a:t>
            </a:r>
            <a:r>
              <a:rPr lang="en-US" sz="3200" b="1" dirty="0" err="1">
                <a:ea typeface="ＭＳ Ｐゴシック" pitchFamily="-105" charset="-128"/>
              </a:rPr>
              <a:t>bracter</a:t>
            </a:r>
            <a:r>
              <a:rPr lang="en-US" sz="3200" b="1" dirty="0">
                <a:ea typeface="ＭＳ Ｐゴシック" pitchFamily="-105" charset="-128"/>
              </a:rPr>
              <a:t> it to </a:t>
            </a:r>
            <a:r>
              <a:rPr lang="en-US" sz="3200" b="1" dirty="0" err="1">
                <a:ea typeface="ＭＳ Ｐゴシック" pitchFamily="-105" charset="-128"/>
              </a:rPr>
              <a:t>quasel</a:t>
            </a:r>
            <a:r>
              <a:rPr lang="en-US" sz="3200" b="1" dirty="0">
                <a:ea typeface="ＭＳ Ｐゴシック" pitchFamily="-105" charset="-128"/>
              </a:rPr>
              <a:t> </a:t>
            </a:r>
            <a:r>
              <a:rPr lang="en-US" sz="3200" b="1" dirty="0" err="1">
                <a:ea typeface="ＭＳ Ｐゴシック" pitchFamily="-105" charset="-128"/>
              </a:rPr>
              <a:t>traxoline</a:t>
            </a:r>
            <a:r>
              <a:rPr lang="en-US" sz="3200" b="1" dirty="0">
                <a:ea typeface="ＭＳ Ｐゴシック" pitchFamily="-105" charset="-128"/>
              </a:rPr>
              <a:t>. This new, more efficient </a:t>
            </a:r>
            <a:r>
              <a:rPr lang="en-US" sz="3200" b="1" dirty="0" err="1">
                <a:ea typeface="ＭＳ Ｐゴシック" pitchFamily="-105" charset="-128"/>
              </a:rPr>
              <a:t>bracterillation</a:t>
            </a:r>
            <a:r>
              <a:rPr lang="en-US" sz="3200" b="1" dirty="0">
                <a:ea typeface="ＭＳ Ｐゴシック" pitchFamily="-105" charset="-128"/>
              </a:rPr>
              <a:t> process has the potential to make </a:t>
            </a:r>
            <a:r>
              <a:rPr lang="en-US" sz="3200" b="1" dirty="0" err="1">
                <a:ea typeface="ＭＳ Ｐゴシック" pitchFamily="-105" charset="-128"/>
              </a:rPr>
              <a:t>traxoline</a:t>
            </a:r>
            <a:r>
              <a:rPr lang="en-US" sz="3200" b="1" dirty="0">
                <a:ea typeface="ＭＳ Ｐゴシック" pitchFamily="-105" charset="-128"/>
              </a:rPr>
              <a:t> one of the most useful products within the molecular family of </a:t>
            </a:r>
            <a:r>
              <a:rPr lang="en-US" sz="3200" b="1" dirty="0" err="1">
                <a:ea typeface="ＭＳ Ｐゴシック" pitchFamily="-105" charset="-128"/>
              </a:rPr>
              <a:t>lukizes</a:t>
            </a:r>
            <a:r>
              <a:rPr lang="en-US" sz="3200" b="1" dirty="0">
                <a:ea typeface="ＭＳ Ｐゴシック" pitchFamily="-105" charset="-128"/>
              </a:rPr>
              <a:t> </a:t>
            </a:r>
            <a:r>
              <a:rPr lang="en-US" sz="3200" b="1" dirty="0" err="1">
                <a:ea typeface="ＭＳ Ｐゴシック" pitchFamily="-105" charset="-128"/>
              </a:rPr>
              <a:t>snezlaus</a:t>
            </a:r>
            <a:r>
              <a:rPr lang="en-US" sz="3200" b="1" dirty="0">
                <a:ea typeface="ＭＳ Ｐゴシック" pitchFamily="-105" charset="-128"/>
              </a:rPr>
              <a:t>.</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84884" y="1768000"/>
            <a:ext cx="4388992" cy="4639235"/>
          </a:xfrm>
        </p:spPr>
        <p:txBody>
          <a:bodyPr>
            <a:normAutofit/>
          </a:bodyPr>
          <a:lstStyle/>
          <a:p>
            <a:pPr>
              <a:buFontTx/>
              <a:buNone/>
            </a:pPr>
            <a:r>
              <a:rPr lang="en-US" sz="3200" b="1" dirty="0" smtClean="0">
                <a:ea typeface="ＭＳ Ｐゴシック" pitchFamily="-105" charset="-128"/>
              </a:rPr>
              <a:t>1. What is </a:t>
            </a:r>
            <a:r>
              <a:rPr lang="en-US" sz="3200" b="1" dirty="0" err="1" smtClean="0">
                <a:ea typeface="ＭＳ Ｐゴシック" pitchFamily="-105" charset="-128"/>
              </a:rPr>
              <a:t>traxoline</a:t>
            </a:r>
            <a:r>
              <a:rPr lang="en-US" sz="3200" b="1" dirty="0" smtClean="0">
                <a:ea typeface="ＭＳ Ｐゴシック" pitchFamily="-105" charset="-128"/>
              </a:rPr>
              <a:t>?</a:t>
            </a:r>
          </a:p>
          <a:p>
            <a:pPr>
              <a:buFontTx/>
              <a:buNone/>
            </a:pPr>
            <a:r>
              <a:rPr lang="en-US" sz="3200" b="1" dirty="0" smtClean="0">
                <a:ea typeface="ＭＳ Ｐゴシック" pitchFamily="-105" charset="-128"/>
              </a:rPr>
              <a:t>2. Where is it </a:t>
            </a:r>
            <a:r>
              <a:rPr lang="en-US" sz="3200" b="1" dirty="0" err="1" smtClean="0">
                <a:ea typeface="ＭＳ Ｐゴシック" pitchFamily="-105" charset="-128"/>
              </a:rPr>
              <a:t>montilled</a:t>
            </a:r>
            <a:r>
              <a:rPr lang="en-US" sz="3200" b="1" dirty="0" smtClean="0">
                <a:ea typeface="ＭＳ Ｐゴシック" pitchFamily="-105" charset="-128"/>
              </a:rPr>
              <a:t>?</a:t>
            </a:r>
          </a:p>
          <a:p>
            <a:pPr>
              <a:buFontTx/>
              <a:buNone/>
            </a:pPr>
            <a:r>
              <a:rPr lang="en-US" sz="3200" b="1" dirty="0" smtClean="0">
                <a:ea typeface="ＭＳ Ｐゴシック" pitchFamily="-105" charset="-128"/>
              </a:rPr>
              <a:t>3. How is </a:t>
            </a:r>
            <a:r>
              <a:rPr lang="en-US" sz="3200" b="1" dirty="0" err="1" smtClean="0">
                <a:ea typeface="ＭＳ Ｐゴシック" pitchFamily="-105" charset="-128"/>
              </a:rPr>
              <a:t>traxoline</a:t>
            </a:r>
            <a:r>
              <a:rPr lang="en-US" sz="3200" b="1" dirty="0" smtClean="0">
                <a:ea typeface="ＭＳ Ｐゴシック" pitchFamily="-105" charset="-128"/>
              </a:rPr>
              <a:t> </a:t>
            </a:r>
            <a:r>
              <a:rPr lang="en-US" sz="3200" b="1" dirty="0" err="1" smtClean="0">
                <a:ea typeface="ＭＳ Ｐゴシック" pitchFamily="-105" charset="-128"/>
              </a:rPr>
              <a:t>quaseled</a:t>
            </a:r>
            <a:r>
              <a:rPr lang="en-US" sz="3200" b="1" dirty="0" smtClean="0">
                <a:ea typeface="ＭＳ Ｐゴシック" pitchFamily="-105" charset="-128"/>
              </a:rPr>
              <a:t>?</a:t>
            </a:r>
          </a:p>
          <a:p>
            <a:pPr>
              <a:buFontTx/>
              <a:buNone/>
            </a:pPr>
            <a:r>
              <a:rPr lang="en-US" sz="3200" b="1" dirty="0" smtClean="0">
                <a:ea typeface="ＭＳ Ｐゴシック" pitchFamily="-105" charset="-128"/>
              </a:rPr>
              <a:t>4. Why is </a:t>
            </a:r>
            <a:r>
              <a:rPr lang="en-US" sz="3200" b="1" dirty="0" err="1" smtClean="0">
                <a:ea typeface="ＭＳ Ｐゴシック" pitchFamily="-105" charset="-128"/>
              </a:rPr>
              <a:t>traxoline</a:t>
            </a:r>
            <a:r>
              <a:rPr lang="en-US" sz="3200" b="1" dirty="0" smtClean="0">
                <a:ea typeface="ＭＳ Ｐゴシック" pitchFamily="-105" charset="-128"/>
              </a:rPr>
              <a:t> important?</a:t>
            </a:r>
          </a:p>
          <a:p>
            <a:endParaRPr lang="en-US" sz="3200" dirty="0" smtClean="0">
              <a:latin typeface="Arial" pitchFamily="-105" charset="0"/>
              <a:ea typeface="ＭＳ Ｐゴシック" pitchFamily="-105" charset="-128"/>
              <a:cs typeface="Arial" pitchFamily="-105" charset="0"/>
            </a:endParaRPr>
          </a:p>
          <a:p>
            <a:endParaRPr lang="en-US" sz="32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88622" y="-17300181"/>
            <a:ext cx="2935224" cy="2201418"/>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8695" y="18134"/>
            <a:ext cx="1506037" cy="1506037"/>
          </a:xfrm>
          <a:prstGeom prst="rect">
            <a:avLst/>
          </a:prstGeom>
          <a:ln w="3175" cmpd="sng">
            <a:solidFill>
              <a:srgbClr val="800000"/>
            </a:solidFill>
          </a:ln>
          <a:effectLst>
            <a:outerShdw blurRad="50800" dist="38100" dir="2700000">
              <a:srgbClr val="000000">
                <a:alpha val="43000"/>
              </a:srgbClr>
            </a:outerShdw>
          </a:effectLst>
        </p:spPr>
      </p:pic>
      <p:sp>
        <p:nvSpPr>
          <p:cNvPr id="5" name="Rectangle 3"/>
          <p:cNvSpPr txBox="1">
            <a:spLocks noChangeArrowheads="1"/>
          </p:cNvSpPr>
          <p:nvPr/>
        </p:nvSpPr>
        <p:spPr>
          <a:xfrm>
            <a:off x="381000" y="1532586"/>
            <a:ext cx="4203884" cy="5325414"/>
          </a:xfrm>
          <a:prstGeom prst="rect">
            <a:avLst/>
          </a:prstGeom>
          <a:ln w="3175" cap="flat" cmpd="sng" algn="ctr">
            <a:solidFill>
              <a:srgbClr val="002060"/>
            </a:solidFill>
            <a:prstDash val="solid"/>
            <a:round/>
            <a:headEnd type="none" w="med" len="med"/>
            <a:tailEnd type="none" w="med" len="med"/>
          </a:ln>
        </p:spPr>
        <p:txBody>
          <a:bodyPr vert="horz" lIns="91440" tIns="45720" rIns="91440" bIns="45720" rtlCol="0">
            <a:noAutofit/>
          </a:bodyPr>
          <a:lstStyle>
            <a:lvl1pPr marL="349250" indent="-349250" algn="l" defTabSz="914400" rtl="0" eaLnBrk="1" latinLnBrk="0" hangingPunct="1">
              <a:spcBef>
                <a:spcPts val="2000"/>
              </a:spcBef>
              <a:buFont typeface="Wingdings 2" pitchFamily="18" charset="2"/>
              <a:buChar char=""/>
              <a:defRPr sz="2400" kern="1200">
                <a:solidFill>
                  <a:srgbClr val="FFFFFF"/>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rgbClr val="FFFFFF"/>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rgbClr val="FFFFFF"/>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rgbClr val="FFFFFF"/>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Tx/>
              <a:buNone/>
            </a:pPr>
            <a:r>
              <a:rPr lang="en-US" sz="2600" b="1" smtClean="0">
                <a:ea typeface="ＭＳ Ｐゴシック" pitchFamily="-105" charset="-128"/>
              </a:rPr>
              <a:t>It is very important to learn about traxoline. Traxoline is a new form of zionter. It is montilled in Ceristanna. The Ceristannians found that they could gristerlate large amounts of fervon and then bracter it to quasel traxoline. This new, more efficient bracterillation process has the potential to make traxoline one of the most useful products within the molecular family of lukizes snezlaus.</a:t>
            </a:r>
            <a:endParaRPr lang="en-US" sz="2600" b="1" dirty="0">
              <a:ea typeface="ＭＳ Ｐゴシック" pitchFamily="-105"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743200"/>
            <a:ext cx="8229600" cy="1143000"/>
          </a:xfrm>
        </p:spPr>
        <p:txBody>
          <a:bodyPr anchor="ctr">
            <a:normAutofit fontScale="90000"/>
          </a:bodyPr>
          <a:lstStyle/>
          <a:p>
            <a:pPr eaLnBrk="1" hangingPunct="1">
              <a:defRPr/>
            </a:pPr>
            <a:r>
              <a:rPr lang="en-US" sz="6667" b="1" dirty="0" smtClean="0">
                <a:solidFill>
                  <a:schemeClr val="tx1"/>
                </a:solidFill>
                <a:cs typeface="+mj-cs"/>
              </a:rPr>
              <a:t>“If </a:t>
            </a:r>
            <a:r>
              <a:rPr lang="en-US" sz="6667" b="1" dirty="0">
                <a:solidFill>
                  <a:schemeClr val="tx1"/>
                </a:solidFill>
                <a:cs typeface="+mj-cs"/>
              </a:rPr>
              <a:t>they sit and listen, what they learn to do is sit and listen</a:t>
            </a:r>
            <a:r>
              <a:rPr lang="en-US" sz="6667" b="1" dirty="0" smtClean="0">
                <a:solidFill>
                  <a:schemeClr val="tx1"/>
                </a:solidFill>
                <a:cs typeface="+mj-cs"/>
              </a:rPr>
              <a:t>.”</a:t>
            </a:r>
            <a:r>
              <a:rPr lang="en-US" sz="3400" b="1" dirty="0" smtClean="0">
                <a:solidFill>
                  <a:schemeClr val="tx1"/>
                </a:solidFill>
                <a:cs typeface="+mj-cs"/>
              </a:rPr>
              <a:t/>
            </a:r>
            <a:br>
              <a:rPr lang="en-US" sz="3400" b="1" dirty="0" smtClean="0">
                <a:solidFill>
                  <a:schemeClr val="tx1"/>
                </a:solidFill>
                <a:cs typeface="+mj-cs"/>
              </a:rPr>
            </a:br>
            <a:r>
              <a:rPr lang="en-US" sz="3400" b="1" dirty="0">
                <a:solidFill>
                  <a:schemeClr val="tx1"/>
                </a:solidFill>
                <a:cs typeface="+mj-cs"/>
              </a:rPr>
              <a:t>		</a:t>
            </a:r>
            <a:r>
              <a:rPr lang="en-US" sz="3400" b="1" dirty="0" smtClean="0">
                <a:solidFill>
                  <a:schemeClr val="tx1"/>
                </a:solidFill>
                <a:cs typeface="+mj-cs"/>
              </a:rPr>
              <a:t>	- </a:t>
            </a:r>
            <a:r>
              <a:rPr lang="en-US" sz="2100" b="1" dirty="0" smtClean="0">
                <a:solidFill>
                  <a:schemeClr val="tx1"/>
                </a:solidFill>
                <a:cs typeface="+mj-cs"/>
              </a:rPr>
              <a:t>Randall </a:t>
            </a:r>
            <a:r>
              <a:rPr lang="en-US" sz="2100" b="1" dirty="0" err="1">
                <a:solidFill>
                  <a:schemeClr val="tx1"/>
                </a:solidFill>
                <a:cs typeface="+mj-cs"/>
              </a:rPr>
              <a:t>Phillis</a:t>
            </a:r>
            <a:r>
              <a:rPr lang="en-US" sz="2100" b="1" dirty="0">
                <a:solidFill>
                  <a:schemeClr val="tx1"/>
                </a:solidFill>
                <a:cs typeface="+mj-cs"/>
              </a:rPr>
              <a:t>, UMass Amherst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preferRelativeResize="0">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155" y="304413"/>
            <a:ext cx="7993493" cy="6288214"/>
          </a:xfrm>
          <a:prstGeom prst="rect">
            <a:avLst/>
          </a:prstGeom>
          <a:noFill/>
          <a:ln w="3175" cmpd="sng">
            <a:solidFill>
              <a:srgbClr val="800000"/>
            </a:solidFill>
            <a:miter lim="800000"/>
            <a:headEnd/>
            <a:tailEnd/>
          </a:ln>
          <a:effectLst>
            <a:outerShdw blurRad="50800" dist="38100" dir="270000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85406" y="381000"/>
            <a:ext cx="8593138" cy="769441"/>
          </a:xfrm>
          <a:prstGeom prst="rect">
            <a:avLst/>
          </a:prstGeom>
          <a:noFill/>
          <a:ln w="9525">
            <a:noFill/>
            <a:miter lim="800000"/>
            <a:headEnd/>
            <a:tailEnd/>
          </a:ln>
        </p:spPr>
        <p:txBody>
          <a:bodyPr>
            <a:prstTxWarp prst="textNoShape">
              <a:avLst/>
            </a:prstTxWarp>
            <a:spAutoFit/>
          </a:bodyPr>
          <a:lstStyle/>
          <a:p>
            <a:pPr algn="ctr" defTabSz="457200"/>
            <a:r>
              <a:rPr lang="en-US" sz="4400" b="1" dirty="0">
                <a:solidFill>
                  <a:srgbClr val="FFFFFF"/>
                </a:solidFill>
                <a:latin typeface="+mj-lt"/>
              </a:rPr>
              <a:t>“Deliberate Practice</a:t>
            </a:r>
            <a:r>
              <a:rPr lang="en-US" sz="4400" b="1" dirty="0" smtClean="0">
                <a:solidFill>
                  <a:srgbClr val="FFFFFF"/>
                </a:solidFill>
                <a:latin typeface="+mj-lt"/>
              </a:rPr>
              <a:t>”</a:t>
            </a:r>
            <a:endParaRPr lang="en-US" sz="4400" b="1" dirty="0">
              <a:solidFill>
                <a:srgbClr val="FFFFFF"/>
              </a:solidFill>
              <a:latin typeface="+mj-lt"/>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81975" y="3161334"/>
            <a:ext cx="4592163" cy="3445099"/>
          </a:xfrm>
          <a:prstGeom prst="rect">
            <a:avLst/>
          </a:prstGeom>
          <a:noFill/>
          <a:ln w="3175" cmpd="sng">
            <a:solidFill>
              <a:srgbClr val="800000"/>
            </a:solidFill>
            <a:miter lim="800000"/>
            <a:headEnd/>
            <a:tailEnd/>
          </a:ln>
          <a:effectLst>
            <a:outerShdw blurRad="50800" dist="38100" dir="2700000">
              <a:srgbClr val="000000">
                <a:alpha val="43000"/>
              </a:srgbClr>
            </a:outerShdw>
          </a:effectLst>
        </p:spPr>
      </p:pic>
      <p:sp>
        <p:nvSpPr>
          <p:cNvPr id="6" name="TextBox 5"/>
          <p:cNvSpPr txBox="1"/>
          <p:nvPr/>
        </p:nvSpPr>
        <p:spPr>
          <a:xfrm>
            <a:off x="0" y="5780782"/>
            <a:ext cx="6151043" cy="1077218"/>
          </a:xfrm>
          <a:prstGeom prst="rect">
            <a:avLst/>
          </a:prstGeom>
          <a:noFill/>
        </p:spPr>
        <p:txBody>
          <a:bodyPr wrap="none" rtlCol="0">
            <a:spAutoFit/>
          </a:bodyPr>
          <a:lstStyle/>
          <a:p>
            <a:r>
              <a:rPr lang="en-US" sz="3200" b="1" dirty="0">
                <a:solidFill>
                  <a:srgbClr val="FFFFFF"/>
                </a:solidFill>
              </a:rPr>
              <a:t>The one doing is the one learning.</a:t>
            </a:r>
          </a:p>
          <a:p>
            <a:endParaRPr lang="en-US" sz="3200" dirty="0"/>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000" y="1508940"/>
            <a:ext cx="4852988" cy="3430588"/>
          </a:xfrm>
          <a:prstGeom prst="rect">
            <a:avLst/>
          </a:prstGeom>
          <a:noFill/>
          <a:ln w="3175" cmpd="sng">
            <a:solidFill>
              <a:srgbClr val="800000"/>
            </a:solidFill>
            <a:miter lim="800000"/>
            <a:headEnd/>
            <a:tailEnd/>
          </a:ln>
          <a:effectLst>
            <a:outerShdw blurRad="50800" dist="38100" dir="270000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457200" y="76200"/>
            <a:ext cx="8458200" cy="1066800"/>
          </a:xfrm>
        </p:spPr>
        <p:txBody>
          <a:bodyPr>
            <a:normAutofit/>
          </a:bodyPr>
          <a:lstStyle/>
          <a:p>
            <a:pPr marL="0" indent="0">
              <a:buFontTx/>
              <a:buNone/>
              <a:defRPr/>
            </a:pPr>
            <a:r>
              <a:rPr lang="en-US" altLang="en-US" sz="4400" b="1" dirty="0" smtClean="0">
                <a:cs typeface="+mn-cs"/>
              </a:rPr>
              <a:t>Backward Design </a:t>
            </a:r>
            <a:r>
              <a:rPr lang="en-US" altLang="en-US" sz="4400" b="1" dirty="0" smtClean="0"/>
              <a:t>A</a:t>
            </a:r>
            <a:r>
              <a:rPr lang="en-US" altLang="en-US" sz="4400" b="1" dirty="0" smtClean="0">
                <a:cs typeface="+mn-cs"/>
              </a:rPr>
              <a:t>lignment </a:t>
            </a:r>
            <a:r>
              <a:rPr lang="en-US" altLang="en-US" sz="4400" b="1" dirty="0" smtClean="0"/>
              <a:t>T</a:t>
            </a:r>
            <a:r>
              <a:rPr lang="en-US" altLang="en-US" sz="4400" b="1" dirty="0" smtClean="0">
                <a:cs typeface="+mn-cs"/>
              </a:rPr>
              <a:t>able</a:t>
            </a:r>
          </a:p>
        </p:txBody>
      </p:sp>
      <p:graphicFrame>
        <p:nvGraphicFramePr>
          <p:cNvPr id="19482" name="Group 26"/>
          <p:cNvGraphicFramePr>
            <a:graphicFrameLocks noGrp="1"/>
          </p:cNvGraphicFramePr>
          <p:nvPr/>
        </p:nvGraphicFramePr>
        <p:xfrm>
          <a:off x="457200" y="1143000"/>
          <a:ext cx="8229600" cy="5559504"/>
        </p:xfrm>
        <a:graphic>
          <a:graphicData uri="http://schemas.openxmlformats.org/drawingml/2006/table">
            <a:tbl>
              <a:tblPr/>
              <a:tblGrid>
                <a:gridCol w="1752600"/>
                <a:gridCol w="1752600"/>
                <a:gridCol w="2057400"/>
                <a:gridCol w="2667000"/>
              </a:tblGrid>
              <a:tr h="828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rPr>
                        <a:t>Learning Goal</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Learning Outcome</a:t>
                      </a:r>
                      <a:endParaRPr kumimoji="0" lang="en-US" sz="1700" b="1" i="1"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Assessment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rPr>
                        <a:t>Learning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rPr>
                        <a:t>Activity</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r>
              <a:tr h="1736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What will students </a:t>
                      </a:r>
                      <a:r>
                        <a:rPr kumimoji="0" lang="en-US" sz="1800" b="1" i="0" u="sng"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learn</a:t>
                      </a:r>
                      <a:r>
                        <a:rPr kumimoji="0" lang="en-US" sz="18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If they have learned it, what will students </a:t>
                      </a:r>
                      <a:r>
                        <a:rPr kumimoji="0" lang="en-US" sz="1800" b="1" i="0" u="sng"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know and be able to do</a:t>
                      </a:r>
                      <a:r>
                        <a:rPr kumimoji="0" lang="en-US" sz="18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How will students </a:t>
                      </a:r>
                      <a:r>
                        <a:rPr kumimoji="0" lang="en-US" sz="1800" b="1" i="0" u="sng"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demonstrate they know it or are able to do it</a:t>
                      </a:r>
                      <a:r>
                        <a:rPr kumimoji="0" lang="en-US" sz="18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rPr>
                        <a:t>What will students </a:t>
                      </a:r>
                      <a:r>
                        <a:rPr kumimoji="0" lang="en-US" sz="1800" b="1" i="0" u="sng"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rPr>
                        <a:t>do to learn it</a:t>
                      </a:r>
                      <a:r>
                        <a:rPr kumimoji="0" lang="en-US" sz="1800" b="1" i="0" u="none"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rPr>
                        <a: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r h="299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Students will understand the transfer of information from DNA to proteins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Students will be able to predict changes in amino acid sequences caused by mutations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rPr>
                        <a:t>Students will predict the new amino acid sequence that results from a mutation in a given gene sequence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700" b="1" i="0" u="none" strike="noStrike" cap="none" normalizeH="0" baseline="0">
                        <a:ln>
                          <a:noFill/>
                        </a:ln>
                        <a:solidFill>
                          <a:schemeClr val="bg1"/>
                        </a:solidFill>
                        <a:effectLst/>
                        <a:latin typeface="Arial" pitchFamily="-105" charset="0"/>
                        <a:ea typeface="ＭＳ Ｐゴシック" pitchFamily="-105" charset="-128"/>
                        <a:cs typeface="ＭＳ Ｐゴシック" pitchFamily="-105"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rPr>
                        <a:t>Students will be given a sequence of normal DNA and resulting amino acid sequence and must identify the reading frame, template/coding strands to predict amino acid changes due to mutations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700" b="1" i="0" u="none" strike="noStrike" cap="none" normalizeH="0" baseline="0" dirty="0">
                        <a:ln>
                          <a:noFill/>
                        </a:ln>
                        <a:solidFill>
                          <a:schemeClr val="bg1"/>
                        </a:solidFill>
                        <a:effectLst/>
                        <a:latin typeface="Arial" pitchFamily="-105" charset="0"/>
                        <a:ea typeface="ＭＳ Ｐゴシック" pitchFamily="-105" charset="-128"/>
                        <a:cs typeface="ＭＳ Ｐゴシック" pitchFamily="-105"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273" y="655968"/>
            <a:ext cx="8309635" cy="5401263"/>
          </a:xfrm>
          <a:prstGeom prst="rect">
            <a:avLst/>
          </a:prstGeom>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2"/>
          <p:cNvSpPr/>
          <p:nvPr/>
        </p:nvSpPr>
        <p:spPr>
          <a:xfrm>
            <a:off x="2700573" y="2292437"/>
            <a:ext cx="3764621" cy="3786389"/>
          </a:xfrm>
          <a:prstGeom prst="donut">
            <a:avLst>
              <a:gd name="adj" fmla="val 44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641350" y="107576"/>
            <a:ext cx="7856538" cy="1310062"/>
          </a:xfrm>
        </p:spPr>
        <p:txBody>
          <a:bodyPr>
            <a:normAutofit fontScale="90000"/>
          </a:bodyPr>
          <a:lstStyle/>
          <a:p>
            <a:r>
              <a:rPr lang="en-US" dirty="0" smtClean="0"/>
              <a:t>College Science Learning Cycle</a:t>
            </a:r>
            <a:endParaRPr lang="en-US" dirty="0"/>
          </a:p>
        </p:txBody>
      </p:sp>
      <p:pic>
        <p:nvPicPr>
          <p:cNvPr id="1026" name="Picture 2" descr="C:\Users\Withers Office 2\AppData\Local\Microsoft\Windows\Temporary Internet Files\Content.IE5\WTPFUJ9O\question-mark[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433" y="1727835"/>
            <a:ext cx="1126900" cy="1690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thers Office 2\AppData\Local\Microsoft\Windows\Temporary Internet Files\Content.IE5\N2D3R2I2\brain-at-work[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8502" y="3949265"/>
            <a:ext cx="2724198" cy="1807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ithers Office 2\AppData\Local\Microsoft\Windows\Temporary Internet Files\Content.IE5\N2D3R2I2\measuring_success[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0888" y="3810010"/>
            <a:ext cx="2379371" cy="1588118"/>
          </a:xfrm>
          <a:prstGeom prst="rect">
            <a:avLst/>
          </a:prstGeom>
          <a:noFill/>
          <a:extLst>
            <a:ext uri="{909E8E84-426E-40DD-AFC4-6F175D3DCCD1}">
              <a14:hiddenFill xmlns:a14="http://schemas.microsoft.com/office/drawing/2010/main">
                <a:solidFill>
                  <a:srgbClr val="FFFFFF"/>
                </a:solidFill>
              </a14:hiddenFill>
            </a:ext>
          </a:extLst>
        </p:spPr>
      </p:pic>
      <p:sp>
        <p:nvSpPr>
          <p:cNvPr id="4" name="L-Shape 3"/>
          <p:cNvSpPr/>
          <p:nvPr/>
        </p:nvSpPr>
        <p:spPr>
          <a:xfrm rot="18372135">
            <a:off x="5930771" y="331963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Shape 7"/>
          <p:cNvSpPr/>
          <p:nvPr/>
        </p:nvSpPr>
        <p:spPr>
          <a:xfrm rot="12347949">
            <a:off x="3381592" y="227332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Shape 8"/>
          <p:cNvSpPr/>
          <p:nvPr/>
        </p:nvSpPr>
        <p:spPr>
          <a:xfrm rot="6057919">
            <a:off x="3100918" y="516881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64425" y="1777282"/>
            <a:ext cx="1764394" cy="584775"/>
          </a:xfrm>
          <a:prstGeom prst="rect">
            <a:avLst/>
          </a:prstGeom>
          <a:noFill/>
        </p:spPr>
        <p:txBody>
          <a:bodyPr wrap="none" rtlCol="0">
            <a:spAutoFit/>
          </a:bodyPr>
          <a:lstStyle/>
          <a:p>
            <a:r>
              <a:rPr lang="en-US" sz="3200" b="1" dirty="0" smtClean="0"/>
              <a:t>ENGAGE</a:t>
            </a:r>
            <a:endParaRPr lang="en-US" sz="3200" b="1" dirty="0"/>
          </a:p>
        </p:txBody>
      </p:sp>
      <p:sp>
        <p:nvSpPr>
          <p:cNvPr id="11" name="TextBox 10"/>
          <p:cNvSpPr txBox="1"/>
          <p:nvPr/>
        </p:nvSpPr>
        <p:spPr>
          <a:xfrm>
            <a:off x="5428939" y="5743971"/>
            <a:ext cx="2515432" cy="584775"/>
          </a:xfrm>
          <a:prstGeom prst="rect">
            <a:avLst/>
          </a:prstGeom>
          <a:noFill/>
        </p:spPr>
        <p:txBody>
          <a:bodyPr wrap="none" rtlCol="0">
            <a:spAutoFit/>
          </a:bodyPr>
          <a:lstStyle/>
          <a:p>
            <a:r>
              <a:rPr lang="en-US" sz="3200" b="1" dirty="0" smtClean="0"/>
              <a:t>CONSTRUCT</a:t>
            </a:r>
            <a:endParaRPr lang="en-US" sz="3200" b="1" dirty="0"/>
          </a:p>
        </p:txBody>
      </p:sp>
      <p:sp>
        <p:nvSpPr>
          <p:cNvPr id="12" name="TextBox 11"/>
          <p:cNvSpPr txBox="1"/>
          <p:nvPr/>
        </p:nvSpPr>
        <p:spPr>
          <a:xfrm>
            <a:off x="641350" y="3228829"/>
            <a:ext cx="2147511" cy="584775"/>
          </a:xfrm>
          <a:prstGeom prst="rect">
            <a:avLst/>
          </a:prstGeom>
          <a:noFill/>
        </p:spPr>
        <p:txBody>
          <a:bodyPr wrap="none" rtlCol="0">
            <a:spAutoFit/>
          </a:bodyPr>
          <a:lstStyle/>
          <a:p>
            <a:r>
              <a:rPr lang="en-US" sz="3200" b="1" dirty="0" smtClean="0"/>
              <a:t>EVALUATE</a:t>
            </a:r>
            <a:endParaRPr lang="en-US" sz="3200" b="1" dirty="0"/>
          </a:p>
        </p:txBody>
      </p:sp>
    </p:spTree>
    <p:extLst>
      <p:ext uri="{BB962C8B-B14F-4D97-AF65-F5344CB8AC3E}">
        <p14:creationId xmlns:p14="http://schemas.microsoft.com/office/powerpoint/2010/main" val="413205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2"/>
          <p:cNvSpPr/>
          <p:nvPr/>
        </p:nvSpPr>
        <p:spPr>
          <a:xfrm>
            <a:off x="2700573" y="2292437"/>
            <a:ext cx="3764621" cy="3786389"/>
          </a:xfrm>
          <a:prstGeom prst="donut">
            <a:avLst>
              <a:gd name="adj" fmla="val 44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641350" y="107576"/>
            <a:ext cx="7856538" cy="1310062"/>
          </a:xfrm>
        </p:spPr>
        <p:txBody>
          <a:bodyPr>
            <a:normAutofit fontScale="90000"/>
          </a:bodyPr>
          <a:lstStyle/>
          <a:p>
            <a:r>
              <a:rPr lang="en-US" dirty="0" smtClean="0"/>
              <a:t>College Science Learning Cycle</a:t>
            </a:r>
            <a:endParaRPr lang="en-US" dirty="0"/>
          </a:p>
        </p:txBody>
      </p:sp>
      <p:pic>
        <p:nvPicPr>
          <p:cNvPr id="1026" name="Picture 2" descr="C:\Users\Withers Office 2\AppData\Local\Microsoft\Windows\Temporary Internet Files\Content.IE5\WTPFUJ9O\question-mark[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433" y="1727835"/>
            <a:ext cx="1126900" cy="1690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thers Office 2\AppData\Local\Microsoft\Windows\Temporary Internet Files\Content.IE5\N2D3R2I2\brain-at-work[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8502" y="3949265"/>
            <a:ext cx="2724198" cy="1807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ithers Office 2\AppData\Local\Microsoft\Windows\Temporary Internet Files\Content.IE5\N2D3R2I2\measuring_success[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0888" y="3810010"/>
            <a:ext cx="2379371" cy="1588118"/>
          </a:xfrm>
          <a:prstGeom prst="rect">
            <a:avLst/>
          </a:prstGeom>
          <a:noFill/>
          <a:extLst>
            <a:ext uri="{909E8E84-426E-40DD-AFC4-6F175D3DCCD1}">
              <a14:hiddenFill xmlns:a14="http://schemas.microsoft.com/office/drawing/2010/main">
                <a:solidFill>
                  <a:srgbClr val="FFFFFF"/>
                </a:solidFill>
              </a14:hiddenFill>
            </a:ext>
          </a:extLst>
        </p:spPr>
      </p:pic>
      <p:sp>
        <p:nvSpPr>
          <p:cNvPr id="4" name="L-Shape 3"/>
          <p:cNvSpPr/>
          <p:nvPr/>
        </p:nvSpPr>
        <p:spPr>
          <a:xfrm rot="18372135">
            <a:off x="5930771" y="331963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Shape 7"/>
          <p:cNvSpPr/>
          <p:nvPr/>
        </p:nvSpPr>
        <p:spPr>
          <a:xfrm rot="12347949">
            <a:off x="3381592" y="2273323"/>
            <a:ext cx="682482" cy="728160"/>
          </a:xfrm>
          <a:prstGeom prst="corner">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3300"/>
              </a:solidFill>
            </a:endParaRPr>
          </a:p>
        </p:txBody>
      </p:sp>
      <p:sp>
        <p:nvSpPr>
          <p:cNvPr id="9" name="L-Shape 8"/>
          <p:cNvSpPr/>
          <p:nvPr/>
        </p:nvSpPr>
        <p:spPr>
          <a:xfrm rot="6057919">
            <a:off x="3100918" y="516881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64425" y="1777282"/>
            <a:ext cx="1764394" cy="584775"/>
          </a:xfrm>
          <a:prstGeom prst="rect">
            <a:avLst/>
          </a:prstGeom>
          <a:noFill/>
        </p:spPr>
        <p:txBody>
          <a:bodyPr wrap="none" rtlCol="0">
            <a:spAutoFit/>
          </a:bodyPr>
          <a:lstStyle/>
          <a:p>
            <a:r>
              <a:rPr lang="en-US" sz="3200" b="1" dirty="0" smtClean="0">
                <a:solidFill>
                  <a:srgbClr val="FF3300"/>
                </a:solidFill>
              </a:rPr>
              <a:t>ENGAGE</a:t>
            </a:r>
            <a:endParaRPr lang="en-US" sz="3200" b="1" dirty="0">
              <a:solidFill>
                <a:srgbClr val="FF3300"/>
              </a:solidFill>
            </a:endParaRPr>
          </a:p>
        </p:txBody>
      </p:sp>
      <p:sp>
        <p:nvSpPr>
          <p:cNvPr id="11" name="TextBox 10"/>
          <p:cNvSpPr txBox="1"/>
          <p:nvPr/>
        </p:nvSpPr>
        <p:spPr>
          <a:xfrm>
            <a:off x="5428939" y="5743971"/>
            <a:ext cx="2515432" cy="584775"/>
          </a:xfrm>
          <a:prstGeom prst="rect">
            <a:avLst/>
          </a:prstGeom>
          <a:noFill/>
        </p:spPr>
        <p:txBody>
          <a:bodyPr wrap="none" rtlCol="0">
            <a:spAutoFit/>
          </a:bodyPr>
          <a:lstStyle/>
          <a:p>
            <a:r>
              <a:rPr lang="en-US" sz="3200" b="1" dirty="0" smtClean="0"/>
              <a:t>CONSTRUCT</a:t>
            </a:r>
            <a:endParaRPr lang="en-US" sz="3200" b="1" dirty="0"/>
          </a:p>
        </p:txBody>
      </p:sp>
      <p:sp>
        <p:nvSpPr>
          <p:cNvPr id="12" name="TextBox 11"/>
          <p:cNvSpPr txBox="1"/>
          <p:nvPr/>
        </p:nvSpPr>
        <p:spPr>
          <a:xfrm>
            <a:off x="641350" y="3228829"/>
            <a:ext cx="2147511" cy="584775"/>
          </a:xfrm>
          <a:prstGeom prst="rect">
            <a:avLst/>
          </a:prstGeom>
          <a:noFill/>
        </p:spPr>
        <p:txBody>
          <a:bodyPr wrap="none" rtlCol="0">
            <a:spAutoFit/>
          </a:bodyPr>
          <a:lstStyle/>
          <a:p>
            <a:r>
              <a:rPr lang="en-US" sz="3200" b="1" dirty="0" smtClean="0"/>
              <a:t>EVALUATE</a:t>
            </a:r>
            <a:endParaRPr lang="en-US" sz="3200" b="1" dirty="0"/>
          </a:p>
        </p:txBody>
      </p:sp>
    </p:spTree>
    <p:extLst>
      <p:ext uri="{BB962C8B-B14F-4D97-AF65-F5344CB8AC3E}">
        <p14:creationId xmlns:p14="http://schemas.microsoft.com/office/powerpoint/2010/main" val="2264475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653" y="1789735"/>
            <a:ext cx="3769747" cy="2978872"/>
          </a:xfrm>
          <a:prstGeom prst="rect">
            <a:avLst/>
          </a:prstGeom>
          <a:noFill/>
          <a:ln w="9525">
            <a:solidFill>
              <a:srgbClr val="800000"/>
            </a:solidFill>
            <a:miter lim="800000"/>
            <a:headEnd/>
            <a:tailEnd/>
          </a:ln>
          <a:effectLst>
            <a:outerShdw blurRad="50800" dist="38100" dir="2700000">
              <a:srgbClr val="000000">
                <a:alpha val="43000"/>
              </a:srgbClr>
            </a:outerShdw>
          </a:effectLst>
        </p:spPr>
      </p:pic>
      <p:sp>
        <p:nvSpPr>
          <p:cNvPr id="22531" name="Oval 4"/>
          <p:cNvSpPr>
            <a:spLocks noChangeArrowheads="1"/>
          </p:cNvSpPr>
          <p:nvPr/>
        </p:nvSpPr>
        <p:spPr bwMode="auto">
          <a:xfrm>
            <a:off x="381000" y="2667000"/>
            <a:ext cx="3581400" cy="1295400"/>
          </a:xfrm>
          <a:prstGeom prst="ellipse">
            <a:avLst/>
          </a:prstGeom>
          <a:noFill/>
          <a:ln w="76200">
            <a:solidFill>
              <a:srgbClr val="FF0000"/>
            </a:solidFill>
            <a:round/>
            <a:headEnd/>
            <a:tailEnd/>
          </a:ln>
        </p:spPr>
        <p:txBody>
          <a:bodyPr wrap="none" anchor="ctr">
            <a:prstTxWarp prst="textNoShape">
              <a:avLst/>
            </a:prstTxWarp>
          </a:bodyPr>
          <a:lstStyle/>
          <a:p>
            <a:pPr algn="ctr"/>
            <a:endParaRPr lang="en-US" b="1">
              <a:solidFill>
                <a:srgbClr val="FFFF00"/>
              </a:solidFill>
            </a:endParaRPr>
          </a:p>
        </p:txBody>
      </p:sp>
      <p:sp>
        <p:nvSpPr>
          <p:cNvPr id="22532" name="Rectangle 5"/>
          <p:cNvSpPr>
            <a:spLocks noChangeArrowheads="1"/>
          </p:cNvSpPr>
          <p:nvPr/>
        </p:nvSpPr>
        <p:spPr bwMode="auto">
          <a:xfrm>
            <a:off x="6718300" y="6827838"/>
            <a:ext cx="184150" cy="366712"/>
          </a:xfrm>
          <a:prstGeom prst="rect">
            <a:avLst/>
          </a:prstGeom>
          <a:noFill/>
          <a:ln w="9525">
            <a:noFill/>
            <a:miter lim="800000"/>
            <a:headEnd/>
            <a:tailEnd/>
          </a:ln>
        </p:spPr>
        <p:txBody>
          <a:bodyPr wrap="none">
            <a:prstTxWarp prst="textNoShape">
              <a:avLst/>
            </a:prstTxWarp>
            <a:spAutoFit/>
          </a:bodyPr>
          <a:lstStyle/>
          <a:p>
            <a:endParaRPr lang="en-US" b="1"/>
          </a:p>
        </p:txBody>
      </p:sp>
      <p:sp>
        <p:nvSpPr>
          <p:cNvPr id="22533" name="Rectangle 6"/>
          <p:cNvSpPr>
            <a:spLocks noChangeArrowheads="1"/>
          </p:cNvSpPr>
          <p:nvPr/>
        </p:nvSpPr>
        <p:spPr bwMode="auto">
          <a:xfrm>
            <a:off x="-459395" y="347733"/>
            <a:ext cx="10322890" cy="1524000"/>
          </a:xfrm>
          <a:prstGeom prst="rect">
            <a:avLst/>
          </a:prstGeom>
          <a:noFill/>
          <a:ln w="12700">
            <a:noFill/>
            <a:miter lim="800000"/>
            <a:headEnd/>
            <a:tailEnd/>
          </a:ln>
        </p:spPr>
        <p:txBody>
          <a:bodyPr lIns="90488" tIns="44450" rIns="90488" bIns="44450">
            <a:prstTxWarp prst="textNoShape">
              <a:avLst/>
            </a:prstTxWarp>
          </a:bodyPr>
          <a:lstStyle/>
          <a:p>
            <a:pPr marL="342900" indent="-342900" algn="ctr" eaLnBrk="0" hangingPunct="0">
              <a:spcBef>
                <a:spcPct val="20000"/>
              </a:spcBef>
            </a:pPr>
            <a:r>
              <a:rPr lang="en-US" sz="4400" b="1" dirty="0"/>
              <a:t>Poison Pop and PKU </a:t>
            </a:r>
            <a:r>
              <a:rPr lang="en-US" sz="4000" b="1" dirty="0"/>
              <a:t>(</a:t>
            </a:r>
            <a:r>
              <a:rPr lang="en-US" sz="4000" b="1" dirty="0" err="1"/>
              <a:t>phenylketonuria</a:t>
            </a:r>
            <a:r>
              <a:rPr lang="en-US" sz="4000" b="1" dirty="0"/>
              <a:t>)</a:t>
            </a:r>
          </a:p>
        </p:txBody>
      </p:sp>
      <p:sp>
        <p:nvSpPr>
          <p:cNvPr id="22534" name="Rectangle 3"/>
          <p:cNvSpPr>
            <a:spLocks noChangeArrowheads="1"/>
          </p:cNvSpPr>
          <p:nvPr/>
        </p:nvSpPr>
        <p:spPr bwMode="auto">
          <a:xfrm>
            <a:off x="4267200" y="1789734"/>
            <a:ext cx="4876800" cy="6186291"/>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Tx/>
              <a:buChar char="•"/>
            </a:pPr>
            <a:r>
              <a:rPr lang="en-US" sz="2400" b="1" dirty="0"/>
              <a:t>Genetic disorder - mutation in a liver enzyme that converts phenylalanine </a:t>
            </a:r>
            <a:r>
              <a:rPr lang="en-US" sz="2400" b="1" dirty="0" err="1">
                <a:sym typeface="Wingdings" pitchFamily="-105" charset="2"/>
              </a:rPr>
              <a:t></a:t>
            </a:r>
            <a:r>
              <a:rPr lang="en-US" sz="2400" b="1" dirty="0"/>
              <a:t> </a:t>
            </a:r>
            <a:r>
              <a:rPr lang="en-US" sz="2400" b="1" dirty="0" err="1"/>
              <a:t>tryosine</a:t>
            </a:r>
            <a:endParaRPr lang="en-US" sz="2400" b="1" dirty="0"/>
          </a:p>
          <a:p>
            <a:pPr marL="342900" indent="-342900" eaLnBrk="0" hangingPunct="0">
              <a:spcBef>
                <a:spcPct val="20000"/>
              </a:spcBef>
              <a:buFontTx/>
              <a:buChar char="•"/>
            </a:pPr>
            <a:r>
              <a:rPr lang="en-US" sz="2400" b="1" dirty="0"/>
              <a:t>High [phenylalanine] becomes toxic to developing neurons</a:t>
            </a:r>
          </a:p>
          <a:p>
            <a:pPr marL="342900" indent="-342900" eaLnBrk="0" hangingPunct="0">
              <a:spcBef>
                <a:spcPct val="20000"/>
              </a:spcBef>
              <a:buFontTx/>
              <a:buChar char="•"/>
            </a:pPr>
            <a:r>
              <a:rPr lang="en-US" sz="2400" b="1" dirty="0"/>
              <a:t>Each week that PKU remains undetected = 3 point drop in IQ</a:t>
            </a:r>
          </a:p>
          <a:p>
            <a:pPr marL="342900" indent="-342900" eaLnBrk="0" hangingPunct="0">
              <a:spcBef>
                <a:spcPct val="20000"/>
              </a:spcBef>
              <a:buFontTx/>
              <a:buChar char="•"/>
            </a:pPr>
            <a:r>
              <a:rPr lang="en-US" sz="2400" b="1" dirty="0"/>
              <a:t>New-</a:t>
            </a:r>
            <a:r>
              <a:rPr lang="en-US" sz="2400" b="1" dirty="0" err="1"/>
              <a:t>borns</a:t>
            </a:r>
            <a:r>
              <a:rPr lang="en-US" sz="2400" b="1" dirty="0"/>
              <a:t> are tested at birth (Guthrie Test) </a:t>
            </a:r>
          </a:p>
          <a:p>
            <a:pPr marL="342900" indent="-342900" eaLnBrk="0" hangingPunct="0">
              <a:spcBef>
                <a:spcPct val="20000"/>
              </a:spcBef>
              <a:buFontTx/>
              <a:buChar char="•"/>
            </a:pPr>
            <a:endParaRPr lang="en-US" sz="2400" b="1" dirty="0"/>
          </a:p>
        </p:txBody>
      </p:sp>
      <p:sp>
        <p:nvSpPr>
          <p:cNvPr id="2" name="Rectangle 1"/>
          <p:cNvSpPr/>
          <p:nvPr/>
        </p:nvSpPr>
        <p:spPr>
          <a:xfrm>
            <a:off x="106794" y="6174967"/>
            <a:ext cx="9037206" cy="646331"/>
          </a:xfrm>
          <a:prstGeom prst="rect">
            <a:avLst/>
          </a:prstGeom>
        </p:spPr>
        <p:txBody>
          <a:bodyPr wrap="square">
            <a:spAutoFit/>
          </a:bodyPr>
          <a:lstStyle/>
          <a:p>
            <a:r>
              <a:rPr lang="en-US" b="1" dirty="0" smtClean="0"/>
              <a:t>SI Gene Expression Group, 2004 </a:t>
            </a:r>
            <a:r>
              <a:rPr lang="en-US" b="1" dirty="0"/>
              <a:t>(Norris Armstrong, Bill Barstow, Peggy Brickman, Phil Cunningham, Michael Hanna, David </a:t>
            </a:r>
            <a:r>
              <a:rPr lang="en-US" b="1" dirty="0" err="1"/>
              <a:t>Njus</a:t>
            </a:r>
            <a:r>
              <a:rPr lang="en-US" b="1" dirty="0"/>
              <a:t>, William </a:t>
            </a:r>
            <a:r>
              <a:rPr lang="en-US" b="1" dirty="0" err="1"/>
              <a:t>Wischusen</a:t>
            </a:r>
            <a:r>
              <a:rPr lang="en-US" b="1"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04800" y="228600"/>
            <a:ext cx="8610600" cy="4343400"/>
          </a:xfrm>
        </p:spPr>
        <p:txBody>
          <a:bodyPr/>
          <a:lstStyle/>
          <a:p>
            <a:pPr eaLnBrk="1" hangingPunct="1"/>
            <a:r>
              <a:rPr lang="en-US" sz="4400" b="1" dirty="0">
                <a:ea typeface="ＭＳ Ｐゴシック" pitchFamily="-105" charset="-128"/>
              </a:rPr>
              <a:t>Group Activity:  List three things that you know or need to know to answer the following question. </a:t>
            </a:r>
            <a:r>
              <a:rPr lang="en-US" sz="2800" b="1" dirty="0">
                <a:ea typeface="ＭＳ Ｐゴシック" pitchFamily="-105" charset="-128"/>
              </a:rPr>
              <a:t/>
            </a:r>
            <a:br>
              <a:rPr lang="en-US" sz="2800" b="1" dirty="0">
                <a:ea typeface="ＭＳ Ｐゴシック" pitchFamily="-105" charset="-128"/>
              </a:rPr>
            </a:br>
            <a:r>
              <a:rPr lang="en-US" sz="2400" b="1" dirty="0">
                <a:ea typeface="ＭＳ Ｐゴシック" pitchFamily="-105" charset="-128"/>
              </a:rPr>
              <a:t/>
            </a:r>
            <a:br>
              <a:rPr lang="en-US" sz="2400" b="1" dirty="0">
                <a:ea typeface="ＭＳ Ｐゴシック" pitchFamily="-105" charset="-128"/>
              </a:rPr>
            </a:br>
            <a:r>
              <a:rPr lang="en-US" sz="2400" b="1" dirty="0" smtClean="0">
                <a:ea typeface="ＭＳ Ｐゴシック" pitchFamily="-105" charset="-128"/>
              </a:rPr>
              <a:t/>
            </a:r>
            <a:br>
              <a:rPr lang="en-US" sz="2400" b="1" dirty="0" smtClean="0">
                <a:ea typeface="ＭＳ Ｐゴシック" pitchFamily="-105" charset="-128"/>
              </a:rPr>
            </a:br>
            <a:r>
              <a:rPr lang="en-US" sz="2400" b="1" dirty="0" smtClean="0">
                <a:ea typeface="ＭＳ Ｐゴシック" pitchFamily="-105" charset="-128"/>
              </a:rPr>
              <a:t/>
            </a:r>
            <a:br>
              <a:rPr lang="en-US" sz="2400" b="1" dirty="0" smtClean="0">
                <a:ea typeface="ＭＳ Ｐゴシック" pitchFamily="-105" charset="-128"/>
              </a:rPr>
            </a:br>
            <a:r>
              <a:rPr lang="en-US" sz="2400" b="1" dirty="0">
                <a:ea typeface="ＭＳ Ｐゴシック" pitchFamily="-105" charset="-128"/>
              </a:rPr>
              <a:t/>
            </a:r>
            <a:br>
              <a:rPr lang="en-US" sz="2400" b="1" dirty="0">
                <a:ea typeface="ＭＳ Ｐゴシック" pitchFamily="-105" charset="-128"/>
              </a:rPr>
            </a:br>
            <a:endParaRPr lang="en-US" sz="2400" b="1" dirty="0">
              <a:ea typeface="ＭＳ Ｐゴシック" pitchFamily="-105" charset="-128"/>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048" y="3131223"/>
            <a:ext cx="4652835" cy="3489626"/>
          </a:xfrm>
          <a:prstGeom prst="rect">
            <a:avLst/>
          </a:prstGeom>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04800" y="1796826"/>
            <a:ext cx="8610600" cy="2743594"/>
          </a:xfrm>
        </p:spPr>
        <p:txBody>
          <a:bodyPr>
            <a:noAutofit/>
          </a:bodyPr>
          <a:lstStyle/>
          <a:p>
            <a:pPr eaLnBrk="1" hangingPunct="1"/>
            <a:r>
              <a:rPr lang="en-US" sz="3200" b="1" dirty="0" smtClean="0">
                <a:ea typeface="ＭＳ Ｐゴシック" pitchFamily="-105" charset="-128"/>
              </a:rPr>
              <a:t>Genetic </a:t>
            </a:r>
            <a:r>
              <a:rPr lang="en-US" sz="3200" b="1" dirty="0">
                <a:ea typeface="ＭＳ Ｐゴシック" pitchFamily="-105" charset="-128"/>
              </a:rPr>
              <a:t>diseases, like PKU, confirmed that there is a link between DNA and proteins.  Below is a DNA molecule and the amino acid sequence that would result when </a:t>
            </a:r>
            <a:r>
              <a:rPr lang="en-US" sz="3200" b="1" dirty="0" err="1">
                <a:ea typeface="ＭＳ Ｐゴシック" pitchFamily="-105" charset="-128"/>
              </a:rPr>
              <a:t>ribosomes</a:t>
            </a:r>
            <a:r>
              <a:rPr lang="en-US" sz="3200" b="1" dirty="0">
                <a:ea typeface="ＭＳ Ｐゴシック" pitchFamily="-105" charset="-128"/>
              </a:rPr>
              <a:t> translate the DNA sequence. Which nucleotides are responsible for this particular sequence of amino acids?</a:t>
            </a:r>
            <a:br>
              <a:rPr lang="en-US" sz="3200" b="1" dirty="0">
                <a:ea typeface="ＭＳ Ｐゴシック" pitchFamily="-105" charset="-128"/>
              </a:rPr>
            </a:br>
            <a:r>
              <a:rPr lang="en-US" sz="3200" b="1" dirty="0">
                <a:ea typeface="ＭＳ Ｐゴシック" pitchFamily="-105" charset="-128"/>
              </a:rPr>
              <a:t/>
            </a:r>
            <a:br>
              <a:rPr lang="en-US" sz="3200" b="1" dirty="0">
                <a:ea typeface="ＭＳ Ｐゴシック" pitchFamily="-105" charset="-128"/>
              </a:rPr>
            </a:br>
            <a:endParaRPr lang="en-US" sz="3200" b="1" dirty="0">
              <a:ea typeface="ＭＳ Ｐゴシック" pitchFamily="-105" charset="-128"/>
            </a:endParaRPr>
          </a:p>
        </p:txBody>
      </p:sp>
      <p:sp>
        <p:nvSpPr>
          <p:cNvPr id="15363" name="Rectangle 3"/>
          <p:cNvSpPr>
            <a:spLocks noGrp="1" noChangeArrowheads="1"/>
          </p:cNvSpPr>
          <p:nvPr>
            <p:ph type="body" idx="4294967295"/>
          </p:nvPr>
        </p:nvSpPr>
        <p:spPr>
          <a:xfrm>
            <a:off x="685800" y="4191000"/>
            <a:ext cx="7772400" cy="2209800"/>
          </a:xfrm>
        </p:spPr>
        <p:txBody>
          <a:bodyPr lIns="90488" tIns="44450" rIns="90488" bIns="44450">
            <a:normAutofit/>
          </a:bodyPr>
          <a:lstStyle/>
          <a:p>
            <a:pPr eaLnBrk="1" hangingPunct="1"/>
            <a:r>
              <a:rPr lang="en-US" sz="2800" b="1" dirty="0">
                <a:solidFill>
                  <a:schemeClr val="tx1"/>
                </a:solidFill>
                <a:ea typeface="ＭＳ Ｐゴシック" pitchFamily="-105" charset="-128"/>
              </a:rPr>
              <a:t>3’CGTTTTACCAAACCGAGTACTGAG5’</a:t>
            </a:r>
          </a:p>
          <a:p>
            <a:pPr eaLnBrk="1" hangingPunct="1"/>
            <a:r>
              <a:rPr lang="en-US" sz="2800" b="1" dirty="0">
                <a:solidFill>
                  <a:schemeClr val="tx1"/>
                </a:solidFill>
                <a:ea typeface="ＭＳ Ｐゴシック" pitchFamily="-105" charset="-128"/>
              </a:rPr>
              <a:t>5’GCAAAATGGTTTGGCTCATGACTC3</a:t>
            </a:r>
            <a:r>
              <a:rPr lang="en-US" sz="2800" b="1" dirty="0" smtClean="0">
                <a:solidFill>
                  <a:schemeClr val="tx1"/>
                </a:solidFill>
                <a:ea typeface="ＭＳ Ｐゴシック" pitchFamily="-105" charset="-128"/>
              </a:rPr>
              <a:t>’</a:t>
            </a:r>
          </a:p>
          <a:p>
            <a:pPr eaLnBrk="1" hangingPunct="1"/>
            <a:r>
              <a:rPr lang="en-US" sz="2800" b="1" dirty="0">
                <a:solidFill>
                  <a:schemeClr val="tx1"/>
                </a:solidFill>
                <a:ea typeface="ＭＳ Ｐゴシック" pitchFamily="-105" charset="-128"/>
              </a:rPr>
              <a:t>TRP-PHE-GLY-SER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2"/>
          <p:cNvSpPr/>
          <p:nvPr/>
        </p:nvSpPr>
        <p:spPr>
          <a:xfrm>
            <a:off x="2700573" y="2292437"/>
            <a:ext cx="3764621" cy="3786389"/>
          </a:xfrm>
          <a:prstGeom prst="donut">
            <a:avLst>
              <a:gd name="adj" fmla="val 44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641350" y="107576"/>
            <a:ext cx="7856538" cy="1310062"/>
          </a:xfrm>
        </p:spPr>
        <p:txBody>
          <a:bodyPr>
            <a:normAutofit fontScale="90000"/>
          </a:bodyPr>
          <a:lstStyle/>
          <a:p>
            <a:r>
              <a:rPr lang="en-US" dirty="0" smtClean="0"/>
              <a:t>College Science Learning Cycle</a:t>
            </a:r>
            <a:endParaRPr lang="en-US" dirty="0"/>
          </a:p>
        </p:txBody>
      </p:sp>
      <p:pic>
        <p:nvPicPr>
          <p:cNvPr id="1026" name="Picture 2" descr="C:\Users\Withers Office 2\AppData\Local\Microsoft\Windows\Temporary Internet Files\Content.IE5\WTPFUJ9O\question-mark[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433" y="1727835"/>
            <a:ext cx="1126900" cy="1690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thers Office 2\AppData\Local\Microsoft\Windows\Temporary Internet Files\Content.IE5\N2D3R2I2\brain-at-work[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8502" y="3949265"/>
            <a:ext cx="2724198" cy="1807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ithers Office 2\AppData\Local\Microsoft\Windows\Temporary Internet Files\Content.IE5\N2D3R2I2\measuring_success[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0888" y="3810010"/>
            <a:ext cx="2379371" cy="1588118"/>
          </a:xfrm>
          <a:prstGeom prst="rect">
            <a:avLst/>
          </a:prstGeom>
          <a:noFill/>
          <a:extLst>
            <a:ext uri="{909E8E84-426E-40DD-AFC4-6F175D3DCCD1}">
              <a14:hiddenFill xmlns:a14="http://schemas.microsoft.com/office/drawing/2010/main">
                <a:solidFill>
                  <a:srgbClr val="FFFFFF"/>
                </a:solidFill>
              </a14:hiddenFill>
            </a:ext>
          </a:extLst>
        </p:spPr>
      </p:pic>
      <p:sp>
        <p:nvSpPr>
          <p:cNvPr id="4" name="L-Shape 3"/>
          <p:cNvSpPr/>
          <p:nvPr/>
        </p:nvSpPr>
        <p:spPr>
          <a:xfrm rot="18372135">
            <a:off x="5930771" y="3319633"/>
            <a:ext cx="682482" cy="728160"/>
          </a:xfrm>
          <a:prstGeom prst="corner">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Shape 7"/>
          <p:cNvSpPr/>
          <p:nvPr/>
        </p:nvSpPr>
        <p:spPr>
          <a:xfrm rot="12347949">
            <a:off x="3381592" y="227332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Shape 8"/>
          <p:cNvSpPr/>
          <p:nvPr/>
        </p:nvSpPr>
        <p:spPr>
          <a:xfrm rot="6057919">
            <a:off x="3100918" y="516881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64425" y="1777282"/>
            <a:ext cx="1764394" cy="584775"/>
          </a:xfrm>
          <a:prstGeom prst="rect">
            <a:avLst/>
          </a:prstGeom>
          <a:noFill/>
        </p:spPr>
        <p:txBody>
          <a:bodyPr wrap="none" rtlCol="0">
            <a:spAutoFit/>
          </a:bodyPr>
          <a:lstStyle/>
          <a:p>
            <a:r>
              <a:rPr lang="en-US" sz="3200" b="1" dirty="0" smtClean="0"/>
              <a:t>ENGAGE</a:t>
            </a:r>
            <a:endParaRPr lang="en-US" sz="3200" b="1" dirty="0"/>
          </a:p>
        </p:txBody>
      </p:sp>
      <p:sp>
        <p:nvSpPr>
          <p:cNvPr id="11" name="TextBox 10"/>
          <p:cNvSpPr txBox="1"/>
          <p:nvPr/>
        </p:nvSpPr>
        <p:spPr>
          <a:xfrm>
            <a:off x="5428939" y="5743971"/>
            <a:ext cx="2515432" cy="584775"/>
          </a:xfrm>
          <a:prstGeom prst="rect">
            <a:avLst/>
          </a:prstGeom>
          <a:noFill/>
        </p:spPr>
        <p:txBody>
          <a:bodyPr wrap="none" rtlCol="0">
            <a:spAutoFit/>
          </a:bodyPr>
          <a:lstStyle/>
          <a:p>
            <a:r>
              <a:rPr lang="en-US" sz="3200" b="1" dirty="0" smtClean="0">
                <a:solidFill>
                  <a:srgbClr val="FF3300"/>
                </a:solidFill>
              </a:rPr>
              <a:t>CONSTRUCT</a:t>
            </a:r>
            <a:endParaRPr lang="en-US" sz="3200" b="1" dirty="0">
              <a:solidFill>
                <a:srgbClr val="FF3300"/>
              </a:solidFill>
            </a:endParaRPr>
          </a:p>
        </p:txBody>
      </p:sp>
      <p:sp>
        <p:nvSpPr>
          <p:cNvPr id="12" name="TextBox 11"/>
          <p:cNvSpPr txBox="1"/>
          <p:nvPr/>
        </p:nvSpPr>
        <p:spPr>
          <a:xfrm>
            <a:off x="641350" y="3228829"/>
            <a:ext cx="2147511" cy="584775"/>
          </a:xfrm>
          <a:prstGeom prst="rect">
            <a:avLst/>
          </a:prstGeom>
          <a:noFill/>
        </p:spPr>
        <p:txBody>
          <a:bodyPr wrap="none" rtlCol="0">
            <a:spAutoFit/>
          </a:bodyPr>
          <a:lstStyle/>
          <a:p>
            <a:r>
              <a:rPr lang="en-US" sz="3200" b="1" dirty="0" smtClean="0"/>
              <a:t>EVALUATE</a:t>
            </a:r>
            <a:endParaRPr lang="en-US" sz="3200" b="1" dirty="0"/>
          </a:p>
        </p:txBody>
      </p:sp>
    </p:spTree>
    <p:extLst>
      <p:ext uri="{BB962C8B-B14F-4D97-AF65-F5344CB8AC3E}">
        <p14:creationId xmlns:p14="http://schemas.microsoft.com/office/powerpoint/2010/main" val="2264475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0" y="2593915"/>
            <a:ext cx="8229600" cy="3971932"/>
          </a:xfrm>
        </p:spPr>
        <p:txBody>
          <a:bodyPr>
            <a:normAutofit fontScale="92500" lnSpcReduction="10000"/>
          </a:bodyPr>
          <a:lstStyle/>
          <a:p>
            <a:pPr marL="457200" indent="-457200" eaLnBrk="1" hangingPunct="1">
              <a:buSzPct val="75000"/>
              <a:buFontTx/>
              <a:buAutoNum type="arabicPeriod"/>
              <a:defRPr/>
            </a:pPr>
            <a:r>
              <a:rPr lang="en-US" sz="2000" b="1" dirty="0">
                <a:cs typeface="+mn-cs"/>
              </a:rPr>
              <a:t>ACC 3</a:t>
            </a:r>
            <a:r>
              <a:rPr lang="en-US" sz="2000" b="1" dirty="0">
                <a:cs typeface="+mn-cs"/>
                <a:sym typeface="Wingdings" charset="0"/>
              </a:rPr>
              <a:t>5 in the coding strand</a:t>
            </a:r>
          </a:p>
          <a:p>
            <a:pPr marL="457200" indent="-457200" eaLnBrk="1" hangingPunct="1">
              <a:buSzPct val="75000"/>
              <a:buFontTx/>
              <a:buAutoNum type="arabicPeriod"/>
              <a:defRPr/>
            </a:pPr>
            <a:r>
              <a:rPr lang="en-US" sz="2000" b="1" dirty="0">
                <a:cs typeface="+mn-cs"/>
              </a:rPr>
              <a:t>ACC 3</a:t>
            </a:r>
            <a:r>
              <a:rPr lang="en-US" sz="2000" b="1" dirty="0">
                <a:cs typeface="+mn-cs"/>
                <a:sym typeface="Wingdings" charset="0"/>
              </a:rPr>
              <a:t>5 in the template strand</a:t>
            </a:r>
          </a:p>
          <a:p>
            <a:pPr marL="457200" indent="-457200" eaLnBrk="1" hangingPunct="1">
              <a:buSzPct val="75000"/>
              <a:buFontTx/>
              <a:buAutoNum type="arabicPeriod"/>
              <a:defRPr/>
            </a:pPr>
            <a:r>
              <a:rPr lang="en-US" sz="2000" b="1" dirty="0">
                <a:cs typeface="+mn-cs"/>
              </a:rPr>
              <a:t>ACC 5</a:t>
            </a:r>
            <a:r>
              <a:rPr lang="en-US" sz="2000" b="1" dirty="0">
                <a:cs typeface="+mn-cs"/>
                <a:sym typeface="Wingdings" charset="0"/>
              </a:rPr>
              <a:t>3 in the coding strand</a:t>
            </a:r>
          </a:p>
          <a:p>
            <a:pPr marL="457200" indent="-457200" eaLnBrk="1" hangingPunct="1">
              <a:buSzPct val="75000"/>
              <a:buFontTx/>
              <a:buAutoNum type="arabicPeriod"/>
              <a:defRPr/>
            </a:pPr>
            <a:r>
              <a:rPr lang="en-US" sz="2000" b="1" dirty="0">
                <a:cs typeface="+mn-cs"/>
              </a:rPr>
              <a:t>ACC 5</a:t>
            </a:r>
            <a:r>
              <a:rPr lang="en-US" sz="2000" b="1" dirty="0">
                <a:cs typeface="+mn-cs"/>
                <a:sym typeface="Wingdings" charset="0"/>
              </a:rPr>
              <a:t>3 in the template strand</a:t>
            </a:r>
          </a:p>
          <a:p>
            <a:pPr marL="457200" indent="-457200" eaLnBrk="1" hangingPunct="1">
              <a:buSzPct val="75000"/>
              <a:buFontTx/>
              <a:buAutoNum type="arabicPeriod"/>
              <a:defRPr/>
            </a:pPr>
            <a:r>
              <a:rPr lang="en-US" sz="2000" b="1" dirty="0">
                <a:cs typeface="+mn-cs"/>
              </a:rPr>
              <a:t>TGG 3</a:t>
            </a:r>
            <a:r>
              <a:rPr lang="en-US" sz="2000" b="1" dirty="0">
                <a:cs typeface="+mn-cs"/>
                <a:sym typeface="Wingdings" charset="0"/>
              </a:rPr>
              <a:t>5 in the coding strand</a:t>
            </a:r>
          </a:p>
          <a:p>
            <a:pPr marL="457200" indent="-457200" eaLnBrk="1" hangingPunct="1">
              <a:buSzPct val="75000"/>
              <a:buFontTx/>
              <a:buAutoNum type="arabicPeriod"/>
              <a:defRPr/>
            </a:pPr>
            <a:r>
              <a:rPr lang="en-US" sz="2000" b="1" dirty="0">
                <a:cs typeface="+mn-cs"/>
              </a:rPr>
              <a:t>TGG 3</a:t>
            </a:r>
            <a:r>
              <a:rPr lang="en-US" sz="2000" b="1" dirty="0">
                <a:cs typeface="+mn-cs"/>
                <a:sym typeface="Wingdings" charset="0"/>
              </a:rPr>
              <a:t>5 in the template strand</a:t>
            </a:r>
          </a:p>
          <a:p>
            <a:pPr marL="457200" indent="-457200" eaLnBrk="1" hangingPunct="1">
              <a:buSzPct val="75000"/>
              <a:buFontTx/>
              <a:buAutoNum type="arabicPeriod"/>
              <a:defRPr/>
            </a:pPr>
            <a:r>
              <a:rPr lang="en-US" sz="2000" b="1" dirty="0">
                <a:cs typeface="+mn-cs"/>
              </a:rPr>
              <a:t>TGG 5</a:t>
            </a:r>
            <a:r>
              <a:rPr lang="en-US" sz="2000" b="1" dirty="0">
                <a:cs typeface="+mn-cs"/>
                <a:sym typeface="Wingdings" charset="0"/>
              </a:rPr>
              <a:t>3 in the coding strand</a:t>
            </a:r>
          </a:p>
          <a:p>
            <a:pPr marL="457200" indent="-457200" eaLnBrk="1" hangingPunct="1">
              <a:buSzPct val="75000"/>
              <a:buFontTx/>
              <a:buAutoNum type="arabicPeriod"/>
              <a:defRPr/>
            </a:pPr>
            <a:r>
              <a:rPr lang="en-US" sz="2000" b="1" dirty="0">
                <a:cs typeface="+mn-cs"/>
              </a:rPr>
              <a:t>TGG 5</a:t>
            </a:r>
            <a:r>
              <a:rPr lang="en-US" sz="2000" b="1" dirty="0">
                <a:cs typeface="+mn-cs"/>
                <a:sym typeface="Wingdings" charset="0"/>
              </a:rPr>
              <a:t>3 in the template strand</a:t>
            </a:r>
          </a:p>
        </p:txBody>
      </p:sp>
      <p:pic>
        <p:nvPicPr>
          <p:cNvPr id="24579" name="Picture 4" descr="Genetic Co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4786" y="2803472"/>
            <a:ext cx="4648200" cy="3762375"/>
          </a:xfrm>
          <a:prstGeom prst="rect">
            <a:avLst/>
          </a:prstGeom>
          <a:noFill/>
          <a:ln w="9525">
            <a:noFill/>
            <a:miter lim="800000"/>
            <a:headEnd/>
            <a:tailEnd/>
          </a:ln>
          <a:effectLst>
            <a:outerShdw blurRad="50800" dist="38100" dir="2700000">
              <a:srgbClr val="000000">
                <a:alpha val="43000"/>
              </a:srgbClr>
            </a:outerShdw>
          </a:effectLst>
        </p:spPr>
      </p:pic>
      <p:sp>
        <p:nvSpPr>
          <p:cNvPr id="16388" name="Rectangle 39"/>
          <p:cNvSpPr>
            <a:spLocks noGrp="1" noChangeArrowheads="1"/>
          </p:cNvSpPr>
          <p:nvPr>
            <p:ph type="title" idx="4294967295"/>
          </p:nvPr>
        </p:nvSpPr>
        <p:spPr>
          <a:xfrm>
            <a:off x="457200" y="876300"/>
            <a:ext cx="8229600" cy="1143000"/>
          </a:xfrm>
        </p:spPr>
        <p:txBody>
          <a:bodyPr>
            <a:noAutofit/>
          </a:bodyPr>
          <a:lstStyle/>
          <a:p>
            <a:pPr eaLnBrk="1" hangingPunct="1">
              <a:defRPr/>
            </a:pPr>
            <a:r>
              <a:rPr lang="en-US" sz="3200" b="1" dirty="0">
                <a:solidFill>
                  <a:srgbClr val="FF0000"/>
                </a:solidFill>
                <a:cs typeface="+mj-cs"/>
              </a:rPr>
              <a:t>Determining direction and reading frame:</a:t>
            </a:r>
            <a:r>
              <a:rPr lang="en-US" sz="3200" b="1" dirty="0" smtClean="0">
                <a:solidFill>
                  <a:srgbClr val="FF0000"/>
                </a:solidFill>
                <a:cs typeface="+mj-cs"/>
              </a:rPr>
              <a:t> </a:t>
            </a:r>
            <a:br>
              <a:rPr lang="en-US" sz="3200" b="1" dirty="0" smtClean="0">
                <a:solidFill>
                  <a:srgbClr val="FF0000"/>
                </a:solidFill>
                <a:cs typeface="+mj-cs"/>
              </a:rPr>
            </a:br>
            <a:r>
              <a:rPr lang="en-US" sz="3200" b="1" dirty="0" smtClean="0">
                <a:cs typeface="+mj-cs"/>
              </a:rPr>
              <a:t>If </a:t>
            </a:r>
            <a:r>
              <a:rPr lang="en-US" sz="3200" b="1" dirty="0">
                <a:cs typeface="+mj-cs"/>
              </a:rPr>
              <a:t>tryptophan (</a:t>
            </a:r>
            <a:r>
              <a:rPr lang="en-US" sz="3200" b="1" dirty="0" err="1">
                <a:cs typeface="+mj-cs"/>
              </a:rPr>
              <a:t>Trp</a:t>
            </a:r>
            <a:r>
              <a:rPr lang="en-US" sz="3200" b="1" dirty="0">
                <a:cs typeface="+mj-cs"/>
              </a:rPr>
              <a:t>) is the first amino acid in a protein sequence, you should look for ________ in the </a:t>
            </a:r>
            <a:r>
              <a:rPr lang="en-US" sz="3200" b="1" dirty="0" smtClean="0">
                <a:cs typeface="+mj-cs"/>
              </a:rPr>
              <a:t>DNA.</a:t>
            </a:r>
            <a:endParaRPr lang="en-US" sz="3200" b="1" dirty="0">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enetic Co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2887" y="3726221"/>
            <a:ext cx="4224188" cy="2923897"/>
          </a:xfrm>
          <a:prstGeom prst="rect">
            <a:avLst/>
          </a:prstGeom>
          <a:noFill/>
          <a:ln w="3175" cmpd="sng">
            <a:solidFill>
              <a:srgbClr val="800000"/>
            </a:solidFill>
            <a:miter lim="800000"/>
            <a:headEnd/>
            <a:tailEnd/>
          </a:ln>
          <a:effectLst>
            <a:outerShdw blurRad="50800" dist="38100" dir="2700000">
              <a:srgbClr val="000000">
                <a:alpha val="43000"/>
              </a:srgbClr>
            </a:outerShdw>
          </a:effectLst>
        </p:spPr>
      </p:pic>
      <p:sp>
        <p:nvSpPr>
          <p:cNvPr id="17411" name="Rectangle 3"/>
          <p:cNvSpPr>
            <a:spLocks noGrp="1" noChangeArrowheads="1"/>
          </p:cNvSpPr>
          <p:nvPr>
            <p:ph type="title" idx="4294967295"/>
          </p:nvPr>
        </p:nvSpPr>
        <p:spPr>
          <a:xfrm>
            <a:off x="202675" y="1066800"/>
            <a:ext cx="8534400" cy="1524000"/>
          </a:xfrm>
        </p:spPr>
        <p:txBody>
          <a:bodyPr>
            <a:noAutofit/>
          </a:bodyPr>
          <a:lstStyle/>
          <a:p>
            <a:pPr eaLnBrk="1" hangingPunct="1">
              <a:defRPr/>
            </a:pPr>
            <a:r>
              <a:rPr lang="en-US" sz="2800" b="1" dirty="0">
                <a:solidFill>
                  <a:schemeClr val="tx1"/>
                </a:solidFill>
                <a:cs typeface="+mj-cs"/>
              </a:rPr>
              <a:t>Group work: Which nucleotides are responsible for this particular sequence of amino acids (this sequence of </a:t>
            </a:r>
            <a:r>
              <a:rPr lang="en-US" sz="2800" b="1" dirty="0" err="1">
                <a:solidFill>
                  <a:schemeClr val="tx1"/>
                </a:solidFill>
                <a:cs typeface="+mj-cs"/>
              </a:rPr>
              <a:t>a.a.s</a:t>
            </a:r>
            <a:r>
              <a:rPr lang="en-US" sz="2800" b="1" dirty="0">
                <a:solidFill>
                  <a:schemeClr val="tx1"/>
                </a:solidFill>
                <a:cs typeface="+mj-cs"/>
              </a:rPr>
              <a:t> comes from the middle of a protein)? </a:t>
            </a:r>
            <a:r>
              <a:rPr lang="en-US" sz="2800" b="1" dirty="0" smtClean="0">
                <a:solidFill>
                  <a:schemeClr val="tx1"/>
                </a:solidFill>
                <a:cs typeface="+mj-cs"/>
              </a:rPr>
              <a:t>Identify </a:t>
            </a:r>
            <a:r>
              <a:rPr lang="en-US" sz="2800" b="1" dirty="0">
                <a:solidFill>
                  <a:schemeClr val="tx1"/>
                </a:solidFill>
                <a:cs typeface="+mj-cs"/>
              </a:rPr>
              <a:t>the template strand and reading frame.</a:t>
            </a:r>
            <a:br>
              <a:rPr lang="en-US" sz="2800" b="1" dirty="0">
                <a:solidFill>
                  <a:schemeClr val="tx1"/>
                </a:solidFill>
                <a:cs typeface="+mj-cs"/>
              </a:rPr>
            </a:br>
            <a:r>
              <a:rPr lang="en-US" sz="2800" b="1" dirty="0">
                <a:solidFill>
                  <a:schemeClr val="tx1"/>
                </a:solidFill>
                <a:cs typeface="+mj-cs"/>
              </a:rPr>
              <a:t/>
            </a:r>
            <a:br>
              <a:rPr lang="en-US" sz="2800" b="1" dirty="0">
                <a:solidFill>
                  <a:schemeClr val="tx1"/>
                </a:solidFill>
                <a:cs typeface="+mj-cs"/>
              </a:rPr>
            </a:br>
            <a:endParaRPr lang="en-US" sz="2800" b="1" dirty="0">
              <a:solidFill>
                <a:schemeClr val="tx1"/>
              </a:solidFill>
              <a:cs typeface="+mj-cs"/>
            </a:endParaRPr>
          </a:p>
        </p:txBody>
      </p:sp>
      <p:sp>
        <p:nvSpPr>
          <p:cNvPr id="17412" name="Rectangle 4"/>
          <p:cNvSpPr>
            <a:spLocks noGrp="1" noChangeArrowheads="1"/>
          </p:cNvSpPr>
          <p:nvPr>
            <p:ph type="body" idx="4294967295"/>
          </p:nvPr>
        </p:nvSpPr>
        <p:spPr>
          <a:xfrm>
            <a:off x="202675" y="2098382"/>
            <a:ext cx="7772400" cy="2438400"/>
          </a:xfrm>
        </p:spPr>
        <p:txBody>
          <a:bodyPr>
            <a:normAutofit lnSpcReduction="10000"/>
          </a:bodyPr>
          <a:lstStyle/>
          <a:p>
            <a:pPr eaLnBrk="1" hangingPunct="1"/>
            <a:r>
              <a:rPr lang="en-US" sz="2800" b="1" dirty="0">
                <a:ea typeface="ＭＳ Ｐゴシック" pitchFamily="-105" charset="-128"/>
              </a:rPr>
              <a:t>3’CGTGGTACCAAACCGAGTGGTGAG5’</a:t>
            </a:r>
          </a:p>
          <a:p>
            <a:pPr eaLnBrk="1" hangingPunct="1"/>
            <a:r>
              <a:rPr lang="en-US" sz="2800" b="1" dirty="0">
                <a:ea typeface="ＭＳ Ｐゴシック" pitchFamily="-105" charset="-128"/>
              </a:rPr>
              <a:t>5’GCACCATGGTTTGGCTCACCACTC3’</a:t>
            </a:r>
          </a:p>
          <a:p>
            <a:pPr eaLnBrk="1" hangingPunct="1"/>
            <a:endParaRPr lang="en-US" sz="2800" b="1" dirty="0">
              <a:ea typeface="ＭＳ Ｐゴシック" pitchFamily="-105" charset="-128"/>
            </a:endParaRPr>
          </a:p>
          <a:p>
            <a:pPr eaLnBrk="1" hangingPunct="1"/>
            <a:r>
              <a:rPr lang="en-US" sz="2800" b="1" dirty="0">
                <a:ea typeface="ＭＳ Ｐゴシック" pitchFamily="-105" charset="-128"/>
              </a:rPr>
              <a:t>TRP-PHE-GLY-SER</a:t>
            </a:r>
          </a:p>
          <a:p>
            <a:pPr eaLnBrk="1" hangingPunct="1"/>
            <a:endParaRPr lang="en-US" sz="2400" b="1" dirty="0">
              <a:ea typeface="ＭＳ Ｐゴシック" pitchFamily="-105"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2"/>
          <p:cNvSpPr/>
          <p:nvPr/>
        </p:nvSpPr>
        <p:spPr>
          <a:xfrm>
            <a:off x="2700573" y="2292437"/>
            <a:ext cx="3764621" cy="3786389"/>
          </a:xfrm>
          <a:prstGeom prst="donut">
            <a:avLst>
              <a:gd name="adj" fmla="val 44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641350" y="107576"/>
            <a:ext cx="7856538" cy="1310062"/>
          </a:xfrm>
        </p:spPr>
        <p:txBody>
          <a:bodyPr>
            <a:normAutofit fontScale="90000"/>
          </a:bodyPr>
          <a:lstStyle/>
          <a:p>
            <a:r>
              <a:rPr lang="en-US" dirty="0" smtClean="0"/>
              <a:t>College Science Learning Cycle</a:t>
            </a:r>
            <a:endParaRPr lang="en-US" dirty="0"/>
          </a:p>
        </p:txBody>
      </p:sp>
      <p:pic>
        <p:nvPicPr>
          <p:cNvPr id="1026" name="Picture 2" descr="C:\Users\Withers Office 2\AppData\Local\Microsoft\Windows\Temporary Internet Files\Content.IE5\WTPFUJ9O\question-mark[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9433" y="1727835"/>
            <a:ext cx="1126900" cy="1690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thers Office 2\AppData\Local\Microsoft\Windows\Temporary Internet Files\Content.IE5\N2D3R2I2\brain-at-work[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8502" y="3949265"/>
            <a:ext cx="2724198" cy="1807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ithers Office 2\AppData\Local\Microsoft\Windows\Temporary Internet Files\Content.IE5\N2D3R2I2\measuring_success[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0888" y="3810010"/>
            <a:ext cx="2379371" cy="1588118"/>
          </a:xfrm>
          <a:prstGeom prst="rect">
            <a:avLst/>
          </a:prstGeom>
          <a:noFill/>
          <a:extLst>
            <a:ext uri="{909E8E84-426E-40DD-AFC4-6F175D3DCCD1}">
              <a14:hiddenFill xmlns:a14="http://schemas.microsoft.com/office/drawing/2010/main">
                <a:solidFill>
                  <a:srgbClr val="FFFFFF"/>
                </a:solidFill>
              </a14:hiddenFill>
            </a:ext>
          </a:extLst>
        </p:spPr>
      </p:pic>
      <p:sp>
        <p:nvSpPr>
          <p:cNvPr id="4" name="L-Shape 3"/>
          <p:cNvSpPr/>
          <p:nvPr/>
        </p:nvSpPr>
        <p:spPr>
          <a:xfrm rot="18372135">
            <a:off x="5930771" y="331963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Shape 7"/>
          <p:cNvSpPr/>
          <p:nvPr/>
        </p:nvSpPr>
        <p:spPr>
          <a:xfrm rot="12347949">
            <a:off x="3381592" y="2273323"/>
            <a:ext cx="682482" cy="728160"/>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Shape 8"/>
          <p:cNvSpPr/>
          <p:nvPr/>
        </p:nvSpPr>
        <p:spPr>
          <a:xfrm rot="6057919">
            <a:off x="3100918" y="5168813"/>
            <a:ext cx="682482" cy="728160"/>
          </a:xfrm>
          <a:prstGeom prst="corner">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64425" y="1777282"/>
            <a:ext cx="1764394" cy="584775"/>
          </a:xfrm>
          <a:prstGeom prst="rect">
            <a:avLst/>
          </a:prstGeom>
          <a:noFill/>
        </p:spPr>
        <p:txBody>
          <a:bodyPr wrap="none" rtlCol="0">
            <a:spAutoFit/>
          </a:bodyPr>
          <a:lstStyle/>
          <a:p>
            <a:r>
              <a:rPr lang="en-US" sz="3200" b="1" dirty="0" smtClean="0"/>
              <a:t>ENGAGE</a:t>
            </a:r>
            <a:endParaRPr lang="en-US" sz="3200" b="1" dirty="0"/>
          </a:p>
        </p:txBody>
      </p:sp>
      <p:sp>
        <p:nvSpPr>
          <p:cNvPr id="11" name="TextBox 10"/>
          <p:cNvSpPr txBox="1"/>
          <p:nvPr/>
        </p:nvSpPr>
        <p:spPr>
          <a:xfrm>
            <a:off x="5428939" y="5743971"/>
            <a:ext cx="2515432" cy="584775"/>
          </a:xfrm>
          <a:prstGeom prst="rect">
            <a:avLst/>
          </a:prstGeom>
          <a:noFill/>
        </p:spPr>
        <p:txBody>
          <a:bodyPr wrap="none" rtlCol="0">
            <a:spAutoFit/>
          </a:bodyPr>
          <a:lstStyle/>
          <a:p>
            <a:r>
              <a:rPr lang="en-US" sz="3200" b="1" dirty="0" smtClean="0"/>
              <a:t>CONSTRUCT</a:t>
            </a:r>
            <a:endParaRPr lang="en-US" sz="3200" b="1" dirty="0"/>
          </a:p>
        </p:txBody>
      </p:sp>
      <p:sp>
        <p:nvSpPr>
          <p:cNvPr id="12" name="TextBox 11"/>
          <p:cNvSpPr txBox="1"/>
          <p:nvPr/>
        </p:nvSpPr>
        <p:spPr>
          <a:xfrm>
            <a:off x="641350" y="3228829"/>
            <a:ext cx="2147511" cy="584775"/>
          </a:xfrm>
          <a:prstGeom prst="rect">
            <a:avLst/>
          </a:prstGeom>
          <a:noFill/>
        </p:spPr>
        <p:txBody>
          <a:bodyPr wrap="none" rtlCol="0">
            <a:spAutoFit/>
          </a:bodyPr>
          <a:lstStyle/>
          <a:p>
            <a:r>
              <a:rPr lang="en-US" sz="3200" b="1" dirty="0" smtClean="0">
                <a:solidFill>
                  <a:srgbClr val="FF3300"/>
                </a:solidFill>
              </a:rPr>
              <a:t>EVALUATE</a:t>
            </a:r>
            <a:endParaRPr lang="en-US" sz="3200" b="1" dirty="0">
              <a:solidFill>
                <a:srgbClr val="FF3300"/>
              </a:solidFill>
            </a:endParaRPr>
          </a:p>
        </p:txBody>
      </p:sp>
    </p:spTree>
    <p:extLst>
      <p:ext uri="{BB962C8B-B14F-4D97-AF65-F5344CB8AC3E}">
        <p14:creationId xmlns:p14="http://schemas.microsoft.com/office/powerpoint/2010/main" val="226447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28600"/>
            <a:ext cx="8229600" cy="1828800"/>
          </a:xfrm>
        </p:spPr>
        <p:txBody>
          <a:bodyPr>
            <a:noAutofit/>
          </a:bodyPr>
          <a:lstStyle/>
          <a:p>
            <a:pPr eaLnBrk="1" hangingPunct="1"/>
            <a:r>
              <a:rPr lang="en-US" sz="3200" b="1" dirty="0">
                <a:ea typeface="ＭＳ Ｐゴシック" pitchFamily="-105" charset="-128"/>
              </a:rPr>
              <a:t>Homework – determine the effect of the mutant on the amino acid sequence and predict the possible consequences for protein function.</a:t>
            </a:r>
          </a:p>
        </p:txBody>
      </p:sp>
      <p:sp>
        <p:nvSpPr>
          <p:cNvPr id="18435" name="Rectangle 3"/>
          <p:cNvSpPr>
            <a:spLocks noGrp="1" noChangeArrowheads="1"/>
          </p:cNvSpPr>
          <p:nvPr>
            <p:ph type="body" idx="4294967295"/>
          </p:nvPr>
        </p:nvSpPr>
        <p:spPr>
          <a:xfrm>
            <a:off x="381000" y="2362199"/>
            <a:ext cx="8229600" cy="4311727"/>
          </a:xfrm>
        </p:spPr>
        <p:txBody>
          <a:bodyPr>
            <a:normAutofit fontScale="92500" lnSpcReduction="20000"/>
          </a:bodyPr>
          <a:lstStyle/>
          <a:p>
            <a:pPr eaLnBrk="1" hangingPunct="1"/>
            <a:r>
              <a:rPr lang="en-US" sz="2571" b="1" dirty="0">
                <a:ea typeface="ＭＳ Ｐゴシック" pitchFamily="-105" charset="-128"/>
              </a:rPr>
              <a:t>Normal #1 </a:t>
            </a:r>
          </a:p>
          <a:p>
            <a:pPr eaLnBrk="1" hangingPunct="1"/>
            <a:r>
              <a:rPr lang="en-US" sz="2571" b="1" dirty="0">
                <a:ea typeface="ＭＳ Ｐゴシック" pitchFamily="-105" charset="-128"/>
              </a:rPr>
              <a:t>#256  GGLAFRVF </a:t>
            </a:r>
            <a:endParaRPr lang="en-US" sz="2571" b="1" dirty="0">
              <a:solidFill>
                <a:srgbClr val="FF0000"/>
              </a:solidFill>
              <a:ea typeface="ＭＳ Ｐゴシック" pitchFamily="-105" charset="-128"/>
            </a:endParaRPr>
          </a:p>
          <a:p>
            <a:pPr eaLnBrk="1" hangingPunct="1"/>
            <a:r>
              <a:rPr lang="en-US" sz="2571" b="1" dirty="0">
                <a:ea typeface="ＭＳ Ｐゴシック" pitchFamily="-105" charset="-128"/>
              </a:rPr>
              <a:t>5-GGGATTTCTTGGGTGGCCTGGCCTTCCGAGTCTT-3</a:t>
            </a:r>
          </a:p>
          <a:p>
            <a:pPr eaLnBrk="1" hangingPunct="1"/>
            <a:r>
              <a:rPr lang="en-US" sz="2571" b="1" dirty="0">
                <a:ea typeface="ＭＳ Ｐゴシック" pitchFamily="-105" charset="-128"/>
              </a:rPr>
              <a:t>3-CCCTAAAGAACCCACCGGACCGGAAGGCTCAGAA-5</a:t>
            </a:r>
          </a:p>
          <a:p>
            <a:pPr eaLnBrk="1" hangingPunct="1"/>
            <a:endParaRPr lang="en-US" sz="2571" b="1" dirty="0">
              <a:ea typeface="ＭＳ Ｐゴシック" pitchFamily="-105" charset="-128"/>
            </a:endParaRPr>
          </a:p>
          <a:p>
            <a:pPr eaLnBrk="1" hangingPunct="1"/>
            <a:r>
              <a:rPr lang="en-US" sz="2571" b="1" dirty="0">
                <a:solidFill>
                  <a:srgbClr val="FF0000"/>
                </a:solidFill>
                <a:ea typeface="ＭＳ Ｐゴシック" pitchFamily="-105" charset="-128"/>
              </a:rPr>
              <a:t>Mutant #1a</a:t>
            </a:r>
            <a:r>
              <a:rPr lang="en-US" sz="2571" b="1" dirty="0">
                <a:ea typeface="ＭＳ Ｐゴシック" pitchFamily="-105" charset="-128"/>
              </a:rPr>
              <a:t>, Found in Swiss sisters and their offspring. </a:t>
            </a:r>
          </a:p>
          <a:p>
            <a:pPr eaLnBrk="1" hangingPunct="1"/>
            <a:r>
              <a:rPr lang="en-US" sz="2571" b="1" dirty="0">
                <a:ea typeface="ＭＳ Ｐゴシック" pitchFamily="-105" charset="-128"/>
              </a:rPr>
              <a:t>5-GGGATTTCTTGGGTGGCCTGGCCTTCCAAGTCTT-3</a:t>
            </a:r>
          </a:p>
          <a:p>
            <a:pPr eaLnBrk="1" hangingPunct="1"/>
            <a:r>
              <a:rPr lang="en-US" sz="2571" b="1" dirty="0">
                <a:ea typeface="ＭＳ Ｐゴシック" pitchFamily="-105" charset="-128"/>
              </a:rPr>
              <a:t>3-CCCTAAAGAACCCACCGGACCGGAAGGTTCAGAA-5</a:t>
            </a:r>
          </a:p>
          <a:p>
            <a:pPr eaLnBrk="1" hangingPunct="1"/>
            <a:endParaRPr lang="en-US" sz="2000" b="1" dirty="0">
              <a:ea typeface="ＭＳ Ｐゴシック" pitchFamily="-105"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chor="ctr"/>
          <a:lstStyle/>
          <a:p>
            <a:pPr eaLnBrk="1" hangingPunct="1">
              <a:defRPr/>
            </a:pPr>
            <a:r>
              <a:rPr lang="en-US" b="1" dirty="0">
                <a:cs typeface="+mj-cs"/>
              </a:rPr>
              <a:t>Acknowledgments </a:t>
            </a:r>
          </a:p>
        </p:txBody>
      </p:sp>
      <p:sp>
        <p:nvSpPr>
          <p:cNvPr id="4099" name="Rectangle 3"/>
          <p:cNvSpPr>
            <a:spLocks noGrp="1" noChangeArrowheads="1"/>
          </p:cNvSpPr>
          <p:nvPr>
            <p:ph type="body" idx="4294967295"/>
          </p:nvPr>
        </p:nvSpPr>
        <p:spPr>
          <a:xfrm>
            <a:off x="457200" y="1493838"/>
            <a:ext cx="8229600" cy="4525962"/>
          </a:xfrm>
        </p:spPr>
        <p:txBody>
          <a:bodyPr/>
          <a:lstStyle/>
          <a:p>
            <a:pPr eaLnBrk="1" hangingPunct="1"/>
            <a:r>
              <a:rPr lang="en-US" b="1" dirty="0">
                <a:ea typeface="ＭＳ Ｐゴシック" pitchFamily="-105" charset="-128"/>
              </a:rPr>
              <a:t>National Academies Summer Institutes</a:t>
            </a:r>
          </a:p>
          <a:p>
            <a:pPr lvl="1" eaLnBrk="1" hangingPunct="1"/>
            <a:r>
              <a:rPr lang="en-US" b="1" dirty="0">
                <a:ea typeface="ＭＳ Ｐゴシック" pitchFamily="-105" charset="-128"/>
              </a:rPr>
              <a:t> Jo </a:t>
            </a:r>
            <a:r>
              <a:rPr lang="en-US" b="1" dirty="0" err="1">
                <a:ea typeface="ＭＳ Ｐゴシック" pitchFamily="-105" charset="-128"/>
              </a:rPr>
              <a:t>Handelsman</a:t>
            </a:r>
            <a:r>
              <a:rPr lang="en-US" b="1" dirty="0">
                <a:ea typeface="ＭＳ Ｐゴシック" pitchFamily="-105" charset="-128"/>
              </a:rPr>
              <a:t>, Bill Wood, Jay </a:t>
            </a:r>
            <a:r>
              <a:rPr lang="en-US" b="1" dirty="0" err="1">
                <a:ea typeface="ＭＳ Ｐゴシック" pitchFamily="-105" charset="-128"/>
              </a:rPr>
              <a:t>Labov</a:t>
            </a:r>
            <a:endParaRPr lang="en-US" b="1" dirty="0">
              <a:ea typeface="ＭＳ Ｐゴシック" pitchFamily="-105" charset="-128"/>
            </a:endParaRPr>
          </a:p>
          <a:p>
            <a:pPr lvl="1" eaLnBrk="1" hangingPunct="1"/>
            <a:r>
              <a:rPr lang="en-US" b="1" dirty="0">
                <a:ea typeface="ＭＳ Ｐゴシック" pitchFamily="-105" charset="-128"/>
              </a:rPr>
              <a:t> NSF, HHMI, NAS</a:t>
            </a:r>
          </a:p>
          <a:p>
            <a:pPr eaLnBrk="1" hangingPunct="1"/>
            <a:r>
              <a:rPr lang="en-US" b="1" dirty="0">
                <a:ea typeface="ＭＳ Ｐゴシック" pitchFamily="-105" charset="-128"/>
              </a:rPr>
              <a:t>Workshop materials</a:t>
            </a:r>
          </a:p>
          <a:p>
            <a:pPr lvl="1" eaLnBrk="1" hangingPunct="1"/>
            <a:r>
              <a:rPr lang="en-US" b="1" dirty="0">
                <a:ea typeface="ＭＳ Ｐゴシック" pitchFamily="-105" charset="-128"/>
              </a:rPr>
              <a:t>Randy </a:t>
            </a:r>
            <a:r>
              <a:rPr lang="en-US" b="1" dirty="0" err="1">
                <a:ea typeface="ＭＳ Ｐゴシック" pitchFamily="-105" charset="-128"/>
              </a:rPr>
              <a:t>Phillis</a:t>
            </a:r>
            <a:r>
              <a:rPr lang="en-US" b="1" dirty="0">
                <a:ea typeface="ＭＳ Ｐゴシック" pitchFamily="-105" charset="-128"/>
              </a:rPr>
              <a:t>, Jay </a:t>
            </a:r>
            <a:r>
              <a:rPr lang="en-US" b="1" dirty="0" err="1">
                <a:ea typeface="ＭＳ Ｐゴシック" pitchFamily="-105" charset="-128"/>
              </a:rPr>
              <a:t>Labov</a:t>
            </a:r>
            <a:r>
              <a:rPr lang="en-US" b="1" dirty="0">
                <a:ea typeface="ＭＳ Ｐゴシック" pitchFamily="-105" charset="-128"/>
              </a:rPr>
              <a:t>, Bill Wood</a:t>
            </a:r>
          </a:p>
          <a:p>
            <a:pPr eaLnBrk="1" hangingPunct="1"/>
            <a:endParaRPr lang="en-US" b="1" dirty="0">
              <a:ea typeface="ＭＳ Ｐゴシック" pitchFamily="-105" charset="-128"/>
            </a:endParaRPr>
          </a:p>
        </p:txBody>
      </p:sp>
      <p:grpSp>
        <p:nvGrpSpPr>
          <p:cNvPr id="7" name="Group 6"/>
          <p:cNvGrpSpPr/>
          <p:nvPr/>
        </p:nvGrpSpPr>
        <p:grpSpPr>
          <a:xfrm>
            <a:off x="4663217" y="4171950"/>
            <a:ext cx="3909283" cy="1981200"/>
            <a:chOff x="4663217" y="4171950"/>
            <a:chExt cx="3909283" cy="1981200"/>
          </a:xfrm>
        </p:grpSpPr>
        <p:grpSp>
          <p:nvGrpSpPr>
            <p:cNvPr id="3" name="Group 2"/>
            <p:cNvGrpSpPr>
              <a:grpSpLocks/>
            </p:cNvGrpSpPr>
            <p:nvPr/>
          </p:nvGrpSpPr>
          <p:grpSpPr bwMode="auto">
            <a:xfrm>
              <a:off x="4663217" y="4171950"/>
              <a:ext cx="3909283" cy="1981200"/>
              <a:chOff x="4662604" y="4172034"/>
              <a:chExt cx="3909895" cy="1981115"/>
            </a:xfrm>
            <a:effectLst>
              <a:outerShdw blurRad="50800" dist="38100" dir="2700000">
                <a:srgbClr val="000000">
                  <a:alpha val="43000"/>
                </a:srgbClr>
              </a:outerShdw>
            </a:effectLst>
          </p:grpSpPr>
          <p:pic>
            <p:nvPicPr>
              <p:cNvPr id="5125" name="Picture 7" descr="C:\Users\Withers Office 2\AppData\Local\Microsoft\Windows\Temporary Internet Files\Content.IE5\N2D3R2I2\thanks[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2604" y="4191000"/>
                <a:ext cx="3909895" cy="1962149"/>
              </a:xfrm>
              <a:prstGeom prst="rect">
                <a:avLst/>
              </a:prstGeom>
              <a:noFill/>
              <a:ln w="9525">
                <a:noFill/>
                <a:miter lim="800000"/>
                <a:headEnd/>
                <a:tailEnd/>
              </a:ln>
            </p:spPr>
          </p:pic>
          <p:sp>
            <p:nvSpPr>
              <p:cNvPr id="9" name="Rectangle 8"/>
              <p:cNvSpPr>
                <a:spLocks noChangeArrowheads="1"/>
              </p:cNvSpPr>
              <p:nvPr/>
            </p:nvSpPr>
            <p:spPr bwMode="auto">
              <a:xfrm rot="-538807">
                <a:off x="6775168" y="4172034"/>
                <a:ext cx="530308" cy="47623"/>
              </a:xfrm>
              <a:prstGeom prst="rect">
                <a:avLst/>
              </a:prstGeom>
              <a:solidFill>
                <a:schemeClr val="bg1"/>
              </a:solidFill>
              <a:ln w="9525">
                <a:noFill/>
                <a:round/>
                <a:headEnd/>
                <a:tailEnd/>
              </a:ln>
              <a:effectLst>
                <a:outerShdw blurRad="50800" dist="50800" dir="5400000" algn="ctr" rotWithShape="0">
                  <a:schemeClr val="bg1">
                    <a:alpha val="74998"/>
                  </a:schemeClr>
                </a:outerShdw>
              </a:effectLst>
            </p:spPr>
            <p:txBody>
              <a:bodyPr>
                <a:prstTxWarp prst="textNoShape">
                  <a:avLst/>
                </a:prstTxWarp>
              </a:bodyPr>
              <a:lstStyle/>
              <a:p>
                <a:pPr>
                  <a:defRPr/>
                </a:pPr>
                <a:endParaRPr lang="en-US">
                  <a:latin typeface="Arial" charset="0"/>
                  <a:ea typeface="ＭＳ Ｐゴシック" pitchFamily="34" charset="-128"/>
                  <a:cs typeface="Arial" charset="0"/>
                </a:endParaRPr>
              </a:p>
            </p:txBody>
          </p:sp>
        </p:grpSp>
        <p:sp>
          <p:nvSpPr>
            <p:cNvPr id="4" name="Rectangle 3"/>
            <p:cNvSpPr/>
            <p:nvPr/>
          </p:nvSpPr>
          <p:spPr>
            <a:xfrm>
              <a:off x="4663217" y="4190917"/>
              <a:ext cx="1789098" cy="32956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663217" y="4520485"/>
              <a:ext cx="153482" cy="16742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452315" y="4182883"/>
              <a:ext cx="322667" cy="6490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noAutofit/>
          </a:bodyPr>
          <a:lstStyle/>
          <a:p>
            <a:pPr eaLnBrk="1" hangingPunct="1">
              <a:defRPr/>
            </a:pPr>
            <a:r>
              <a:rPr lang="en-US" altLang="en-US" sz="4000" b="1" dirty="0" smtClean="0">
                <a:cs typeface="+mj-cs"/>
              </a:rPr>
              <a:t>Active learning does take more class time than lecturing</a:t>
            </a:r>
          </a:p>
        </p:txBody>
      </p:sp>
      <p:pic>
        <p:nvPicPr>
          <p:cNvPr id="28675"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788" y="2133599"/>
            <a:ext cx="4216412" cy="3162309"/>
          </a:xfrm>
          <a:prstGeom prst="rect">
            <a:avLst/>
          </a:prstGeom>
          <a:noFill/>
          <a:ln w="3175" cap="flat" cmpd="sng" algn="ctr">
            <a:solidFill>
              <a:srgbClr val="800000"/>
            </a:solidFill>
            <a:prstDash val="solid"/>
            <a:miter lim="800000"/>
            <a:headEnd type="none" w="med" len="med"/>
            <a:tailEnd type="none" w="med" len="med"/>
          </a:ln>
          <a:effectLst>
            <a:outerShdw blurRad="50800" dist="38100" dir="2700000">
              <a:srgbClr val="000000">
                <a:alpha val="43000"/>
              </a:srgbClr>
            </a:outerShdw>
          </a:effectLst>
        </p:spPr>
      </p:pic>
      <p:sp>
        <p:nvSpPr>
          <p:cNvPr id="215047" name="Text Box 7"/>
          <p:cNvSpPr txBox="1">
            <a:spLocks noChangeArrowheads="1"/>
          </p:cNvSpPr>
          <p:nvPr/>
        </p:nvSpPr>
        <p:spPr bwMode="auto">
          <a:xfrm>
            <a:off x="4267200" y="2895600"/>
            <a:ext cx="777875" cy="1311275"/>
          </a:xfrm>
          <a:prstGeom prst="rect">
            <a:avLst/>
          </a:prstGeom>
          <a:noFill/>
          <a:ln w="9525">
            <a:noFill/>
            <a:miter lim="800000"/>
            <a:headEnd/>
            <a:tailEnd/>
          </a:ln>
        </p:spPr>
        <p:txBody>
          <a:bodyPr wrap="none">
            <a:prstTxWarp prst="textNoShape">
              <a:avLst/>
            </a:prstTxWarp>
            <a:spAutoFit/>
          </a:bodyPr>
          <a:lstStyle/>
          <a:p>
            <a:r>
              <a:rPr lang="en-US" sz="8000" b="1">
                <a:solidFill>
                  <a:srgbClr val="FFCC00"/>
                </a:solidFill>
              </a:rPr>
              <a:t>+</a:t>
            </a:r>
          </a:p>
        </p:txBody>
      </p:sp>
      <p:sp>
        <p:nvSpPr>
          <p:cNvPr id="215049" name="Rectangle 3"/>
          <p:cNvSpPr>
            <a:spLocks noChangeArrowheads="1"/>
          </p:cNvSpPr>
          <p:nvPr/>
        </p:nvSpPr>
        <p:spPr bwMode="auto">
          <a:xfrm>
            <a:off x="5105400" y="1752600"/>
            <a:ext cx="3810000" cy="4583113"/>
          </a:xfrm>
          <a:prstGeom prst="rect">
            <a:avLst/>
          </a:prstGeom>
          <a:solidFill>
            <a:schemeClr val="bg1"/>
          </a:solidFill>
          <a:ln w="38100">
            <a:solidFill>
              <a:schemeClr val="tx1"/>
            </a:solidFill>
            <a:miter lim="800000"/>
            <a:headEnd/>
            <a:tailEnd/>
          </a:ln>
        </p:spPr>
        <p:txBody>
          <a:bodyPr lIns="0" tIns="20376" rIns="0" bIns="20376">
            <a:prstTxWarp prst="textNoShape">
              <a:avLst/>
            </a:prstTxWarp>
          </a:bodyPr>
          <a:lstStyle/>
          <a:p>
            <a:pPr marL="250825" indent="-250825" defTabSz="1019175">
              <a:spcBef>
                <a:spcPct val="20000"/>
              </a:spcBef>
              <a:buFontTx/>
              <a:buChar char="•"/>
            </a:pPr>
            <a:r>
              <a:rPr lang="en-US" sz="1200" dirty="0">
                <a:solidFill>
                  <a:srgbClr val="FFFFFF"/>
                </a:solidFill>
                <a:ea typeface="Times New Roman" pitchFamily="-105" charset="0"/>
                <a:cs typeface="Times New Roman" pitchFamily="-105" charset="0"/>
              </a:rPr>
              <a:t>Natural selection acts on individuals, but evolutionary change occurs in the characteristics of a population.</a:t>
            </a:r>
          </a:p>
          <a:p>
            <a:pPr marL="250825" indent="-250825" defTabSz="1019175">
              <a:spcBef>
                <a:spcPct val="20000"/>
              </a:spcBef>
              <a:buFontTx/>
              <a:buChar char="•"/>
            </a:pPr>
            <a:r>
              <a:rPr lang="en-US" sz="1200" dirty="0">
                <a:solidFill>
                  <a:srgbClr val="FFFFFF"/>
                </a:solidFill>
                <a:ea typeface="Times New Roman" pitchFamily="-105" charset="0"/>
                <a:cs typeface="Times New Roman" pitchFamily="-105" charset="0"/>
              </a:rPr>
              <a:t>Individuals do not change when they are selected, they simply produce more surviving offspring than other individuals do.</a:t>
            </a:r>
          </a:p>
          <a:p>
            <a:pPr marL="250825" indent="-250825" defTabSz="1019175">
              <a:spcBef>
                <a:spcPct val="20000"/>
              </a:spcBef>
              <a:buFontTx/>
              <a:buChar char="•"/>
            </a:pPr>
            <a:r>
              <a:rPr lang="en-US" sz="1200" b="1" dirty="0">
                <a:solidFill>
                  <a:srgbClr val="FFFFFF"/>
                </a:solidFill>
                <a:ea typeface="Times New Roman" pitchFamily="-105" charset="0"/>
                <a:cs typeface="Times New Roman" pitchFamily="-105" charset="0"/>
              </a:rPr>
              <a:t>Acclimation</a:t>
            </a:r>
            <a:r>
              <a:rPr lang="en-US" sz="1200" dirty="0">
                <a:solidFill>
                  <a:srgbClr val="FFFFFF"/>
                </a:solidFill>
                <a:ea typeface="Times New Roman" pitchFamily="-105" charset="0"/>
                <a:cs typeface="Times New Roman" pitchFamily="-105" charset="0"/>
              </a:rPr>
              <a:t> occurs when an individual’s phenotype changes in response to changes in the environment, but an individual’s genotype remains fixed, so the changes are not passed on to offspring.</a:t>
            </a:r>
          </a:p>
          <a:p>
            <a:pPr marL="250825" indent="-250825" defTabSz="1019175">
              <a:spcBef>
                <a:spcPct val="20000"/>
              </a:spcBef>
              <a:buFontTx/>
              <a:buChar char="•"/>
            </a:pPr>
            <a:r>
              <a:rPr lang="en-US" sz="1200" dirty="0">
                <a:solidFill>
                  <a:srgbClr val="FFFFFF"/>
                </a:solidFill>
                <a:ea typeface="Times New Roman" pitchFamily="-105" charset="0"/>
                <a:cs typeface="Times New Roman" pitchFamily="-105" charset="0"/>
              </a:rPr>
              <a:t>In contrast, adaptation</a:t>
            </a:r>
            <a:r>
              <a:rPr lang="en-US" sz="1200" b="1" dirty="0">
                <a:solidFill>
                  <a:srgbClr val="FFFFFF"/>
                </a:solidFill>
                <a:ea typeface="Times New Roman" pitchFamily="-105" charset="0"/>
                <a:cs typeface="Times New Roman" pitchFamily="-105" charset="0"/>
              </a:rPr>
              <a:t> </a:t>
            </a:r>
            <a:r>
              <a:rPr lang="en-US" sz="1200" dirty="0">
                <a:solidFill>
                  <a:srgbClr val="FFFFFF"/>
                </a:solidFill>
                <a:ea typeface="Times New Roman" pitchFamily="-105" charset="0"/>
                <a:cs typeface="Times New Roman" pitchFamily="-105" charset="0"/>
              </a:rPr>
              <a:t>occurs when the allele frequencies in a population change in response to natural selection.</a:t>
            </a:r>
          </a:p>
          <a:p>
            <a:pPr marL="250825" indent="-250825" defTabSz="1019175">
              <a:spcBef>
                <a:spcPct val="20000"/>
              </a:spcBef>
              <a:buFontTx/>
              <a:buChar char="•"/>
            </a:pPr>
            <a:r>
              <a:rPr lang="en-US" sz="1200" dirty="0">
                <a:solidFill>
                  <a:srgbClr val="FFFFFF"/>
                </a:solidFill>
                <a:ea typeface="Times New Roman" pitchFamily="-105" charset="0"/>
                <a:cs typeface="Times New Roman" pitchFamily="-105" charset="0"/>
              </a:rPr>
              <a:t>Evolution by natural selection is not goal directed. It simply favors individuals that happen to be better adapted to the environment at the time. Adaptations do not occur because organisms want or need them.</a:t>
            </a:r>
          </a:p>
          <a:p>
            <a:pPr marL="250825" indent="-250825" defTabSz="1019175">
              <a:spcBef>
                <a:spcPct val="20000"/>
              </a:spcBef>
              <a:buFontTx/>
              <a:buChar char="•"/>
            </a:pPr>
            <a:r>
              <a:rPr lang="en-US" sz="1200" dirty="0">
                <a:solidFill>
                  <a:srgbClr val="FFFFFF"/>
                </a:solidFill>
                <a:ea typeface="Times New Roman" pitchFamily="-105" charset="0"/>
                <a:cs typeface="Times New Roman" pitchFamily="-105" charset="0"/>
              </a:rPr>
              <a:t>Evolution is also not progressive, meaning producing “better” or more complex organisms. Scientifically, there is no such thing as "higher" or "lower" organisms. </a:t>
            </a:r>
          </a:p>
        </p:txBody>
      </p:sp>
      <p:sp>
        <p:nvSpPr>
          <p:cNvPr id="215050" name="AutoShape 10"/>
          <p:cNvSpPr>
            <a:spLocks noChangeArrowheads="1"/>
          </p:cNvSpPr>
          <p:nvPr/>
        </p:nvSpPr>
        <p:spPr bwMode="auto">
          <a:xfrm>
            <a:off x="1524000" y="1600200"/>
            <a:ext cx="5715000" cy="487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66" y="17056"/>
                </a:moveTo>
                <a:cubicBezTo>
                  <a:pt x="19479" y="15323"/>
                  <a:pt x="20313" y="13100"/>
                  <a:pt x="20313" y="10800"/>
                </a:cubicBezTo>
                <a:cubicBezTo>
                  <a:pt x="20313" y="5546"/>
                  <a:pt x="16053" y="1287"/>
                  <a:pt x="10800" y="1287"/>
                </a:cubicBezTo>
                <a:cubicBezTo>
                  <a:pt x="8499" y="1286"/>
                  <a:pt x="6276" y="2120"/>
                  <a:pt x="4543" y="3633"/>
                </a:cubicBezTo>
                <a:lnTo>
                  <a:pt x="17966" y="17056"/>
                </a:lnTo>
                <a:close/>
                <a:moveTo>
                  <a:pt x="3633" y="4543"/>
                </a:moveTo>
                <a:cubicBezTo>
                  <a:pt x="2120" y="6276"/>
                  <a:pt x="1287" y="8499"/>
                  <a:pt x="1287" y="10799"/>
                </a:cubicBezTo>
                <a:cubicBezTo>
                  <a:pt x="1287" y="16053"/>
                  <a:pt x="5546" y="20313"/>
                  <a:pt x="10800" y="20313"/>
                </a:cubicBezTo>
                <a:cubicBezTo>
                  <a:pt x="13100" y="20313"/>
                  <a:pt x="15323" y="19479"/>
                  <a:pt x="17056" y="17966"/>
                </a:cubicBezTo>
                <a:lnTo>
                  <a:pt x="3633" y="4543"/>
                </a:ln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7" grpId="0"/>
      <p:bldP spid="215049" grpId="0" animBg="1"/>
      <p:bldP spid="2150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a:xfrm>
            <a:off x="0" y="-149225"/>
            <a:ext cx="9144000" cy="1139825"/>
          </a:xfrm>
        </p:spPr>
        <p:txBody>
          <a:bodyPr anchor="ctr">
            <a:noAutofit/>
          </a:bodyPr>
          <a:lstStyle/>
          <a:p>
            <a:pPr eaLnBrk="1" hangingPunct="1">
              <a:defRPr/>
            </a:pPr>
            <a:r>
              <a:rPr lang="en-US" sz="6000" b="1" dirty="0" smtClean="0">
                <a:cs typeface="+mj-cs"/>
              </a:rPr>
              <a:t>Readjusting</a:t>
            </a:r>
            <a:endParaRPr lang="en-US" sz="6000" b="1" dirty="0">
              <a:cs typeface="+mj-cs"/>
            </a:endParaRPr>
          </a:p>
        </p:txBody>
      </p:sp>
      <p:sp>
        <p:nvSpPr>
          <p:cNvPr id="11267" name="Rectangle 5"/>
          <p:cNvSpPr>
            <a:spLocks noGrp="1" noChangeArrowheads="1"/>
          </p:cNvSpPr>
          <p:nvPr>
            <p:ph type="body" sz="half" idx="4294967295"/>
          </p:nvPr>
        </p:nvSpPr>
        <p:spPr>
          <a:xfrm>
            <a:off x="381000" y="990600"/>
            <a:ext cx="4419600" cy="4525963"/>
          </a:xfrm>
        </p:spPr>
        <p:txBody>
          <a:bodyPr/>
          <a:lstStyle/>
          <a:p>
            <a:pPr>
              <a:buNone/>
              <a:defRPr/>
            </a:pPr>
            <a:r>
              <a:rPr lang="en-US" sz="4500" b="1" dirty="0">
                <a:cs typeface="+mn-cs"/>
              </a:rPr>
              <a:t>In-Class</a:t>
            </a:r>
          </a:p>
          <a:p>
            <a:pPr eaLnBrk="1" hangingPunct="1">
              <a:buFont typeface="Wingdings" charset="2"/>
              <a:buChar char="§"/>
              <a:defRPr/>
            </a:pPr>
            <a:r>
              <a:rPr lang="en-US" sz="2600" b="1" dirty="0">
                <a:cs typeface="+mn-cs"/>
              </a:rPr>
              <a:t>Deliberate practice of the most important, difficult concepts and critical thinking skills</a:t>
            </a:r>
          </a:p>
          <a:p>
            <a:pPr lvl="1" eaLnBrk="1" hangingPunct="1">
              <a:buFont typeface="Wingdings" charset="2"/>
              <a:buChar char="§"/>
              <a:defRPr/>
            </a:pPr>
            <a:r>
              <a:rPr lang="en-US" sz="2200" b="1" dirty="0"/>
              <a:t>Active learning</a:t>
            </a:r>
          </a:p>
          <a:p>
            <a:pPr lvl="1" eaLnBrk="1" hangingPunct="1">
              <a:buFont typeface="Wingdings" charset="2"/>
              <a:buChar char="§"/>
              <a:defRPr/>
            </a:pPr>
            <a:r>
              <a:rPr lang="en-US" sz="2200" b="1" dirty="0"/>
              <a:t>Formative assessment</a:t>
            </a:r>
          </a:p>
        </p:txBody>
      </p:sp>
      <p:sp>
        <p:nvSpPr>
          <p:cNvPr id="11268" name="Rectangle 6"/>
          <p:cNvSpPr>
            <a:spLocks noGrp="1" noChangeArrowheads="1"/>
          </p:cNvSpPr>
          <p:nvPr>
            <p:ph type="body" sz="half" idx="4294967295"/>
          </p:nvPr>
        </p:nvSpPr>
        <p:spPr>
          <a:xfrm>
            <a:off x="4953000" y="990600"/>
            <a:ext cx="4343400" cy="4525963"/>
          </a:xfrm>
        </p:spPr>
        <p:txBody>
          <a:bodyPr/>
          <a:lstStyle/>
          <a:p>
            <a:pPr>
              <a:buNone/>
              <a:defRPr/>
            </a:pPr>
            <a:r>
              <a:rPr lang="en-US" sz="4200" b="1" dirty="0">
                <a:cs typeface="+mn-cs"/>
              </a:rPr>
              <a:t>Out-of-Class</a:t>
            </a:r>
          </a:p>
          <a:p>
            <a:pPr eaLnBrk="1" hangingPunct="1">
              <a:buFont typeface="Wingdings" charset="2"/>
              <a:buChar char="§"/>
              <a:defRPr/>
            </a:pPr>
            <a:r>
              <a:rPr lang="en-US" sz="2600" b="1" dirty="0">
                <a:cs typeface="+mn-cs"/>
              </a:rPr>
              <a:t>Fact-based content or further practice with class topics or skills</a:t>
            </a:r>
          </a:p>
          <a:p>
            <a:pPr lvl="1" eaLnBrk="1" hangingPunct="1">
              <a:buFont typeface="Wingdings" charset="2"/>
              <a:buChar char="§"/>
              <a:defRPr/>
            </a:pPr>
            <a:r>
              <a:rPr lang="en-US" sz="2200" b="1" dirty="0"/>
              <a:t>Online quizzes</a:t>
            </a:r>
          </a:p>
          <a:p>
            <a:pPr lvl="1" eaLnBrk="1" hangingPunct="1">
              <a:buFont typeface="Wingdings" charset="2"/>
              <a:buChar char="§"/>
              <a:defRPr/>
            </a:pPr>
            <a:r>
              <a:rPr lang="en-US" sz="2200" b="1" dirty="0"/>
              <a:t>Online tutorials</a:t>
            </a:r>
          </a:p>
          <a:p>
            <a:pPr lvl="1" eaLnBrk="1" hangingPunct="1">
              <a:buFont typeface="Wingdings" charset="2"/>
              <a:buChar char="§"/>
              <a:defRPr/>
            </a:pPr>
            <a:r>
              <a:rPr lang="en-US" sz="2200" b="1" dirty="0" smtClean="0"/>
              <a:t>Homework</a:t>
            </a:r>
            <a:endParaRPr lang="en-US" sz="2200" b="1" dirty="0"/>
          </a:p>
        </p:txBody>
      </p:sp>
      <p:pic>
        <p:nvPicPr>
          <p:cNvPr id="29701" name="Picture 7" descr="http://images1.boardingschoolreview.com/photo/582x388/424/large_1_4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4527550"/>
            <a:ext cx="3272912" cy="2186621"/>
          </a:xfrm>
          <a:prstGeom prst="rect">
            <a:avLst/>
          </a:prstGeom>
          <a:noFill/>
          <a:ln w="3175" cap="flat" cmpd="sng" algn="ctr">
            <a:solidFill>
              <a:srgbClr val="800000"/>
            </a:solidFill>
            <a:prstDash val="solid"/>
            <a:miter lim="800000"/>
            <a:headEnd type="none" w="med" len="med"/>
            <a:tailEnd type="none" w="med" len="med"/>
          </a:ln>
          <a:effectLst>
            <a:outerShdw blurRad="50800" dist="38100" dir="2700000">
              <a:srgbClr val="000000">
                <a:alpha val="43000"/>
              </a:srgbClr>
            </a:outerShdw>
          </a:effectLst>
        </p:spPr>
      </p:pic>
      <p:pic>
        <p:nvPicPr>
          <p:cNvPr id="29702" name="Picture 6" descr="BF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0054" y="4527549"/>
            <a:ext cx="3333971" cy="2195671"/>
          </a:xfrm>
          <a:prstGeom prst="rect">
            <a:avLst/>
          </a:prstGeom>
          <a:noFill/>
          <a:ln w="3175" cap="flat" cmpd="sng" algn="ctr">
            <a:solidFill>
              <a:srgbClr val="800000"/>
            </a:solidFill>
            <a:prstDash val="solid"/>
            <a:miter lim="800000"/>
            <a:headEnd type="none" w="med" len="med"/>
            <a:tailEnd type="none" w="med" len="med"/>
          </a:ln>
          <a:effectLst>
            <a:outerShdw blurRad="50800" dist="38100" dir="270000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10062"/>
          </a:xfrm>
        </p:spPr>
        <p:txBody>
          <a:bodyPr>
            <a:noAutofit/>
          </a:bodyPr>
          <a:lstStyle/>
          <a:p>
            <a:pPr>
              <a:defRPr/>
            </a:pPr>
            <a:r>
              <a:rPr lang="en-US" sz="5400" b="1" dirty="0" smtClean="0">
                <a:cs typeface="+mj-cs"/>
              </a:rPr>
              <a:t>Practicing Backward Design</a:t>
            </a:r>
            <a:endParaRPr lang="en-US" sz="5400" b="1" dirty="0">
              <a:cs typeface="+mj-cs"/>
            </a:endParaRPr>
          </a:p>
        </p:txBody>
      </p:sp>
      <p:sp>
        <p:nvSpPr>
          <p:cNvPr id="3" name="Content Placeholder 2"/>
          <p:cNvSpPr>
            <a:spLocks noGrp="1"/>
          </p:cNvSpPr>
          <p:nvPr>
            <p:ph idx="1"/>
          </p:nvPr>
        </p:nvSpPr>
        <p:spPr/>
        <p:txBody>
          <a:bodyPr>
            <a:noAutofit/>
          </a:bodyPr>
          <a:lstStyle/>
          <a:p>
            <a:pPr>
              <a:buNone/>
            </a:pPr>
            <a:r>
              <a:rPr lang="en-US" sz="4000" b="1" dirty="0" smtClean="0">
                <a:ea typeface="ＭＳ Ｐゴシック" pitchFamily="-105" charset="-128"/>
              </a:rPr>
              <a:t>	You </a:t>
            </a:r>
            <a:r>
              <a:rPr lang="en-US" sz="4000" b="1" dirty="0">
                <a:ea typeface="ＭＳ Ｐゴシック" pitchFamily="-105" charset="-128"/>
              </a:rPr>
              <a:t>don’t have to throw away all of your old materials and start from scratch!</a:t>
            </a:r>
            <a:endParaRPr lang="en-US" sz="4000" b="1" dirty="0" smtClean="0">
              <a:ea typeface="ＭＳ Ｐゴシック" pitchFamily="-105" charset="-128"/>
            </a:endParaRPr>
          </a:p>
          <a:p>
            <a:endParaRPr lang="en-US" sz="4000" b="1" dirty="0">
              <a:ea typeface="ＭＳ Ｐゴシック" pitchFamily="-105"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9656" y="2835672"/>
            <a:ext cx="3930911" cy="402232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900" y="299276"/>
            <a:ext cx="8229600" cy="1374976"/>
          </a:xfrm>
          <a:ln>
            <a:solidFill>
              <a:srgbClr val="002060"/>
            </a:solidFill>
          </a:ln>
        </p:spPr>
        <p:txBody>
          <a:bodyPr>
            <a:noAutofit/>
          </a:bodyPr>
          <a:lstStyle/>
          <a:p>
            <a:r>
              <a:rPr lang="en-US" sz="4400" b="1" dirty="0">
                <a:latin typeface="Arial" pitchFamily="-105" charset="0"/>
                <a:ea typeface="ＭＳ Ｐゴシック" pitchFamily="-105" charset="-128"/>
              </a:rPr>
              <a:t>What is the objective </a:t>
            </a:r>
            <a:r>
              <a:rPr lang="en-US" sz="4400" b="1" dirty="0" smtClean="0">
                <a:latin typeface="Arial" pitchFamily="-105" charset="0"/>
                <a:ea typeface="ＭＳ Ｐゴシック" pitchFamily="-105" charset="-128"/>
              </a:rPr>
              <a:t/>
            </a:r>
            <a:br>
              <a:rPr lang="en-US" sz="4400" b="1" dirty="0" smtClean="0">
                <a:latin typeface="Arial" pitchFamily="-105" charset="0"/>
                <a:ea typeface="ＭＳ Ｐゴシック" pitchFamily="-105" charset="-128"/>
              </a:rPr>
            </a:br>
            <a:r>
              <a:rPr lang="en-US" sz="4400" b="1" dirty="0" smtClean="0">
                <a:latin typeface="Arial" pitchFamily="-105" charset="0"/>
                <a:ea typeface="ＭＳ Ｐゴシック" pitchFamily="-105" charset="-128"/>
              </a:rPr>
              <a:t>of </a:t>
            </a:r>
            <a:r>
              <a:rPr lang="en-US" sz="4400" b="1" dirty="0">
                <a:latin typeface="Arial" pitchFamily="-105" charset="0"/>
                <a:ea typeface="ＭＳ Ｐゴシック" pitchFamily="-105" charset="-128"/>
              </a:rPr>
              <a:t>the activity</a:t>
            </a:r>
            <a:r>
              <a:rPr lang="en-US" sz="4400" b="1" dirty="0" smtClean="0">
                <a:latin typeface="Arial" pitchFamily="-105" charset="0"/>
                <a:ea typeface="ＭＳ Ｐゴシック" pitchFamily="-105" charset="-128"/>
              </a:rPr>
              <a:t>?</a:t>
            </a:r>
            <a:endParaRPr lang="en-US" sz="4400" b="1" dirty="0">
              <a:latin typeface="Arial" pitchFamily="-105" charset="0"/>
              <a:ea typeface="ＭＳ Ｐゴシック" pitchFamily="-105" charset="-128"/>
            </a:endParaRPr>
          </a:p>
        </p:txBody>
      </p:sp>
      <p:sp>
        <p:nvSpPr>
          <p:cNvPr id="31747" name="TextBox 4"/>
          <p:cNvSpPr txBox="1">
            <a:spLocks noChangeArrowheads="1"/>
          </p:cNvSpPr>
          <p:nvPr/>
        </p:nvSpPr>
        <p:spPr bwMode="auto">
          <a:xfrm>
            <a:off x="1723546" y="2198594"/>
            <a:ext cx="5758308" cy="523220"/>
          </a:xfrm>
          <a:prstGeom prst="rect">
            <a:avLst/>
          </a:prstGeom>
          <a:noFill/>
          <a:ln w="9525">
            <a:solidFill>
              <a:srgbClr val="002060"/>
            </a:solidFill>
            <a:miter lim="800000"/>
            <a:headEnd/>
            <a:tailEnd/>
          </a:ln>
        </p:spPr>
        <p:txBody>
          <a:bodyPr wrap="none">
            <a:prstTxWarp prst="textNoShape">
              <a:avLst/>
            </a:prstTxWarp>
            <a:spAutoFit/>
          </a:bodyPr>
          <a:lstStyle/>
          <a:p>
            <a:r>
              <a:rPr lang="en-US" sz="2800" b="1" dirty="0">
                <a:solidFill>
                  <a:srgbClr val="FFFFFF"/>
                </a:solidFill>
                <a:ea typeface="Arial" pitchFamily="-105" charset="0"/>
                <a:cs typeface="Arial" pitchFamily="-105" charset="0"/>
              </a:rPr>
              <a:t>Can the students do it on their own?</a:t>
            </a:r>
          </a:p>
        </p:txBody>
      </p:sp>
      <p:sp>
        <p:nvSpPr>
          <p:cNvPr id="31748" name="Down Arrow 5"/>
          <p:cNvSpPr>
            <a:spLocks noChangeArrowheads="1"/>
          </p:cNvSpPr>
          <p:nvPr/>
        </p:nvSpPr>
        <p:spPr bwMode="auto">
          <a:xfrm>
            <a:off x="4336000" y="1784793"/>
            <a:ext cx="533400" cy="304800"/>
          </a:xfrm>
          <a:prstGeom prst="downArrow">
            <a:avLst>
              <a:gd name="adj1" fmla="val 50000"/>
              <a:gd name="adj2" fmla="val 50000"/>
            </a:avLst>
          </a:prstGeom>
          <a:solidFill>
            <a:schemeClr val="accent1"/>
          </a:solidFill>
          <a:ln w="9525">
            <a:solidFill>
              <a:srgbClr val="002060"/>
            </a:solidFill>
            <a:round/>
            <a:headEnd/>
            <a:tailEnd/>
          </a:ln>
          <a:effectLst>
            <a:outerShdw blurRad="63500" dist="38099" dir="2700000" algn="ctr" rotWithShape="0">
              <a:schemeClr val="bg2">
                <a:alpha val="74998"/>
              </a:schemeClr>
            </a:outerShdw>
          </a:effectLst>
        </p:spPr>
        <p:txBody>
          <a:bodyPr>
            <a:prstTxWarp prst="textNoShape">
              <a:avLst/>
            </a:prstTxWarp>
          </a:bodyPr>
          <a:lstStyle/>
          <a:p>
            <a:endParaRPr lang="en-US">
              <a:solidFill>
                <a:srgbClr val="002060"/>
              </a:solidFill>
              <a:ea typeface="Arial" pitchFamily="-105" charset="0"/>
              <a:cs typeface="Arial" pitchFamily="-105" charset="0"/>
            </a:endParaRPr>
          </a:p>
        </p:txBody>
      </p:sp>
      <p:sp>
        <p:nvSpPr>
          <p:cNvPr id="31749" name="TextBox 6"/>
          <p:cNvSpPr txBox="1">
            <a:spLocks noChangeArrowheads="1"/>
          </p:cNvSpPr>
          <p:nvPr/>
        </p:nvSpPr>
        <p:spPr bwMode="auto">
          <a:xfrm>
            <a:off x="127923" y="3196104"/>
            <a:ext cx="3789820" cy="1384995"/>
          </a:xfrm>
          <a:prstGeom prst="rect">
            <a:avLst/>
          </a:prstGeom>
          <a:noFill/>
          <a:ln w="9525">
            <a:solidFill>
              <a:srgbClr val="002060"/>
            </a:solidFill>
            <a:miter lim="800000"/>
            <a:headEnd/>
            <a:tailEnd/>
          </a:ln>
        </p:spPr>
        <p:txBody>
          <a:bodyPr wrap="none">
            <a:prstTxWarp prst="textNoShape">
              <a:avLst/>
            </a:prstTxWarp>
            <a:spAutoFit/>
          </a:bodyPr>
          <a:lstStyle/>
          <a:p>
            <a:pPr algn="ctr"/>
            <a:r>
              <a:rPr lang="en-US" sz="2800" b="1" dirty="0">
                <a:solidFill>
                  <a:srgbClr val="FFFFFF"/>
                </a:solidFill>
                <a:ea typeface="Arial" pitchFamily="-105" charset="0"/>
                <a:cs typeface="Arial" pitchFamily="-105" charset="0"/>
              </a:rPr>
              <a:t>Yes.</a:t>
            </a:r>
          </a:p>
          <a:p>
            <a:pPr algn="ctr"/>
            <a:r>
              <a:rPr lang="en-US" sz="2800" b="1" dirty="0">
                <a:solidFill>
                  <a:srgbClr val="FFFFFF"/>
                </a:solidFill>
                <a:ea typeface="Arial" pitchFamily="-105" charset="0"/>
                <a:cs typeface="Arial" pitchFamily="-105" charset="0"/>
              </a:rPr>
              <a:t>Is it necessary to </a:t>
            </a:r>
          </a:p>
          <a:p>
            <a:pPr algn="ctr"/>
            <a:r>
              <a:rPr lang="en-US" sz="2800" b="1" dirty="0">
                <a:solidFill>
                  <a:srgbClr val="FFFFFF"/>
                </a:solidFill>
                <a:ea typeface="Arial" pitchFamily="-105" charset="0"/>
                <a:cs typeface="Arial" pitchFamily="-105" charset="0"/>
              </a:rPr>
              <a:t>support learning goals?</a:t>
            </a:r>
          </a:p>
        </p:txBody>
      </p:sp>
      <p:sp>
        <p:nvSpPr>
          <p:cNvPr id="31750" name="TextBox 7"/>
          <p:cNvSpPr txBox="1">
            <a:spLocks noChangeArrowheads="1"/>
          </p:cNvSpPr>
          <p:nvPr/>
        </p:nvSpPr>
        <p:spPr bwMode="auto">
          <a:xfrm>
            <a:off x="4120792" y="3183225"/>
            <a:ext cx="4997450" cy="1384995"/>
          </a:xfrm>
          <a:prstGeom prst="rect">
            <a:avLst/>
          </a:prstGeom>
          <a:noFill/>
          <a:ln w="9525">
            <a:solidFill>
              <a:srgbClr val="002060"/>
            </a:solidFill>
            <a:miter lim="800000"/>
            <a:headEnd/>
            <a:tailEnd/>
          </a:ln>
        </p:spPr>
        <p:txBody>
          <a:bodyPr>
            <a:prstTxWarp prst="textNoShape">
              <a:avLst/>
            </a:prstTxWarp>
            <a:spAutoFit/>
          </a:bodyPr>
          <a:lstStyle/>
          <a:p>
            <a:pPr algn="ctr"/>
            <a:r>
              <a:rPr lang="en-US" sz="2800" b="1" dirty="0">
                <a:solidFill>
                  <a:srgbClr val="FFFFFF"/>
                </a:solidFill>
                <a:ea typeface="Arial" pitchFamily="-105" charset="0"/>
                <a:cs typeface="Arial" pitchFamily="-105" charset="0"/>
              </a:rPr>
              <a:t>No.</a:t>
            </a:r>
          </a:p>
          <a:p>
            <a:pPr algn="ctr"/>
            <a:r>
              <a:rPr lang="en-US" sz="2800" b="1" dirty="0">
                <a:solidFill>
                  <a:srgbClr val="FFFFFF"/>
                </a:solidFill>
                <a:ea typeface="Arial" pitchFamily="-105" charset="0"/>
                <a:cs typeface="Arial" pitchFamily="-105" charset="0"/>
              </a:rPr>
              <a:t>Is it something students</a:t>
            </a:r>
          </a:p>
          <a:p>
            <a:pPr algn="ctr"/>
            <a:r>
              <a:rPr lang="en-US" sz="2800" b="1" dirty="0">
                <a:solidFill>
                  <a:srgbClr val="FFFFFF"/>
                </a:solidFill>
                <a:ea typeface="Arial" pitchFamily="-105" charset="0"/>
                <a:cs typeface="Arial" pitchFamily="-105" charset="0"/>
              </a:rPr>
              <a:t>should figure </a:t>
            </a:r>
            <a:r>
              <a:rPr lang="en-US" sz="2800" b="1" dirty="0" smtClean="0">
                <a:solidFill>
                  <a:srgbClr val="FFFFFF"/>
                </a:solidFill>
                <a:ea typeface="Arial" pitchFamily="-105" charset="0"/>
                <a:cs typeface="Arial" pitchFamily="-105" charset="0"/>
              </a:rPr>
              <a:t>out?</a:t>
            </a:r>
            <a:endParaRPr lang="en-US" sz="2800" b="1" dirty="0">
              <a:solidFill>
                <a:srgbClr val="FFFFFF"/>
              </a:solidFill>
              <a:ea typeface="Arial" pitchFamily="-105" charset="0"/>
              <a:cs typeface="Arial" pitchFamily="-105" charset="0"/>
            </a:endParaRPr>
          </a:p>
        </p:txBody>
      </p:sp>
      <p:sp>
        <p:nvSpPr>
          <p:cNvPr id="31751" name="TextBox 8"/>
          <p:cNvSpPr txBox="1">
            <a:spLocks noChangeArrowheads="1"/>
          </p:cNvSpPr>
          <p:nvPr/>
        </p:nvSpPr>
        <p:spPr bwMode="auto">
          <a:xfrm>
            <a:off x="325428" y="4978424"/>
            <a:ext cx="1747593" cy="1569660"/>
          </a:xfrm>
          <a:prstGeom prst="rect">
            <a:avLst/>
          </a:prstGeom>
          <a:noFill/>
          <a:ln w="9525">
            <a:solidFill>
              <a:srgbClr val="002060"/>
            </a:solidFill>
            <a:miter lim="800000"/>
            <a:headEnd/>
            <a:tailEnd/>
          </a:ln>
        </p:spPr>
        <p:txBody>
          <a:bodyPr wrap="none">
            <a:prstTxWarp prst="textNoShape">
              <a:avLst/>
            </a:prstTxWarp>
            <a:spAutoFit/>
          </a:bodyPr>
          <a:lstStyle/>
          <a:p>
            <a:pPr algn="ctr"/>
            <a:r>
              <a:rPr lang="en-US" sz="2400" b="1" dirty="0">
                <a:solidFill>
                  <a:srgbClr val="FFFFFF"/>
                </a:solidFill>
                <a:ea typeface="Arial" pitchFamily="-105" charset="0"/>
                <a:cs typeface="Arial" pitchFamily="-105" charset="0"/>
              </a:rPr>
              <a:t>Yes.</a:t>
            </a:r>
          </a:p>
          <a:p>
            <a:pPr algn="ctr"/>
            <a:r>
              <a:rPr lang="en-US" sz="2400" b="1" dirty="0">
                <a:solidFill>
                  <a:srgbClr val="FFFFFF"/>
                </a:solidFill>
                <a:ea typeface="Arial" pitchFamily="-105" charset="0"/>
                <a:cs typeface="Arial" pitchFamily="-105" charset="0"/>
              </a:rPr>
              <a:t>Make it an </a:t>
            </a:r>
          </a:p>
          <a:p>
            <a:pPr algn="ctr"/>
            <a:r>
              <a:rPr lang="en-US" sz="2400" b="1" dirty="0">
                <a:solidFill>
                  <a:srgbClr val="FFFFFF"/>
                </a:solidFill>
                <a:ea typeface="Arial" pitchFamily="-105" charset="0"/>
                <a:cs typeface="Arial" pitchFamily="-105" charset="0"/>
              </a:rPr>
              <a:t>out-of-class</a:t>
            </a:r>
          </a:p>
          <a:p>
            <a:pPr algn="ctr"/>
            <a:r>
              <a:rPr lang="en-US" sz="2400" b="1" dirty="0">
                <a:solidFill>
                  <a:srgbClr val="FFFFFF"/>
                </a:solidFill>
                <a:ea typeface="Arial" pitchFamily="-105" charset="0"/>
                <a:cs typeface="Arial" pitchFamily="-105" charset="0"/>
              </a:rPr>
              <a:t>activity</a:t>
            </a:r>
          </a:p>
        </p:txBody>
      </p:sp>
      <p:sp>
        <p:nvSpPr>
          <p:cNvPr id="31752" name="TextBox 9"/>
          <p:cNvSpPr txBox="1">
            <a:spLocks noChangeArrowheads="1"/>
          </p:cNvSpPr>
          <p:nvPr/>
        </p:nvSpPr>
        <p:spPr bwMode="auto">
          <a:xfrm>
            <a:off x="2515077" y="4978424"/>
            <a:ext cx="1154482" cy="830997"/>
          </a:xfrm>
          <a:prstGeom prst="rect">
            <a:avLst/>
          </a:prstGeom>
          <a:noFill/>
          <a:ln w="9525">
            <a:solidFill>
              <a:srgbClr val="002060"/>
            </a:solidFill>
            <a:miter lim="800000"/>
            <a:headEnd/>
            <a:tailEnd/>
          </a:ln>
        </p:spPr>
        <p:txBody>
          <a:bodyPr wrap="none">
            <a:prstTxWarp prst="textNoShape">
              <a:avLst/>
            </a:prstTxWarp>
            <a:spAutoFit/>
          </a:bodyPr>
          <a:lstStyle/>
          <a:p>
            <a:pPr algn="ctr"/>
            <a:r>
              <a:rPr lang="en-US" sz="2400" b="1" dirty="0">
                <a:solidFill>
                  <a:srgbClr val="FFFFFF"/>
                </a:solidFill>
                <a:ea typeface="Arial" pitchFamily="-105" charset="0"/>
                <a:cs typeface="Arial" pitchFamily="-105" charset="0"/>
              </a:rPr>
              <a:t>No.</a:t>
            </a:r>
          </a:p>
          <a:p>
            <a:pPr algn="ctr"/>
            <a:r>
              <a:rPr lang="en-US" sz="2400" b="1" dirty="0">
                <a:solidFill>
                  <a:srgbClr val="FFFFFF"/>
                </a:solidFill>
                <a:ea typeface="Arial" pitchFamily="-105" charset="0"/>
                <a:cs typeface="Arial" pitchFamily="-105" charset="0"/>
              </a:rPr>
              <a:t>Lose it.</a:t>
            </a:r>
          </a:p>
        </p:txBody>
      </p:sp>
      <p:sp>
        <p:nvSpPr>
          <p:cNvPr id="31753" name="Down Arrow 10"/>
          <p:cNvSpPr>
            <a:spLocks noChangeArrowheads="1"/>
          </p:cNvSpPr>
          <p:nvPr/>
        </p:nvSpPr>
        <p:spPr bwMode="auto">
          <a:xfrm>
            <a:off x="929427" y="4636395"/>
            <a:ext cx="533400" cy="304800"/>
          </a:xfrm>
          <a:prstGeom prst="downArrow">
            <a:avLst>
              <a:gd name="adj1" fmla="val 50000"/>
              <a:gd name="adj2" fmla="val 50000"/>
            </a:avLst>
          </a:prstGeom>
          <a:solidFill>
            <a:schemeClr val="accent1"/>
          </a:solidFill>
          <a:ln w="9525">
            <a:solidFill>
              <a:srgbClr val="002060"/>
            </a:solidFill>
            <a:round/>
            <a:headEnd/>
            <a:tailEnd/>
          </a:ln>
          <a:effectLst>
            <a:outerShdw blurRad="63500" dist="38099" dir="2700000" algn="ctr" rotWithShape="0">
              <a:schemeClr val="bg2">
                <a:alpha val="74998"/>
              </a:schemeClr>
            </a:outerShdw>
          </a:effectLst>
        </p:spPr>
        <p:txBody>
          <a:bodyPr>
            <a:prstTxWarp prst="textNoShape">
              <a:avLst/>
            </a:prstTxWarp>
          </a:bodyPr>
          <a:lstStyle/>
          <a:p>
            <a:endParaRPr lang="en-US">
              <a:solidFill>
                <a:srgbClr val="002060"/>
              </a:solidFill>
              <a:ea typeface="Arial" pitchFamily="-105" charset="0"/>
              <a:cs typeface="Arial" pitchFamily="-105" charset="0"/>
            </a:endParaRPr>
          </a:p>
        </p:txBody>
      </p:sp>
      <p:sp>
        <p:nvSpPr>
          <p:cNvPr id="31754" name="Down Arrow 11"/>
          <p:cNvSpPr>
            <a:spLocks noChangeArrowheads="1"/>
          </p:cNvSpPr>
          <p:nvPr/>
        </p:nvSpPr>
        <p:spPr bwMode="auto">
          <a:xfrm>
            <a:off x="2822622" y="4636395"/>
            <a:ext cx="533400" cy="304800"/>
          </a:xfrm>
          <a:prstGeom prst="downArrow">
            <a:avLst>
              <a:gd name="adj1" fmla="val 50000"/>
              <a:gd name="adj2" fmla="val 50000"/>
            </a:avLst>
          </a:prstGeom>
          <a:solidFill>
            <a:schemeClr val="accent1"/>
          </a:solidFill>
          <a:ln w="9525">
            <a:solidFill>
              <a:srgbClr val="002060"/>
            </a:solidFill>
            <a:round/>
            <a:headEnd/>
            <a:tailEnd/>
          </a:ln>
          <a:effectLst>
            <a:outerShdw blurRad="63500" dist="38099" dir="2700000" algn="ctr" rotWithShape="0">
              <a:schemeClr val="bg2">
                <a:alpha val="74998"/>
              </a:schemeClr>
            </a:outerShdw>
          </a:effectLst>
        </p:spPr>
        <p:txBody>
          <a:bodyPr>
            <a:prstTxWarp prst="textNoShape">
              <a:avLst/>
            </a:prstTxWarp>
          </a:bodyPr>
          <a:lstStyle/>
          <a:p>
            <a:endParaRPr lang="en-US">
              <a:solidFill>
                <a:srgbClr val="002060"/>
              </a:solidFill>
              <a:ea typeface="Arial" pitchFamily="-105" charset="0"/>
              <a:cs typeface="Arial" pitchFamily="-105" charset="0"/>
            </a:endParaRPr>
          </a:p>
        </p:txBody>
      </p:sp>
      <p:sp>
        <p:nvSpPr>
          <p:cNvPr id="31755" name="Down Arrow 12"/>
          <p:cNvSpPr>
            <a:spLocks noChangeArrowheads="1"/>
          </p:cNvSpPr>
          <p:nvPr/>
        </p:nvSpPr>
        <p:spPr bwMode="auto">
          <a:xfrm>
            <a:off x="1752600" y="2789346"/>
            <a:ext cx="533400" cy="304800"/>
          </a:xfrm>
          <a:prstGeom prst="downArrow">
            <a:avLst>
              <a:gd name="adj1" fmla="val 50000"/>
              <a:gd name="adj2" fmla="val 50000"/>
            </a:avLst>
          </a:prstGeom>
          <a:solidFill>
            <a:schemeClr val="accent1"/>
          </a:solidFill>
          <a:ln w="9525">
            <a:solidFill>
              <a:srgbClr val="002060"/>
            </a:solidFill>
            <a:round/>
            <a:headEnd/>
            <a:tailEnd/>
          </a:ln>
          <a:effectLst>
            <a:outerShdw blurRad="63500" dist="38099" dir="2700000" algn="ctr" rotWithShape="0">
              <a:schemeClr val="bg2">
                <a:alpha val="74998"/>
              </a:schemeClr>
            </a:outerShdw>
          </a:effectLst>
        </p:spPr>
        <p:txBody>
          <a:bodyPr>
            <a:prstTxWarp prst="textNoShape">
              <a:avLst/>
            </a:prstTxWarp>
          </a:bodyPr>
          <a:lstStyle/>
          <a:p>
            <a:endParaRPr lang="en-US">
              <a:solidFill>
                <a:srgbClr val="002060"/>
              </a:solidFill>
              <a:ea typeface="Arial" pitchFamily="-105" charset="0"/>
              <a:cs typeface="Arial" pitchFamily="-105" charset="0"/>
            </a:endParaRPr>
          </a:p>
        </p:txBody>
      </p:sp>
      <p:sp>
        <p:nvSpPr>
          <p:cNvPr id="31756" name="Down Arrow 13"/>
          <p:cNvSpPr>
            <a:spLocks noChangeArrowheads="1"/>
          </p:cNvSpPr>
          <p:nvPr/>
        </p:nvSpPr>
        <p:spPr bwMode="auto">
          <a:xfrm>
            <a:off x="6296694" y="2789346"/>
            <a:ext cx="533400" cy="304800"/>
          </a:xfrm>
          <a:prstGeom prst="downArrow">
            <a:avLst>
              <a:gd name="adj1" fmla="val 50000"/>
              <a:gd name="adj2" fmla="val 50000"/>
            </a:avLst>
          </a:prstGeom>
          <a:solidFill>
            <a:schemeClr val="accent1"/>
          </a:solidFill>
          <a:ln w="9525">
            <a:solidFill>
              <a:srgbClr val="002060"/>
            </a:solidFill>
            <a:round/>
            <a:headEnd/>
            <a:tailEnd/>
          </a:ln>
          <a:effectLst>
            <a:outerShdw blurRad="63500" dist="38099" dir="2700000" algn="ctr" rotWithShape="0">
              <a:schemeClr val="bg2">
                <a:alpha val="74998"/>
              </a:schemeClr>
            </a:outerShdw>
          </a:effectLst>
        </p:spPr>
        <p:txBody>
          <a:bodyPr>
            <a:prstTxWarp prst="textNoShape">
              <a:avLst/>
            </a:prstTxWarp>
          </a:bodyPr>
          <a:lstStyle/>
          <a:p>
            <a:endParaRPr lang="en-US">
              <a:solidFill>
                <a:srgbClr val="002060"/>
              </a:solidFill>
              <a:ea typeface="Arial" pitchFamily="-105" charset="0"/>
              <a:cs typeface="Arial" pitchFamily="-105" charset="0"/>
            </a:endParaRPr>
          </a:p>
        </p:txBody>
      </p:sp>
      <p:sp>
        <p:nvSpPr>
          <p:cNvPr id="31757" name="TextBox 14"/>
          <p:cNvSpPr txBox="1">
            <a:spLocks noChangeArrowheads="1"/>
          </p:cNvSpPr>
          <p:nvPr/>
        </p:nvSpPr>
        <p:spPr bwMode="auto">
          <a:xfrm>
            <a:off x="4066582" y="4978424"/>
            <a:ext cx="2223686" cy="1569660"/>
          </a:xfrm>
          <a:prstGeom prst="rect">
            <a:avLst/>
          </a:prstGeom>
          <a:noFill/>
          <a:ln w="9525">
            <a:solidFill>
              <a:srgbClr val="002060"/>
            </a:solidFill>
            <a:miter lim="800000"/>
            <a:headEnd/>
            <a:tailEnd/>
          </a:ln>
        </p:spPr>
        <p:txBody>
          <a:bodyPr wrap="none">
            <a:prstTxWarp prst="textNoShape">
              <a:avLst/>
            </a:prstTxWarp>
            <a:spAutoFit/>
          </a:bodyPr>
          <a:lstStyle/>
          <a:p>
            <a:pPr algn="ctr"/>
            <a:r>
              <a:rPr lang="en-US" sz="2400" b="1" dirty="0">
                <a:solidFill>
                  <a:srgbClr val="FFFFFF"/>
                </a:solidFill>
                <a:ea typeface="Arial" pitchFamily="-105" charset="0"/>
                <a:cs typeface="Arial" pitchFamily="-105" charset="0"/>
              </a:rPr>
              <a:t>Yes.</a:t>
            </a:r>
          </a:p>
          <a:p>
            <a:pPr algn="ctr"/>
            <a:r>
              <a:rPr lang="en-US" sz="2400" b="1" dirty="0">
                <a:solidFill>
                  <a:srgbClr val="FFFFFF"/>
                </a:solidFill>
                <a:ea typeface="Arial" pitchFamily="-105" charset="0"/>
                <a:cs typeface="Arial" pitchFamily="-105" charset="0"/>
              </a:rPr>
              <a:t>Ask, Don’t Tell!</a:t>
            </a:r>
          </a:p>
          <a:p>
            <a:pPr algn="ctr"/>
            <a:r>
              <a:rPr lang="en-US" sz="2400" b="1" dirty="0" smtClean="0">
                <a:solidFill>
                  <a:srgbClr val="FFFFFF"/>
                </a:solidFill>
                <a:ea typeface="Arial" pitchFamily="-105" charset="0"/>
                <a:cs typeface="Arial" pitchFamily="-105" charset="0"/>
              </a:rPr>
              <a:t>Turn into </a:t>
            </a:r>
            <a:r>
              <a:rPr lang="en-US" sz="2400" b="1" dirty="0">
                <a:solidFill>
                  <a:srgbClr val="FFFFFF"/>
                </a:solidFill>
                <a:ea typeface="Arial" pitchFamily="-105" charset="0"/>
                <a:cs typeface="Arial" pitchFamily="-105" charset="0"/>
              </a:rPr>
              <a:t>an </a:t>
            </a:r>
          </a:p>
          <a:p>
            <a:pPr algn="ctr"/>
            <a:r>
              <a:rPr lang="en-US" sz="2400" b="1" dirty="0">
                <a:solidFill>
                  <a:srgbClr val="FFFFFF"/>
                </a:solidFill>
                <a:ea typeface="Arial" pitchFamily="-105" charset="0"/>
                <a:cs typeface="Arial" pitchFamily="-105" charset="0"/>
              </a:rPr>
              <a:t>in-class activity</a:t>
            </a:r>
          </a:p>
        </p:txBody>
      </p:sp>
      <p:sp>
        <p:nvSpPr>
          <p:cNvPr id="31758" name="TextBox 15"/>
          <p:cNvSpPr txBox="1">
            <a:spLocks noChangeArrowheads="1"/>
          </p:cNvSpPr>
          <p:nvPr/>
        </p:nvSpPr>
        <p:spPr bwMode="auto">
          <a:xfrm>
            <a:off x="6372031" y="4978424"/>
            <a:ext cx="2692788" cy="1200329"/>
          </a:xfrm>
          <a:prstGeom prst="rect">
            <a:avLst/>
          </a:prstGeom>
          <a:noFill/>
          <a:ln w="9525">
            <a:solidFill>
              <a:srgbClr val="002060"/>
            </a:solidFill>
            <a:miter lim="800000"/>
            <a:headEnd/>
            <a:tailEnd/>
          </a:ln>
        </p:spPr>
        <p:txBody>
          <a:bodyPr wrap="none">
            <a:prstTxWarp prst="textNoShape">
              <a:avLst/>
            </a:prstTxWarp>
            <a:spAutoFit/>
          </a:bodyPr>
          <a:lstStyle/>
          <a:p>
            <a:pPr algn="ctr"/>
            <a:r>
              <a:rPr lang="en-US" sz="2400" b="1" dirty="0">
                <a:solidFill>
                  <a:srgbClr val="FFFFFF"/>
                </a:solidFill>
                <a:ea typeface="Arial" pitchFamily="-105" charset="0"/>
                <a:cs typeface="Arial" pitchFamily="-105" charset="0"/>
              </a:rPr>
              <a:t>No.</a:t>
            </a:r>
          </a:p>
          <a:p>
            <a:pPr algn="ctr"/>
            <a:r>
              <a:rPr lang="en-US" sz="2400" b="1" dirty="0">
                <a:solidFill>
                  <a:srgbClr val="FFFFFF"/>
                </a:solidFill>
                <a:ea typeface="Arial" pitchFamily="-105" charset="0"/>
                <a:cs typeface="Arial" pitchFamily="-105" charset="0"/>
              </a:rPr>
              <a:t>Provide </a:t>
            </a:r>
            <a:r>
              <a:rPr lang="en-US" sz="2400" b="1" dirty="0" smtClean="0">
                <a:solidFill>
                  <a:srgbClr val="FFFFFF"/>
                </a:solidFill>
                <a:ea typeface="Arial" pitchFamily="-105" charset="0"/>
                <a:cs typeface="Arial" pitchFamily="-105" charset="0"/>
              </a:rPr>
              <a:t>as </a:t>
            </a:r>
            <a:r>
              <a:rPr lang="en-US" sz="2400" b="1" dirty="0">
                <a:solidFill>
                  <a:srgbClr val="FFFFFF"/>
                </a:solidFill>
                <a:ea typeface="Arial" pitchFamily="-105" charset="0"/>
                <a:cs typeface="Arial" pitchFamily="-105" charset="0"/>
              </a:rPr>
              <a:t>part of </a:t>
            </a:r>
          </a:p>
          <a:p>
            <a:pPr algn="ctr"/>
            <a:r>
              <a:rPr lang="en-US" sz="2400" b="1" dirty="0">
                <a:solidFill>
                  <a:srgbClr val="FFFFFF"/>
                </a:solidFill>
                <a:ea typeface="Arial" pitchFamily="-105" charset="0"/>
                <a:cs typeface="Arial" pitchFamily="-105" charset="0"/>
              </a:rPr>
              <a:t>an in-class activity.</a:t>
            </a:r>
          </a:p>
        </p:txBody>
      </p:sp>
      <p:sp>
        <p:nvSpPr>
          <p:cNvPr id="31759" name="Down Arrow 16"/>
          <p:cNvSpPr>
            <a:spLocks noChangeArrowheads="1"/>
          </p:cNvSpPr>
          <p:nvPr/>
        </p:nvSpPr>
        <p:spPr bwMode="auto">
          <a:xfrm>
            <a:off x="5029200" y="4636395"/>
            <a:ext cx="533400" cy="304800"/>
          </a:xfrm>
          <a:prstGeom prst="downArrow">
            <a:avLst>
              <a:gd name="adj1" fmla="val 50000"/>
              <a:gd name="adj2" fmla="val 50000"/>
            </a:avLst>
          </a:prstGeom>
          <a:solidFill>
            <a:schemeClr val="accent1"/>
          </a:solidFill>
          <a:ln w="9525">
            <a:solidFill>
              <a:srgbClr val="002060"/>
            </a:solidFill>
            <a:round/>
            <a:headEnd/>
            <a:tailEnd/>
          </a:ln>
          <a:effectLst>
            <a:outerShdw blurRad="63500" dist="38099" dir="2700000" algn="ctr" rotWithShape="0">
              <a:schemeClr val="bg2">
                <a:alpha val="74998"/>
              </a:schemeClr>
            </a:outerShdw>
          </a:effectLst>
        </p:spPr>
        <p:txBody>
          <a:bodyPr>
            <a:prstTxWarp prst="textNoShape">
              <a:avLst/>
            </a:prstTxWarp>
          </a:bodyPr>
          <a:lstStyle/>
          <a:p>
            <a:endParaRPr lang="en-US">
              <a:solidFill>
                <a:srgbClr val="002060"/>
              </a:solidFill>
              <a:ea typeface="Arial" pitchFamily="-105" charset="0"/>
              <a:cs typeface="Arial" pitchFamily="-105" charset="0"/>
            </a:endParaRPr>
          </a:p>
        </p:txBody>
      </p:sp>
      <p:sp>
        <p:nvSpPr>
          <p:cNvPr id="31760" name="Down Arrow 17"/>
          <p:cNvSpPr>
            <a:spLocks noChangeArrowheads="1"/>
          </p:cNvSpPr>
          <p:nvPr/>
        </p:nvSpPr>
        <p:spPr bwMode="auto">
          <a:xfrm>
            <a:off x="7435850" y="4636395"/>
            <a:ext cx="533400" cy="304800"/>
          </a:xfrm>
          <a:prstGeom prst="downArrow">
            <a:avLst>
              <a:gd name="adj1" fmla="val 50000"/>
              <a:gd name="adj2" fmla="val 50000"/>
            </a:avLst>
          </a:prstGeom>
          <a:solidFill>
            <a:schemeClr val="accent1"/>
          </a:solidFill>
          <a:ln w="9525">
            <a:solidFill>
              <a:srgbClr val="002060"/>
            </a:solidFill>
            <a:round/>
            <a:headEnd/>
            <a:tailEnd/>
          </a:ln>
          <a:effectLst>
            <a:outerShdw blurRad="63500" dist="38099" dir="2700000" algn="ctr" rotWithShape="0">
              <a:schemeClr val="bg2">
                <a:alpha val="74998"/>
              </a:schemeClr>
            </a:outerShdw>
          </a:effectLst>
        </p:spPr>
        <p:txBody>
          <a:bodyPr>
            <a:prstTxWarp prst="textNoShape">
              <a:avLst/>
            </a:prstTxWarp>
          </a:bodyPr>
          <a:lstStyle/>
          <a:p>
            <a:endParaRPr lang="en-US">
              <a:solidFill>
                <a:srgbClr val="002060"/>
              </a:solidFill>
              <a:ea typeface="Arial" pitchFamily="-105" charset="0"/>
              <a:cs typeface="Arial" pitchFamily="-105"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56651" y="846138"/>
            <a:ext cx="7848600" cy="1143000"/>
          </a:xfrm>
        </p:spPr>
        <p:txBody>
          <a:bodyPr>
            <a:noAutofit/>
          </a:bodyPr>
          <a:lstStyle/>
          <a:p>
            <a:r>
              <a:rPr lang="en-US" b="1" dirty="0">
                <a:solidFill>
                  <a:schemeClr val="tx1"/>
                </a:solidFill>
                <a:ea typeface="ＭＳ Ｐゴシック" pitchFamily="-105" charset="-128"/>
              </a:rPr>
              <a:t>Alignment Table </a:t>
            </a:r>
            <a:br>
              <a:rPr lang="en-US" b="1" dirty="0">
                <a:solidFill>
                  <a:schemeClr val="tx1"/>
                </a:solidFill>
                <a:ea typeface="ＭＳ Ｐゴシック" pitchFamily="-105" charset="-128"/>
              </a:rPr>
            </a:br>
            <a:endParaRPr lang="en-US" b="1" dirty="0">
              <a:solidFill>
                <a:schemeClr val="tx1"/>
              </a:solidFill>
              <a:ea typeface="ＭＳ Ｐゴシック" pitchFamily="-105" charset="-128"/>
            </a:endParaRPr>
          </a:p>
        </p:txBody>
      </p:sp>
      <p:graphicFrame>
        <p:nvGraphicFramePr>
          <p:cNvPr id="54325" name="Group 53"/>
          <p:cNvGraphicFramePr>
            <a:graphicFrameLocks noGrp="1"/>
          </p:cNvGraphicFramePr>
          <p:nvPr>
            <p:ph/>
            <p:extLst>
              <p:ext uri="{D42A27DB-BD31-4B8C-83A1-F6EECF244321}">
                <p14:modId xmlns:p14="http://schemas.microsoft.com/office/powerpoint/2010/main" val="2530716040"/>
              </p:ext>
            </p:extLst>
          </p:nvPr>
        </p:nvGraphicFramePr>
        <p:xfrm>
          <a:off x="381000" y="1989138"/>
          <a:ext cx="8523168" cy="4012743"/>
        </p:xfrm>
        <a:graphic>
          <a:graphicData uri="http://schemas.openxmlformats.org/drawingml/2006/table">
            <a:tbl>
              <a:tblPr/>
              <a:tblGrid>
                <a:gridCol w="1600200"/>
                <a:gridCol w="1752600"/>
                <a:gridCol w="2286000"/>
                <a:gridCol w="1600200"/>
                <a:gridCol w="1284168"/>
              </a:tblGrid>
              <a:tr h="17665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Learning Goal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Desired Learning Outcome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Summative Assessment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Learning activity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Align-</a:t>
                      </a:r>
                      <a:r>
                        <a:rPr kumimoji="0" lang="en-US" sz="2800" b="0" i="0" u="none" strike="noStrike" cap="none" normalizeH="0" baseline="0" dirty="0" err="1" smtClean="0">
                          <a:ln>
                            <a:noFill/>
                          </a:ln>
                          <a:solidFill>
                            <a:schemeClr val="bg1"/>
                          </a:solidFill>
                          <a:effectLst/>
                          <a:latin typeface="Arial" charset="0"/>
                        </a:rPr>
                        <a:t>ment</a:t>
                      </a:r>
                      <a:endParaRPr kumimoji="0" lang="en-US" sz="2800" b="0" i="0" u="none" strike="noStrike" cap="none" normalizeH="0" baseline="0" dirty="0" smtClean="0">
                        <a:ln>
                          <a:noFill/>
                        </a:ln>
                        <a:solidFill>
                          <a:schemeClr val="bg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67C5F"/>
                    </a:solidFill>
                  </a:tcPr>
                </a:tc>
              </a:tr>
              <a:tr h="22462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C3C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C3C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C3C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C3C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C3C3"/>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457200" y="533400"/>
            <a:ext cx="8338875" cy="1754327"/>
          </a:xfrm>
          <a:prstGeom prst="rect">
            <a:avLst/>
          </a:prstGeom>
          <a:noFill/>
          <a:ln w="9525">
            <a:noFill/>
            <a:miter lim="800000"/>
            <a:headEnd/>
            <a:tailEnd/>
          </a:ln>
        </p:spPr>
        <p:txBody>
          <a:bodyPr wrap="square">
            <a:prstTxWarp prst="textNoShape">
              <a:avLst/>
            </a:prstTxWarp>
            <a:spAutoFit/>
          </a:bodyPr>
          <a:lstStyle/>
          <a:p>
            <a:r>
              <a:rPr lang="en-US" sz="3600" b="1" dirty="0">
                <a:solidFill>
                  <a:srgbClr val="FFFFFF"/>
                </a:solidFill>
                <a:ea typeface="Arial" pitchFamily="-105" charset="0"/>
                <a:cs typeface="Arial" pitchFamily="-105" charset="0"/>
              </a:rPr>
              <a:t>In-class activities significantly improved the performance of students on exam questions requiring them to read a graph </a:t>
            </a:r>
          </a:p>
        </p:txBody>
      </p:sp>
      <p:pic>
        <p:nvPicPr>
          <p:cNvPr id="141" name="Picture 1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3423" y="2554085"/>
            <a:ext cx="5425980" cy="4069485"/>
          </a:xfrm>
          <a:prstGeom prst="rect">
            <a:avLst/>
          </a:prstGeom>
          <a:ln w="3175" cap="flat" cmpd="sng" algn="ctr">
            <a:solidFill>
              <a:schemeClr val="tx2">
                <a:lumMod val="50000"/>
              </a:schemeClr>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39"/>
          <p:cNvSpPr>
            <a:spLocks noChangeArrowheads="1"/>
          </p:cNvSpPr>
          <p:nvPr/>
        </p:nvSpPr>
        <p:spPr bwMode="auto">
          <a:xfrm>
            <a:off x="662071" y="499869"/>
            <a:ext cx="7566516" cy="5627881"/>
          </a:xfrm>
          <a:prstGeom prst="rect">
            <a:avLst/>
          </a:prstGeom>
          <a:solidFill>
            <a:schemeClr val="tx1"/>
          </a:solidFill>
          <a:ln w="9525">
            <a:noFill/>
            <a:miter lim="800000"/>
            <a:headEnd/>
            <a:tailEnd/>
          </a:ln>
        </p:spPr>
        <p:txBody>
          <a:bodyPr wrap="none" anchor="ctr">
            <a:prstTxWarp prst="textNoShape">
              <a:avLst/>
            </a:prstTxWarp>
          </a:bodyPr>
          <a:lstStyle/>
          <a:p>
            <a:endParaRPr lang="en-US"/>
          </a:p>
        </p:txBody>
      </p:sp>
      <p:sp>
        <p:nvSpPr>
          <p:cNvPr id="27653" name="Rectangle 4"/>
          <p:cNvSpPr>
            <a:spLocks noChangeArrowheads="1"/>
          </p:cNvSpPr>
          <p:nvPr/>
        </p:nvSpPr>
        <p:spPr bwMode="auto">
          <a:xfrm>
            <a:off x="2670175" y="1336675"/>
            <a:ext cx="3803650" cy="38036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27654" name="Line 5"/>
          <p:cNvSpPr>
            <a:spLocks noChangeShapeType="1"/>
          </p:cNvSpPr>
          <p:nvPr/>
        </p:nvSpPr>
        <p:spPr bwMode="auto">
          <a:xfrm>
            <a:off x="2667000" y="4191000"/>
            <a:ext cx="3810000" cy="1588"/>
          </a:xfrm>
          <a:prstGeom prst="line">
            <a:avLst/>
          </a:prstGeom>
          <a:noFill/>
          <a:ln w="3175">
            <a:solidFill>
              <a:srgbClr val="C0C0C0"/>
            </a:solidFill>
            <a:round/>
            <a:headEnd/>
            <a:tailEnd/>
          </a:ln>
        </p:spPr>
        <p:txBody>
          <a:bodyPr>
            <a:prstTxWarp prst="textNoShape">
              <a:avLst/>
            </a:prstTxWarp>
          </a:bodyPr>
          <a:lstStyle/>
          <a:p>
            <a:endParaRPr lang="en-US"/>
          </a:p>
        </p:txBody>
      </p:sp>
      <p:sp>
        <p:nvSpPr>
          <p:cNvPr id="27655" name="Line 6"/>
          <p:cNvSpPr>
            <a:spLocks noChangeShapeType="1"/>
          </p:cNvSpPr>
          <p:nvPr/>
        </p:nvSpPr>
        <p:spPr bwMode="auto">
          <a:xfrm>
            <a:off x="2667000" y="3238500"/>
            <a:ext cx="3810000" cy="1588"/>
          </a:xfrm>
          <a:prstGeom prst="line">
            <a:avLst/>
          </a:prstGeom>
          <a:noFill/>
          <a:ln w="3175">
            <a:solidFill>
              <a:srgbClr val="C0C0C0"/>
            </a:solidFill>
            <a:round/>
            <a:headEnd/>
            <a:tailEnd/>
          </a:ln>
        </p:spPr>
        <p:txBody>
          <a:bodyPr>
            <a:prstTxWarp prst="textNoShape">
              <a:avLst/>
            </a:prstTxWarp>
          </a:bodyPr>
          <a:lstStyle/>
          <a:p>
            <a:endParaRPr lang="en-US"/>
          </a:p>
        </p:txBody>
      </p:sp>
      <p:sp>
        <p:nvSpPr>
          <p:cNvPr id="27656" name="Line 7"/>
          <p:cNvSpPr>
            <a:spLocks noChangeShapeType="1"/>
          </p:cNvSpPr>
          <p:nvPr/>
        </p:nvSpPr>
        <p:spPr bwMode="auto">
          <a:xfrm>
            <a:off x="2667000" y="2286000"/>
            <a:ext cx="3810000" cy="1588"/>
          </a:xfrm>
          <a:prstGeom prst="line">
            <a:avLst/>
          </a:prstGeom>
          <a:noFill/>
          <a:ln w="3175">
            <a:solidFill>
              <a:srgbClr val="C0C0C0"/>
            </a:solidFill>
            <a:round/>
            <a:headEnd/>
            <a:tailEnd/>
          </a:ln>
        </p:spPr>
        <p:txBody>
          <a:bodyPr>
            <a:prstTxWarp prst="textNoShape">
              <a:avLst/>
            </a:prstTxWarp>
          </a:bodyPr>
          <a:lstStyle/>
          <a:p>
            <a:endParaRPr lang="en-US"/>
          </a:p>
        </p:txBody>
      </p:sp>
      <p:grpSp>
        <p:nvGrpSpPr>
          <p:cNvPr id="2" name="Group 8"/>
          <p:cNvGrpSpPr>
            <a:grpSpLocks/>
          </p:cNvGrpSpPr>
          <p:nvPr/>
        </p:nvGrpSpPr>
        <p:grpSpPr bwMode="auto">
          <a:xfrm>
            <a:off x="4152900" y="2684463"/>
            <a:ext cx="1600200" cy="1430337"/>
            <a:chOff x="2616" y="1663"/>
            <a:chExt cx="1008" cy="901"/>
          </a:xfrm>
        </p:grpSpPr>
        <p:sp>
          <p:nvSpPr>
            <p:cNvPr id="27773" name="Line 9"/>
            <p:cNvSpPr>
              <a:spLocks noChangeShapeType="1"/>
            </p:cNvSpPr>
            <p:nvPr/>
          </p:nvSpPr>
          <p:spPr bwMode="auto">
            <a:xfrm flipV="1">
              <a:off x="3120" y="2102"/>
              <a:ext cx="1" cy="116"/>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74" name="Line 10"/>
            <p:cNvSpPr>
              <a:spLocks noChangeShapeType="1"/>
            </p:cNvSpPr>
            <p:nvPr/>
          </p:nvSpPr>
          <p:spPr bwMode="auto">
            <a:xfrm flipV="1">
              <a:off x="3600" y="1663"/>
              <a:ext cx="1" cy="82"/>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75" name="Line 11"/>
            <p:cNvSpPr>
              <a:spLocks noChangeShapeType="1"/>
            </p:cNvSpPr>
            <p:nvPr/>
          </p:nvSpPr>
          <p:spPr bwMode="auto">
            <a:xfrm>
              <a:off x="3576" y="1663"/>
              <a:ext cx="48" cy="1"/>
            </a:xfrm>
            <a:prstGeom prst="line">
              <a:avLst/>
            </a:prstGeom>
            <a:noFill/>
            <a:ln w="11113">
              <a:solidFill>
                <a:srgbClr val="808000"/>
              </a:solidFill>
              <a:round/>
              <a:headEnd/>
              <a:tailEnd/>
            </a:ln>
          </p:spPr>
          <p:txBody>
            <a:bodyPr>
              <a:prstTxWarp prst="textNoShape">
                <a:avLst/>
              </a:prstTxWarp>
            </a:bodyPr>
            <a:lstStyle/>
            <a:p>
              <a:endParaRPr lang="en-US"/>
            </a:p>
          </p:txBody>
        </p:sp>
        <p:grpSp>
          <p:nvGrpSpPr>
            <p:cNvPr id="3" name="Group 12"/>
            <p:cNvGrpSpPr>
              <a:grpSpLocks/>
            </p:cNvGrpSpPr>
            <p:nvPr/>
          </p:nvGrpSpPr>
          <p:grpSpPr bwMode="auto">
            <a:xfrm>
              <a:off x="2616" y="1680"/>
              <a:ext cx="1008" cy="884"/>
              <a:chOff x="2616" y="1680"/>
              <a:chExt cx="1008" cy="884"/>
            </a:xfrm>
          </p:grpSpPr>
          <p:sp>
            <p:nvSpPr>
              <p:cNvPr id="27777" name="Line 13"/>
              <p:cNvSpPr>
                <a:spLocks noChangeShapeType="1"/>
              </p:cNvSpPr>
              <p:nvPr/>
            </p:nvSpPr>
            <p:spPr bwMode="auto">
              <a:xfrm flipV="1">
                <a:off x="2640" y="2429"/>
                <a:ext cx="1" cy="134"/>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78" name="Line 14"/>
              <p:cNvSpPr>
                <a:spLocks noChangeShapeType="1"/>
              </p:cNvSpPr>
              <p:nvPr/>
            </p:nvSpPr>
            <p:spPr bwMode="auto">
              <a:xfrm>
                <a:off x="2616" y="2429"/>
                <a:ext cx="48" cy="1"/>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79" name="Line 15"/>
              <p:cNvSpPr>
                <a:spLocks noChangeShapeType="1"/>
              </p:cNvSpPr>
              <p:nvPr/>
            </p:nvSpPr>
            <p:spPr bwMode="auto">
              <a:xfrm>
                <a:off x="2616" y="2563"/>
                <a:ext cx="48" cy="1"/>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80" name="Freeform 16"/>
              <p:cNvSpPr>
                <a:spLocks/>
              </p:cNvSpPr>
              <p:nvPr/>
            </p:nvSpPr>
            <p:spPr bwMode="auto">
              <a:xfrm>
                <a:off x="2616" y="2472"/>
                <a:ext cx="48" cy="48"/>
              </a:xfrm>
              <a:custGeom>
                <a:avLst/>
                <a:gdLst>
                  <a:gd name="T0" fmla="*/ 48 w 48"/>
                  <a:gd name="T1" fmla="*/ 48 h 48"/>
                  <a:gd name="T2" fmla="*/ 24 w 48"/>
                  <a:gd name="T3" fmla="*/ 0 h 48"/>
                  <a:gd name="T4" fmla="*/ 0 w 48"/>
                  <a:gd name="T5" fmla="*/ 48 h 48"/>
                  <a:gd name="T6" fmla="*/ 48 w 48"/>
                  <a:gd name="T7" fmla="*/ 48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48"/>
                    </a:moveTo>
                    <a:lnTo>
                      <a:pt x="24" y="0"/>
                    </a:lnTo>
                    <a:lnTo>
                      <a:pt x="0" y="48"/>
                    </a:lnTo>
                    <a:lnTo>
                      <a:pt x="48" y="48"/>
                    </a:lnTo>
                    <a:close/>
                  </a:path>
                </a:pathLst>
              </a:custGeom>
              <a:solidFill>
                <a:srgbClr val="FFFF00"/>
              </a:solidFill>
              <a:ln w="11113">
                <a:solidFill>
                  <a:srgbClr val="808000"/>
                </a:solidFill>
                <a:round/>
                <a:headEnd/>
                <a:tailEnd/>
              </a:ln>
            </p:spPr>
            <p:txBody>
              <a:bodyPr>
                <a:prstTxWarp prst="textNoShape">
                  <a:avLst/>
                </a:prstTxWarp>
              </a:bodyPr>
              <a:lstStyle/>
              <a:p>
                <a:endParaRPr lang="en-US"/>
              </a:p>
            </p:txBody>
          </p:sp>
          <p:sp>
            <p:nvSpPr>
              <p:cNvPr id="27781" name="Line 17"/>
              <p:cNvSpPr>
                <a:spLocks noChangeShapeType="1"/>
              </p:cNvSpPr>
              <p:nvPr/>
            </p:nvSpPr>
            <p:spPr bwMode="auto">
              <a:xfrm flipV="1">
                <a:off x="2640" y="2160"/>
                <a:ext cx="480" cy="336"/>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82" name="Line 18"/>
              <p:cNvSpPr>
                <a:spLocks noChangeShapeType="1"/>
              </p:cNvSpPr>
              <p:nvPr/>
            </p:nvSpPr>
            <p:spPr bwMode="auto">
              <a:xfrm>
                <a:off x="3096" y="2102"/>
                <a:ext cx="48" cy="1"/>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83" name="Line 19"/>
              <p:cNvSpPr>
                <a:spLocks noChangeShapeType="1"/>
              </p:cNvSpPr>
              <p:nvPr/>
            </p:nvSpPr>
            <p:spPr bwMode="auto">
              <a:xfrm>
                <a:off x="3096" y="2218"/>
                <a:ext cx="48" cy="1"/>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84" name="Freeform 20"/>
              <p:cNvSpPr>
                <a:spLocks/>
              </p:cNvSpPr>
              <p:nvPr/>
            </p:nvSpPr>
            <p:spPr bwMode="auto">
              <a:xfrm>
                <a:off x="3096" y="2136"/>
                <a:ext cx="48" cy="48"/>
              </a:xfrm>
              <a:custGeom>
                <a:avLst/>
                <a:gdLst>
                  <a:gd name="T0" fmla="*/ 48 w 48"/>
                  <a:gd name="T1" fmla="*/ 48 h 48"/>
                  <a:gd name="T2" fmla="*/ 24 w 48"/>
                  <a:gd name="T3" fmla="*/ 0 h 48"/>
                  <a:gd name="T4" fmla="*/ 0 w 48"/>
                  <a:gd name="T5" fmla="*/ 48 h 48"/>
                  <a:gd name="T6" fmla="*/ 48 w 48"/>
                  <a:gd name="T7" fmla="*/ 48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48"/>
                    </a:moveTo>
                    <a:lnTo>
                      <a:pt x="24" y="0"/>
                    </a:lnTo>
                    <a:lnTo>
                      <a:pt x="0" y="48"/>
                    </a:lnTo>
                    <a:lnTo>
                      <a:pt x="48" y="48"/>
                    </a:lnTo>
                    <a:close/>
                  </a:path>
                </a:pathLst>
              </a:custGeom>
              <a:solidFill>
                <a:srgbClr val="FFFF00"/>
              </a:solidFill>
              <a:ln w="11113">
                <a:solidFill>
                  <a:srgbClr val="808000"/>
                </a:solidFill>
                <a:round/>
                <a:headEnd/>
                <a:tailEnd/>
              </a:ln>
            </p:spPr>
            <p:txBody>
              <a:bodyPr>
                <a:prstTxWarp prst="textNoShape">
                  <a:avLst/>
                </a:prstTxWarp>
              </a:bodyPr>
              <a:lstStyle/>
              <a:p>
                <a:endParaRPr lang="en-US"/>
              </a:p>
            </p:txBody>
          </p:sp>
          <p:sp>
            <p:nvSpPr>
              <p:cNvPr id="27785" name="Line 21"/>
              <p:cNvSpPr>
                <a:spLocks noChangeShapeType="1"/>
              </p:cNvSpPr>
              <p:nvPr/>
            </p:nvSpPr>
            <p:spPr bwMode="auto">
              <a:xfrm flipV="1">
                <a:off x="3120" y="1704"/>
                <a:ext cx="480" cy="456"/>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86" name="Line 22"/>
              <p:cNvSpPr>
                <a:spLocks noChangeShapeType="1"/>
              </p:cNvSpPr>
              <p:nvPr/>
            </p:nvSpPr>
            <p:spPr bwMode="auto">
              <a:xfrm>
                <a:off x="3576" y="1745"/>
                <a:ext cx="48" cy="1"/>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87" name="Freeform 23"/>
              <p:cNvSpPr>
                <a:spLocks/>
              </p:cNvSpPr>
              <p:nvPr/>
            </p:nvSpPr>
            <p:spPr bwMode="auto">
              <a:xfrm>
                <a:off x="3576" y="1680"/>
                <a:ext cx="48" cy="48"/>
              </a:xfrm>
              <a:custGeom>
                <a:avLst/>
                <a:gdLst>
                  <a:gd name="T0" fmla="*/ 48 w 48"/>
                  <a:gd name="T1" fmla="*/ 48 h 48"/>
                  <a:gd name="T2" fmla="*/ 24 w 48"/>
                  <a:gd name="T3" fmla="*/ 0 h 48"/>
                  <a:gd name="T4" fmla="*/ 0 w 48"/>
                  <a:gd name="T5" fmla="*/ 48 h 48"/>
                  <a:gd name="T6" fmla="*/ 48 w 48"/>
                  <a:gd name="T7" fmla="*/ 48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48"/>
                    </a:moveTo>
                    <a:lnTo>
                      <a:pt x="24" y="0"/>
                    </a:lnTo>
                    <a:lnTo>
                      <a:pt x="0" y="48"/>
                    </a:lnTo>
                    <a:lnTo>
                      <a:pt x="48" y="48"/>
                    </a:lnTo>
                    <a:close/>
                  </a:path>
                </a:pathLst>
              </a:custGeom>
              <a:solidFill>
                <a:srgbClr val="FFFF00"/>
              </a:solidFill>
              <a:ln w="11113">
                <a:solidFill>
                  <a:srgbClr val="808000"/>
                </a:solidFill>
                <a:round/>
                <a:headEnd/>
                <a:tailEnd/>
              </a:ln>
            </p:spPr>
            <p:txBody>
              <a:bodyPr>
                <a:prstTxWarp prst="textNoShape">
                  <a:avLst/>
                </a:prstTxWarp>
              </a:bodyPr>
              <a:lstStyle/>
              <a:p>
                <a:endParaRPr lang="en-US"/>
              </a:p>
            </p:txBody>
          </p:sp>
        </p:grpSp>
      </p:grpSp>
      <p:grpSp>
        <p:nvGrpSpPr>
          <p:cNvPr id="4" name="Group 24"/>
          <p:cNvGrpSpPr>
            <a:grpSpLocks/>
          </p:cNvGrpSpPr>
          <p:nvPr/>
        </p:nvGrpSpPr>
        <p:grpSpPr bwMode="auto">
          <a:xfrm>
            <a:off x="3390900" y="1600200"/>
            <a:ext cx="2362200" cy="1868488"/>
            <a:chOff x="2136" y="1008"/>
            <a:chExt cx="1488" cy="1177"/>
          </a:xfrm>
        </p:grpSpPr>
        <p:sp>
          <p:nvSpPr>
            <p:cNvPr id="27716" name="Line 25"/>
            <p:cNvSpPr>
              <a:spLocks noChangeShapeType="1"/>
            </p:cNvSpPr>
            <p:nvPr/>
          </p:nvSpPr>
          <p:spPr bwMode="auto">
            <a:xfrm flipV="1">
              <a:off x="2160" y="2011"/>
              <a:ext cx="1" cy="106"/>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17" name="Line 26"/>
            <p:cNvSpPr>
              <a:spLocks noChangeShapeType="1"/>
            </p:cNvSpPr>
            <p:nvPr/>
          </p:nvSpPr>
          <p:spPr bwMode="auto">
            <a:xfrm>
              <a:off x="2136" y="2011"/>
              <a:ext cx="48" cy="1"/>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18" name="Line 27"/>
            <p:cNvSpPr>
              <a:spLocks noChangeShapeType="1"/>
            </p:cNvSpPr>
            <p:nvPr/>
          </p:nvSpPr>
          <p:spPr bwMode="auto">
            <a:xfrm>
              <a:off x="2136" y="2117"/>
              <a:ext cx="48" cy="1"/>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19" name="Oval 28"/>
            <p:cNvSpPr>
              <a:spLocks noChangeArrowheads="1"/>
            </p:cNvSpPr>
            <p:nvPr/>
          </p:nvSpPr>
          <p:spPr bwMode="auto">
            <a:xfrm>
              <a:off x="2139" y="2043"/>
              <a:ext cx="42" cy="42"/>
            </a:xfrm>
            <a:prstGeom prst="ellipse">
              <a:avLst/>
            </a:prstGeom>
            <a:solidFill>
              <a:srgbClr val="00FF00"/>
            </a:solidFill>
            <a:ln w="11113">
              <a:solidFill>
                <a:srgbClr val="008000"/>
              </a:solidFill>
              <a:round/>
              <a:headEnd/>
              <a:tailEnd/>
            </a:ln>
          </p:spPr>
          <p:txBody>
            <a:bodyPr>
              <a:prstTxWarp prst="textNoShape">
                <a:avLst/>
              </a:prstTxWarp>
            </a:bodyPr>
            <a:lstStyle/>
            <a:p>
              <a:endParaRPr lang="en-US"/>
            </a:p>
          </p:txBody>
        </p:sp>
        <p:sp>
          <p:nvSpPr>
            <p:cNvPr id="27720" name="Line 29"/>
            <p:cNvSpPr>
              <a:spLocks noChangeShapeType="1"/>
            </p:cNvSpPr>
            <p:nvPr/>
          </p:nvSpPr>
          <p:spPr bwMode="auto">
            <a:xfrm flipV="1">
              <a:off x="2160" y="2016"/>
              <a:ext cx="480" cy="48"/>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21" name="Line 30"/>
            <p:cNvSpPr>
              <a:spLocks noChangeShapeType="1"/>
            </p:cNvSpPr>
            <p:nvPr/>
          </p:nvSpPr>
          <p:spPr bwMode="auto">
            <a:xfrm flipV="1">
              <a:off x="2640" y="1954"/>
              <a:ext cx="1" cy="124"/>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22" name="Line 31"/>
            <p:cNvSpPr>
              <a:spLocks noChangeShapeType="1"/>
            </p:cNvSpPr>
            <p:nvPr/>
          </p:nvSpPr>
          <p:spPr bwMode="auto">
            <a:xfrm>
              <a:off x="2616" y="1954"/>
              <a:ext cx="48" cy="1"/>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23" name="Line 32"/>
            <p:cNvSpPr>
              <a:spLocks noChangeShapeType="1"/>
            </p:cNvSpPr>
            <p:nvPr/>
          </p:nvSpPr>
          <p:spPr bwMode="auto">
            <a:xfrm>
              <a:off x="2616" y="2078"/>
              <a:ext cx="48" cy="1"/>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24" name="Oval 33"/>
            <p:cNvSpPr>
              <a:spLocks noChangeArrowheads="1"/>
            </p:cNvSpPr>
            <p:nvPr/>
          </p:nvSpPr>
          <p:spPr bwMode="auto">
            <a:xfrm>
              <a:off x="2619" y="1995"/>
              <a:ext cx="42" cy="42"/>
            </a:xfrm>
            <a:prstGeom prst="ellipse">
              <a:avLst/>
            </a:prstGeom>
            <a:solidFill>
              <a:srgbClr val="00FF00"/>
            </a:solidFill>
            <a:ln w="11113">
              <a:solidFill>
                <a:srgbClr val="008000"/>
              </a:solidFill>
              <a:round/>
              <a:headEnd/>
              <a:tailEnd/>
            </a:ln>
          </p:spPr>
          <p:txBody>
            <a:bodyPr>
              <a:prstTxWarp prst="textNoShape">
                <a:avLst/>
              </a:prstTxWarp>
            </a:bodyPr>
            <a:lstStyle/>
            <a:p>
              <a:endParaRPr lang="en-US"/>
            </a:p>
          </p:txBody>
        </p:sp>
        <p:sp>
          <p:nvSpPr>
            <p:cNvPr id="27725" name="Line 34"/>
            <p:cNvSpPr>
              <a:spLocks noChangeShapeType="1"/>
            </p:cNvSpPr>
            <p:nvPr/>
          </p:nvSpPr>
          <p:spPr bwMode="auto">
            <a:xfrm flipV="1">
              <a:off x="2640" y="1536"/>
              <a:ext cx="480" cy="480"/>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26" name="Line 35"/>
            <p:cNvSpPr>
              <a:spLocks noChangeShapeType="1"/>
            </p:cNvSpPr>
            <p:nvPr/>
          </p:nvSpPr>
          <p:spPr bwMode="auto">
            <a:xfrm flipV="1">
              <a:off x="3120" y="1493"/>
              <a:ext cx="1" cy="86"/>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27" name="Line 36"/>
            <p:cNvSpPr>
              <a:spLocks noChangeShapeType="1"/>
            </p:cNvSpPr>
            <p:nvPr/>
          </p:nvSpPr>
          <p:spPr bwMode="auto">
            <a:xfrm>
              <a:off x="3096" y="1493"/>
              <a:ext cx="48" cy="1"/>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28" name="Line 37"/>
            <p:cNvSpPr>
              <a:spLocks noChangeShapeType="1"/>
            </p:cNvSpPr>
            <p:nvPr/>
          </p:nvSpPr>
          <p:spPr bwMode="auto">
            <a:xfrm>
              <a:off x="3096" y="1579"/>
              <a:ext cx="48" cy="1"/>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29" name="Oval 38"/>
            <p:cNvSpPr>
              <a:spLocks noChangeArrowheads="1"/>
            </p:cNvSpPr>
            <p:nvPr/>
          </p:nvSpPr>
          <p:spPr bwMode="auto">
            <a:xfrm>
              <a:off x="3099" y="1515"/>
              <a:ext cx="42" cy="42"/>
            </a:xfrm>
            <a:prstGeom prst="ellipse">
              <a:avLst/>
            </a:prstGeom>
            <a:solidFill>
              <a:srgbClr val="00FF00"/>
            </a:solidFill>
            <a:ln w="11113">
              <a:solidFill>
                <a:srgbClr val="008000"/>
              </a:solidFill>
              <a:round/>
              <a:headEnd/>
              <a:tailEnd/>
            </a:ln>
          </p:spPr>
          <p:txBody>
            <a:bodyPr>
              <a:prstTxWarp prst="textNoShape">
                <a:avLst/>
              </a:prstTxWarp>
            </a:bodyPr>
            <a:lstStyle/>
            <a:p>
              <a:endParaRPr lang="en-US"/>
            </a:p>
          </p:txBody>
        </p:sp>
        <p:sp>
          <p:nvSpPr>
            <p:cNvPr id="27730" name="Line 39"/>
            <p:cNvSpPr>
              <a:spLocks noChangeShapeType="1"/>
            </p:cNvSpPr>
            <p:nvPr/>
          </p:nvSpPr>
          <p:spPr bwMode="auto">
            <a:xfrm flipV="1">
              <a:off x="3120" y="1104"/>
              <a:ext cx="480" cy="432"/>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31" name="Line 40"/>
            <p:cNvSpPr>
              <a:spLocks noChangeShapeType="1"/>
            </p:cNvSpPr>
            <p:nvPr/>
          </p:nvSpPr>
          <p:spPr bwMode="auto">
            <a:xfrm flipV="1">
              <a:off x="3600" y="1073"/>
              <a:ext cx="1" cy="62"/>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32" name="Line 41"/>
            <p:cNvSpPr>
              <a:spLocks noChangeShapeType="1"/>
            </p:cNvSpPr>
            <p:nvPr/>
          </p:nvSpPr>
          <p:spPr bwMode="auto">
            <a:xfrm>
              <a:off x="3576" y="1073"/>
              <a:ext cx="48" cy="1"/>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33" name="Line 42"/>
            <p:cNvSpPr>
              <a:spLocks noChangeShapeType="1"/>
            </p:cNvSpPr>
            <p:nvPr/>
          </p:nvSpPr>
          <p:spPr bwMode="auto">
            <a:xfrm>
              <a:off x="3576" y="1135"/>
              <a:ext cx="48" cy="1"/>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34" name="Oval 43"/>
            <p:cNvSpPr>
              <a:spLocks noChangeArrowheads="1"/>
            </p:cNvSpPr>
            <p:nvPr/>
          </p:nvSpPr>
          <p:spPr bwMode="auto">
            <a:xfrm>
              <a:off x="3579" y="1083"/>
              <a:ext cx="42" cy="42"/>
            </a:xfrm>
            <a:prstGeom prst="ellipse">
              <a:avLst/>
            </a:prstGeom>
            <a:solidFill>
              <a:srgbClr val="00FF00"/>
            </a:solidFill>
            <a:ln w="11113">
              <a:solidFill>
                <a:srgbClr val="008000"/>
              </a:solidFill>
              <a:round/>
              <a:headEnd/>
              <a:tailEnd/>
            </a:ln>
          </p:spPr>
          <p:txBody>
            <a:bodyPr>
              <a:prstTxWarp prst="textNoShape">
                <a:avLst/>
              </a:prstTxWarp>
            </a:bodyPr>
            <a:lstStyle/>
            <a:p>
              <a:endParaRPr lang="en-US"/>
            </a:p>
          </p:txBody>
        </p:sp>
        <p:sp>
          <p:nvSpPr>
            <p:cNvPr id="27735" name="Line 44"/>
            <p:cNvSpPr>
              <a:spLocks noChangeShapeType="1"/>
            </p:cNvSpPr>
            <p:nvPr/>
          </p:nvSpPr>
          <p:spPr bwMode="auto">
            <a:xfrm flipV="1">
              <a:off x="2160" y="1939"/>
              <a:ext cx="1" cy="106"/>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36" name="Line 45"/>
            <p:cNvSpPr>
              <a:spLocks noChangeShapeType="1"/>
            </p:cNvSpPr>
            <p:nvPr/>
          </p:nvSpPr>
          <p:spPr bwMode="auto">
            <a:xfrm>
              <a:off x="2136" y="1939"/>
              <a:ext cx="48" cy="1"/>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37" name="Line 46"/>
            <p:cNvSpPr>
              <a:spLocks noChangeShapeType="1"/>
            </p:cNvSpPr>
            <p:nvPr/>
          </p:nvSpPr>
          <p:spPr bwMode="auto">
            <a:xfrm>
              <a:off x="2136" y="2045"/>
              <a:ext cx="48" cy="1"/>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38" name="AutoShape 47"/>
            <p:cNvSpPr>
              <a:spLocks noChangeArrowheads="1"/>
            </p:cNvSpPr>
            <p:nvPr/>
          </p:nvSpPr>
          <p:spPr bwMode="auto">
            <a:xfrm>
              <a:off x="2139" y="1971"/>
              <a:ext cx="42" cy="42"/>
            </a:xfrm>
            <a:prstGeom prst="roundRect">
              <a:avLst>
                <a:gd name="adj" fmla="val 12500"/>
              </a:avLst>
            </a:prstGeom>
            <a:solidFill>
              <a:srgbClr val="FF0000"/>
            </a:solidFill>
            <a:ln w="11113">
              <a:solidFill>
                <a:srgbClr val="800000"/>
              </a:solidFill>
              <a:round/>
              <a:headEnd/>
              <a:tailEnd/>
            </a:ln>
          </p:spPr>
          <p:txBody>
            <a:bodyPr>
              <a:prstTxWarp prst="textNoShape">
                <a:avLst/>
              </a:prstTxWarp>
            </a:bodyPr>
            <a:lstStyle/>
            <a:p>
              <a:endParaRPr lang="en-US"/>
            </a:p>
          </p:txBody>
        </p:sp>
        <p:sp>
          <p:nvSpPr>
            <p:cNvPr id="27739" name="Line 48"/>
            <p:cNvSpPr>
              <a:spLocks noChangeShapeType="1"/>
            </p:cNvSpPr>
            <p:nvPr/>
          </p:nvSpPr>
          <p:spPr bwMode="auto">
            <a:xfrm>
              <a:off x="2160" y="1992"/>
              <a:ext cx="480" cy="96"/>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40" name="Line 49"/>
            <p:cNvSpPr>
              <a:spLocks noChangeShapeType="1"/>
            </p:cNvSpPr>
            <p:nvPr/>
          </p:nvSpPr>
          <p:spPr bwMode="auto">
            <a:xfrm flipV="1">
              <a:off x="2640" y="1992"/>
              <a:ext cx="1" cy="192"/>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41" name="Line 50"/>
            <p:cNvSpPr>
              <a:spLocks noChangeShapeType="1"/>
            </p:cNvSpPr>
            <p:nvPr/>
          </p:nvSpPr>
          <p:spPr bwMode="auto">
            <a:xfrm>
              <a:off x="2616" y="1992"/>
              <a:ext cx="48" cy="1"/>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42" name="Line 51"/>
            <p:cNvSpPr>
              <a:spLocks noChangeShapeType="1"/>
            </p:cNvSpPr>
            <p:nvPr/>
          </p:nvSpPr>
          <p:spPr bwMode="auto">
            <a:xfrm>
              <a:off x="2616" y="2184"/>
              <a:ext cx="48" cy="1"/>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43" name="AutoShape 52"/>
            <p:cNvSpPr>
              <a:spLocks noChangeArrowheads="1"/>
            </p:cNvSpPr>
            <p:nvPr/>
          </p:nvSpPr>
          <p:spPr bwMode="auto">
            <a:xfrm>
              <a:off x="2619" y="2067"/>
              <a:ext cx="42" cy="42"/>
            </a:xfrm>
            <a:prstGeom prst="roundRect">
              <a:avLst>
                <a:gd name="adj" fmla="val 12500"/>
              </a:avLst>
            </a:prstGeom>
            <a:solidFill>
              <a:srgbClr val="FF0000"/>
            </a:solidFill>
            <a:ln w="11113">
              <a:solidFill>
                <a:srgbClr val="800000"/>
              </a:solidFill>
              <a:round/>
              <a:headEnd/>
              <a:tailEnd/>
            </a:ln>
          </p:spPr>
          <p:txBody>
            <a:bodyPr>
              <a:prstTxWarp prst="textNoShape">
                <a:avLst/>
              </a:prstTxWarp>
            </a:bodyPr>
            <a:lstStyle/>
            <a:p>
              <a:endParaRPr lang="en-US"/>
            </a:p>
          </p:txBody>
        </p:sp>
        <p:sp>
          <p:nvSpPr>
            <p:cNvPr id="27744" name="Line 53"/>
            <p:cNvSpPr>
              <a:spLocks noChangeShapeType="1"/>
            </p:cNvSpPr>
            <p:nvPr/>
          </p:nvSpPr>
          <p:spPr bwMode="auto">
            <a:xfrm flipV="1">
              <a:off x="2640" y="1104"/>
              <a:ext cx="480" cy="984"/>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45" name="Line 54"/>
            <p:cNvSpPr>
              <a:spLocks noChangeShapeType="1"/>
            </p:cNvSpPr>
            <p:nvPr/>
          </p:nvSpPr>
          <p:spPr bwMode="auto">
            <a:xfrm flipV="1">
              <a:off x="3120" y="1068"/>
              <a:ext cx="1" cy="72"/>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46" name="Line 55"/>
            <p:cNvSpPr>
              <a:spLocks noChangeShapeType="1"/>
            </p:cNvSpPr>
            <p:nvPr/>
          </p:nvSpPr>
          <p:spPr bwMode="auto">
            <a:xfrm>
              <a:off x="3096" y="1068"/>
              <a:ext cx="48" cy="1"/>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47" name="Line 56"/>
            <p:cNvSpPr>
              <a:spLocks noChangeShapeType="1"/>
            </p:cNvSpPr>
            <p:nvPr/>
          </p:nvSpPr>
          <p:spPr bwMode="auto">
            <a:xfrm>
              <a:off x="3096" y="1140"/>
              <a:ext cx="48" cy="1"/>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48" name="AutoShape 57"/>
            <p:cNvSpPr>
              <a:spLocks noChangeArrowheads="1"/>
            </p:cNvSpPr>
            <p:nvPr/>
          </p:nvSpPr>
          <p:spPr bwMode="auto">
            <a:xfrm>
              <a:off x="3099" y="1083"/>
              <a:ext cx="42" cy="42"/>
            </a:xfrm>
            <a:prstGeom prst="roundRect">
              <a:avLst>
                <a:gd name="adj" fmla="val 12500"/>
              </a:avLst>
            </a:prstGeom>
            <a:solidFill>
              <a:srgbClr val="FF0000"/>
            </a:solidFill>
            <a:ln w="11113">
              <a:solidFill>
                <a:srgbClr val="800000"/>
              </a:solidFill>
              <a:round/>
              <a:headEnd/>
              <a:tailEnd/>
            </a:ln>
          </p:spPr>
          <p:txBody>
            <a:bodyPr>
              <a:prstTxWarp prst="textNoShape">
                <a:avLst/>
              </a:prstTxWarp>
            </a:bodyPr>
            <a:lstStyle/>
            <a:p>
              <a:endParaRPr lang="en-US"/>
            </a:p>
          </p:txBody>
        </p:sp>
        <p:sp>
          <p:nvSpPr>
            <p:cNvPr id="27749" name="Line 58"/>
            <p:cNvSpPr>
              <a:spLocks noChangeShapeType="1"/>
            </p:cNvSpPr>
            <p:nvPr/>
          </p:nvSpPr>
          <p:spPr bwMode="auto">
            <a:xfrm flipV="1">
              <a:off x="3120" y="1032"/>
              <a:ext cx="480" cy="72"/>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50" name="Line 59"/>
            <p:cNvSpPr>
              <a:spLocks noChangeShapeType="1"/>
            </p:cNvSpPr>
            <p:nvPr/>
          </p:nvSpPr>
          <p:spPr bwMode="auto">
            <a:xfrm flipV="1">
              <a:off x="3600" y="1008"/>
              <a:ext cx="1" cy="48"/>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51" name="Line 60"/>
            <p:cNvSpPr>
              <a:spLocks noChangeShapeType="1"/>
            </p:cNvSpPr>
            <p:nvPr/>
          </p:nvSpPr>
          <p:spPr bwMode="auto">
            <a:xfrm>
              <a:off x="3576" y="1008"/>
              <a:ext cx="48" cy="1"/>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52" name="Line 61"/>
            <p:cNvSpPr>
              <a:spLocks noChangeShapeType="1"/>
            </p:cNvSpPr>
            <p:nvPr/>
          </p:nvSpPr>
          <p:spPr bwMode="auto">
            <a:xfrm>
              <a:off x="3576" y="1056"/>
              <a:ext cx="48" cy="1"/>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53" name="AutoShape 62"/>
            <p:cNvSpPr>
              <a:spLocks noChangeArrowheads="1"/>
            </p:cNvSpPr>
            <p:nvPr/>
          </p:nvSpPr>
          <p:spPr bwMode="auto">
            <a:xfrm>
              <a:off x="3579" y="1011"/>
              <a:ext cx="42" cy="42"/>
            </a:xfrm>
            <a:prstGeom prst="roundRect">
              <a:avLst>
                <a:gd name="adj" fmla="val 12500"/>
              </a:avLst>
            </a:prstGeom>
            <a:solidFill>
              <a:srgbClr val="FF0000"/>
            </a:solidFill>
            <a:ln w="11113">
              <a:solidFill>
                <a:srgbClr val="800000"/>
              </a:solidFill>
              <a:round/>
              <a:headEnd/>
              <a:tailEnd/>
            </a:ln>
          </p:spPr>
          <p:txBody>
            <a:bodyPr>
              <a:prstTxWarp prst="textNoShape">
                <a:avLst/>
              </a:prstTxWarp>
            </a:bodyPr>
            <a:lstStyle/>
            <a:p>
              <a:endParaRPr lang="en-US"/>
            </a:p>
          </p:txBody>
        </p:sp>
        <p:sp>
          <p:nvSpPr>
            <p:cNvPr id="27754" name="Line 63"/>
            <p:cNvSpPr>
              <a:spLocks noChangeShapeType="1"/>
            </p:cNvSpPr>
            <p:nvPr/>
          </p:nvSpPr>
          <p:spPr bwMode="auto">
            <a:xfrm flipV="1">
              <a:off x="2160" y="2028"/>
              <a:ext cx="1" cy="12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55" name="Line 64"/>
            <p:cNvSpPr>
              <a:spLocks noChangeShapeType="1"/>
            </p:cNvSpPr>
            <p:nvPr/>
          </p:nvSpPr>
          <p:spPr bwMode="auto">
            <a:xfrm>
              <a:off x="2136" y="2028"/>
              <a:ext cx="48"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56" name="Line 65"/>
            <p:cNvSpPr>
              <a:spLocks noChangeShapeType="1"/>
            </p:cNvSpPr>
            <p:nvPr/>
          </p:nvSpPr>
          <p:spPr bwMode="auto">
            <a:xfrm>
              <a:off x="2136" y="2148"/>
              <a:ext cx="48"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57" name="Rectangle 66"/>
            <p:cNvSpPr>
              <a:spLocks noChangeArrowheads="1"/>
            </p:cNvSpPr>
            <p:nvPr/>
          </p:nvSpPr>
          <p:spPr bwMode="auto">
            <a:xfrm>
              <a:off x="2139" y="2067"/>
              <a:ext cx="42" cy="42"/>
            </a:xfrm>
            <a:prstGeom prst="rect">
              <a:avLst/>
            </a:prstGeom>
            <a:solidFill>
              <a:srgbClr val="FFFFFF"/>
            </a:solidFill>
            <a:ln w="11113">
              <a:solidFill>
                <a:srgbClr val="000000"/>
              </a:solidFill>
              <a:miter lim="800000"/>
              <a:headEnd/>
              <a:tailEnd/>
            </a:ln>
          </p:spPr>
          <p:txBody>
            <a:bodyPr>
              <a:prstTxWarp prst="textNoShape">
                <a:avLst/>
              </a:prstTxWarp>
            </a:bodyPr>
            <a:lstStyle/>
            <a:p>
              <a:endParaRPr lang="en-US"/>
            </a:p>
          </p:txBody>
        </p:sp>
        <p:sp>
          <p:nvSpPr>
            <p:cNvPr id="27758" name="Line 67"/>
            <p:cNvSpPr>
              <a:spLocks noChangeShapeType="1"/>
            </p:cNvSpPr>
            <p:nvPr/>
          </p:nvSpPr>
          <p:spPr bwMode="auto">
            <a:xfrm flipV="1">
              <a:off x="2160" y="1968"/>
              <a:ext cx="480" cy="12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59" name="Line 68"/>
            <p:cNvSpPr>
              <a:spLocks noChangeShapeType="1"/>
            </p:cNvSpPr>
            <p:nvPr/>
          </p:nvSpPr>
          <p:spPr bwMode="auto">
            <a:xfrm flipV="1">
              <a:off x="2640" y="1910"/>
              <a:ext cx="1" cy="116"/>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60" name="Line 69"/>
            <p:cNvSpPr>
              <a:spLocks noChangeShapeType="1"/>
            </p:cNvSpPr>
            <p:nvPr/>
          </p:nvSpPr>
          <p:spPr bwMode="auto">
            <a:xfrm>
              <a:off x="2616" y="1910"/>
              <a:ext cx="48"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61" name="Line 70"/>
            <p:cNvSpPr>
              <a:spLocks noChangeShapeType="1"/>
            </p:cNvSpPr>
            <p:nvPr/>
          </p:nvSpPr>
          <p:spPr bwMode="auto">
            <a:xfrm>
              <a:off x="2616" y="2026"/>
              <a:ext cx="48"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62" name="Rectangle 71"/>
            <p:cNvSpPr>
              <a:spLocks noChangeArrowheads="1"/>
            </p:cNvSpPr>
            <p:nvPr/>
          </p:nvSpPr>
          <p:spPr bwMode="auto">
            <a:xfrm>
              <a:off x="2619" y="1947"/>
              <a:ext cx="42" cy="42"/>
            </a:xfrm>
            <a:prstGeom prst="rect">
              <a:avLst/>
            </a:prstGeom>
            <a:solidFill>
              <a:srgbClr val="FFFFFF"/>
            </a:solidFill>
            <a:ln w="11113">
              <a:solidFill>
                <a:srgbClr val="000000"/>
              </a:solidFill>
              <a:miter lim="800000"/>
              <a:headEnd/>
              <a:tailEnd/>
            </a:ln>
          </p:spPr>
          <p:txBody>
            <a:bodyPr>
              <a:prstTxWarp prst="textNoShape">
                <a:avLst/>
              </a:prstTxWarp>
            </a:bodyPr>
            <a:lstStyle/>
            <a:p>
              <a:endParaRPr lang="en-US"/>
            </a:p>
          </p:txBody>
        </p:sp>
        <p:sp>
          <p:nvSpPr>
            <p:cNvPr id="27763" name="Line 72"/>
            <p:cNvSpPr>
              <a:spLocks noChangeShapeType="1"/>
            </p:cNvSpPr>
            <p:nvPr/>
          </p:nvSpPr>
          <p:spPr bwMode="auto">
            <a:xfrm flipV="1">
              <a:off x="2640" y="1248"/>
              <a:ext cx="480" cy="72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64" name="Line 73"/>
            <p:cNvSpPr>
              <a:spLocks noChangeShapeType="1"/>
            </p:cNvSpPr>
            <p:nvPr/>
          </p:nvSpPr>
          <p:spPr bwMode="auto">
            <a:xfrm flipV="1">
              <a:off x="3120" y="1214"/>
              <a:ext cx="1" cy="68"/>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65" name="Line 74"/>
            <p:cNvSpPr>
              <a:spLocks noChangeShapeType="1"/>
            </p:cNvSpPr>
            <p:nvPr/>
          </p:nvSpPr>
          <p:spPr bwMode="auto">
            <a:xfrm>
              <a:off x="3096" y="1214"/>
              <a:ext cx="48"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66" name="Line 75"/>
            <p:cNvSpPr>
              <a:spLocks noChangeShapeType="1"/>
            </p:cNvSpPr>
            <p:nvPr/>
          </p:nvSpPr>
          <p:spPr bwMode="auto">
            <a:xfrm>
              <a:off x="3096" y="1282"/>
              <a:ext cx="48"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67" name="Rectangle 76"/>
            <p:cNvSpPr>
              <a:spLocks noChangeArrowheads="1"/>
            </p:cNvSpPr>
            <p:nvPr/>
          </p:nvSpPr>
          <p:spPr bwMode="auto">
            <a:xfrm>
              <a:off x="3099" y="1227"/>
              <a:ext cx="42" cy="42"/>
            </a:xfrm>
            <a:prstGeom prst="rect">
              <a:avLst/>
            </a:prstGeom>
            <a:solidFill>
              <a:srgbClr val="FFFFFF"/>
            </a:solidFill>
            <a:ln w="11113">
              <a:solidFill>
                <a:srgbClr val="000000"/>
              </a:solidFill>
              <a:miter lim="800000"/>
              <a:headEnd/>
              <a:tailEnd/>
            </a:ln>
          </p:spPr>
          <p:txBody>
            <a:bodyPr>
              <a:prstTxWarp prst="textNoShape">
                <a:avLst/>
              </a:prstTxWarp>
            </a:bodyPr>
            <a:lstStyle/>
            <a:p>
              <a:endParaRPr lang="en-US"/>
            </a:p>
          </p:txBody>
        </p:sp>
        <p:sp>
          <p:nvSpPr>
            <p:cNvPr id="27768" name="Line 77"/>
            <p:cNvSpPr>
              <a:spLocks noChangeShapeType="1"/>
            </p:cNvSpPr>
            <p:nvPr/>
          </p:nvSpPr>
          <p:spPr bwMode="auto">
            <a:xfrm flipV="1">
              <a:off x="3120" y="1080"/>
              <a:ext cx="480" cy="168"/>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69" name="Line 78"/>
            <p:cNvSpPr>
              <a:spLocks noChangeShapeType="1"/>
            </p:cNvSpPr>
            <p:nvPr/>
          </p:nvSpPr>
          <p:spPr bwMode="auto">
            <a:xfrm flipV="1">
              <a:off x="3600" y="1051"/>
              <a:ext cx="1" cy="58"/>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70" name="Line 79"/>
            <p:cNvSpPr>
              <a:spLocks noChangeShapeType="1"/>
            </p:cNvSpPr>
            <p:nvPr/>
          </p:nvSpPr>
          <p:spPr bwMode="auto">
            <a:xfrm>
              <a:off x="3576" y="1051"/>
              <a:ext cx="48"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71" name="Line 80"/>
            <p:cNvSpPr>
              <a:spLocks noChangeShapeType="1"/>
            </p:cNvSpPr>
            <p:nvPr/>
          </p:nvSpPr>
          <p:spPr bwMode="auto">
            <a:xfrm>
              <a:off x="3576" y="1109"/>
              <a:ext cx="48"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72" name="Rectangle 81"/>
            <p:cNvSpPr>
              <a:spLocks noChangeArrowheads="1"/>
            </p:cNvSpPr>
            <p:nvPr/>
          </p:nvSpPr>
          <p:spPr bwMode="auto">
            <a:xfrm>
              <a:off x="3579" y="1059"/>
              <a:ext cx="42" cy="42"/>
            </a:xfrm>
            <a:prstGeom prst="rect">
              <a:avLst/>
            </a:prstGeom>
            <a:solidFill>
              <a:srgbClr val="FFFFFF"/>
            </a:solidFill>
            <a:ln w="11113">
              <a:solidFill>
                <a:srgbClr val="000000"/>
              </a:solidFill>
              <a:miter lim="800000"/>
              <a:headEnd/>
              <a:tailEnd/>
            </a:ln>
          </p:spPr>
          <p:txBody>
            <a:bodyPr>
              <a:prstTxWarp prst="textNoShape">
                <a:avLst/>
              </a:prstTxWarp>
            </a:bodyPr>
            <a:lstStyle/>
            <a:p>
              <a:endParaRPr lang="en-US"/>
            </a:p>
          </p:txBody>
        </p:sp>
      </p:grpSp>
      <p:sp>
        <p:nvSpPr>
          <p:cNvPr id="27659" name="Rectangle 82"/>
          <p:cNvSpPr>
            <a:spLocks noChangeArrowheads="1"/>
          </p:cNvSpPr>
          <p:nvPr/>
        </p:nvSpPr>
        <p:spPr bwMode="auto">
          <a:xfrm>
            <a:off x="6226175" y="5276850"/>
            <a:ext cx="501650" cy="168275"/>
          </a:xfrm>
          <a:prstGeom prst="rect">
            <a:avLst/>
          </a:prstGeom>
          <a:noFill/>
          <a:ln w="9525">
            <a:noFill/>
            <a:miter lim="800000"/>
            <a:headEnd/>
            <a:tailEnd/>
          </a:ln>
        </p:spPr>
        <p:txBody>
          <a:bodyPr>
            <a:prstTxWarp prst="textNoShape">
              <a:avLst/>
            </a:prstTxWarp>
          </a:bodyPr>
          <a:lstStyle/>
          <a:p>
            <a:endParaRPr lang="en-US"/>
          </a:p>
        </p:txBody>
      </p:sp>
      <p:sp>
        <p:nvSpPr>
          <p:cNvPr id="27660" name="Rectangle 83"/>
          <p:cNvSpPr>
            <a:spLocks noChangeArrowheads="1"/>
          </p:cNvSpPr>
          <p:nvPr/>
        </p:nvSpPr>
        <p:spPr bwMode="auto">
          <a:xfrm>
            <a:off x="5464175" y="5276850"/>
            <a:ext cx="501650" cy="168275"/>
          </a:xfrm>
          <a:prstGeom prst="rect">
            <a:avLst/>
          </a:prstGeom>
          <a:noFill/>
          <a:ln w="9525">
            <a:noFill/>
            <a:miter lim="800000"/>
            <a:headEnd/>
            <a:tailEnd/>
          </a:ln>
        </p:spPr>
        <p:txBody>
          <a:bodyPr>
            <a:prstTxWarp prst="textNoShape">
              <a:avLst/>
            </a:prstTxWarp>
          </a:bodyPr>
          <a:lstStyle/>
          <a:p>
            <a:endParaRPr lang="en-US"/>
          </a:p>
        </p:txBody>
      </p:sp>
      <p:sp>
        <p:nvSpPr>
          <p:cNvPr id="27661" name="Rectangle 84"/>
          <p:cNvSpPr>
            <a:spLocks noChangeArrowheads="1"/>
          </p:cNvSpPr>
          <p:nvPr/>
        </p:nvSpPr>
        <p:spPr bwMode="auto">
          <a:xfrm>
            <a:off x="5573713" y="5276850"/>
            <a:ext cx="363537"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final</a:t>
            </a:r>
            <a:endParaRPr lang="en-US" sz="1400" b="1">
              <a:ea typeface="Arial" pitchFamily="-105" charset="0"/>
              <a:cs typeface="Arial" pitchFamily="-105" charset="0"/>
            </a:endParaRPr>
          </a:p>
        </p:txBody>
      </p:sp>
      <p:sp>
        <p:nvSpPr>
          <p:cNvPr id="27662" name="Rectangle 85"/>
          <p:cNvSpPr>
            <a:spLocks noChangeArrowheads="1"/>
          </p:cNvSpPr>
          <p:nvPr/>
        </p:nvSpPr>
        <p:spPr bwMode="auto">
          <a:xfrm>
            <a:off x="4702175" y="5276850"/>
            <a:ext cx="501650" cy="168275"/>
          </a:xfrm>
          <a:prstGeom prst="rect">
            <a:avLst/>
          </a:prstGeom>
          <a:noFill/>
          <a:ln w="9525">
            <a:noFill/>
            <a:miter lim="800000"/>
            <a:headEnd/>
            <a:tailEnd/>
          </a:ln>
        </p:spPr>
        <p:txBody>
          <a:bodyPr>
            <a:prstTxWarp prst="textNoShape">
              <a:avLst/>
            </a:prstTxWarp>
          </a:bodyPr>
          <a:lstStyle/>
          <a:p>
            <a:endParaRPr lang="en-US"/>
          </a:p>
        </p:txBody>
      </p:sp>
      <p:sp>
        <p:nvSpPr>
          <p:cNvPr id="27663" name="Rectangle 86"/>
          <p:cNvSpPr>
            <a:spLocks noChangeArrowheads="1"/>
          </p:cNvSpPr>
          <p:nvPr/>
        </p:nvSpPr>
        <p:spPr bwMode="auto">
          <a:xfrm>
            <a:off x="4648200" y="5276850"/>
            <a:ext cx="552450"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exam2</a:t>
            </a:r>
            <a:endParaRPr lang="en-US" sz="1400" b="1">
              <a:ea typeface="Arial" pitchFamily="-105" charset="0"/>
              <a:cs typeface="Arial" pitchFamily="-105" charset="0"/>
            </a:endParaRPr>
          </a:p>
        </p:txBody>
      </p:sp>
      <p:sp>
        <p:nvSpPr>
          <p:cNvPr id="27664" name="Rectangle 87"/>
          <p:cNvSpPr>
            <a:spLocks noChangeArrowheads="1"/>
          </p:cNvSpPr>
          <p:nvPr/>
        </p:nvSpPr>
        <p:spPr bwMode="auto">
          <a:xfrm>
            <a:off x="3940175" y="5276850"/>
            <a:ext cx="501650" cy="168275"/>
          </a:xfrm>
          <a:prstGeom prst="rect">
            <a:avLst/>
          </a:prstGeom>
          <a:noFill/>
          <a:ln w="9525">
            <a:noFill/>
            <a:miter lim="800000"/>
            <a:headEnd/>
            <a:tailEnd/>
          </a:ln>
        </p:spPr>
        <p:txBody>
          <a:bodyPr>
            <a:prstTxWarp prst="textNoShape">
              <a:avLst/>
            </a:prstTxWarp>
          </a:bodyPr>
          <a:lstStyle/>
          <a:p>
            <a:endParaRPr lang="en-US"/>
          </a:p>
        </p:txBody>
      </p:sp>
      <p:sp>
        <p:nvSpPr>
          <p:cNvPr id="27665" name="Rectangle 88"/>
          <p:cNvSpPr>
            <a:spLocks noChangeArrowheads="1"/>
          </p:cNvSpPr>
          <p:nvPr/>
        </p:nvSpPr>
        <p:spPr bwMode="auto">
          <a:xfrm>
            <a:off x="3890963" y="5276850"/>
            <a:ext cx="552450"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exam1</a:t>
            </a:r>
            <a:endParaRPr lang="en-US" sz="1400" b="1">
              <a:ea typeface="Arial" pitchFamily="-105" charset="0"/>
              <a:cs typeface="Arial" pitchFamily="-105" charset="0"/>
            </a:endParaRPr>
          </a:p>
        </p:txBody>
      </p:sp>
      <p:sp>
        <p:nvSpPr>
          <p:cNvPr id="27666" name="Rectangle 89"/>
          <p:cNvSpPr>
            <a:spLocks noChangeArrowheads="1"/>
          </p:cNvSpPr>
          <p:nvPr/>
        </p:nvSpPr>
        <p:spPr bwMode="auto">
          <a:xfrm>
            <a:off x="3165475" y="5276850"/>
            <a:ext cx="503238" cy="168275"/>
          </a:xfrm>
          <a:prstGeom prst="rect">
            <a:avLst/>
          </a:prstGeom>
          <a:noFill/>
          <a:ln w="9525">
            <a:noFill/>
            <a:miter lim="800000"/>
            <a:headEnd/>
            <a:tailEnd/>
          </a:ln>
        </p:spPr>
        <p:txBody>
          <a:bodyPr>
            <a:prstTxWarp prst="textNoShape">
              <a:avLst/>
            </a:prstTxWarp>
          </a:bodyPr>
          <a:lstStyle/>
          <a:p>
            <a:endParaRPr lang="en-US"/>
          </a:p>
        </p:txBody>
      </p:sp>
      <p:sp>
        <p:nvSpPr>
          <p:cNvPr id="27667" name="Rectangle 90"/>
          <p:cNvSpPr>
            <a:spLocks noChangeArrowheads="1"/>
          </p:cNvSpPr>
          <p:nvPr/>
        </p:nvSpPr>
        <p:spPr bwMode="auto">
          <a:xfrm>
            <a:off x="3086100" y="5276850"/>
            <a:ext cx="649288"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pre-test</a:t>
            </a:r>
            <a:endParaRPr lang="en-US" sz="1400" b="1">
              <a:ea typeface="Arial" pitchFamily="-105" charset="0"/>
              <a:cs typeface="Arial" pitchFamily="-105" charset="0"/>
            </a:endParaRPr>
          </a:p>
        </p:txBody>
      </p:sp>
      <p:sp>
        <p:nvSpPr>
          <p:cNvPr id="27668" name="Rectangle 91"/>
          <p:cNvSpPr>
            <a:spLocks noChangeArrowheads="1"/>
          </p:cNvSpPr>
          <p:nvPr/>
        </p:nvSpPr>
        <p:spPr bwMode="auto">
          <a:xfrm>
            <a:off x="2416175" y="5276850"/>
            <a:ext cx="501650" cy="168275"/>
          </a:xfrm>
          <a:prstGeom prst="rect">
            <a:avLst/>
          </a:prstGeom>
          <a:noFill/>
          <a:ln w="9525">
            <a:noFill/>
            <a:miter lim="800000"/>
            <a:headEnd/>
            <a:tailEnd/>
          </a:ln>
        </p:spPr>
        <p:txBody>
          <a:bodyPr>
            <a:prstTxWarp prst="textNoShape">
              <a:avLst/>
            </a:prstTxWarp>
          </a:bodyPr>
          <a:lstStyle/>
          <a:p>
            <a:endParaRPr lang="en-US"/>
          </a:p>
        </p:txBody>
      </p:sp>
      <p:sp>
        <p:nvSpPr>
          <p:cNvPr id="27669" name="Line 92"/>
          <p:cNvSpPr>
            <a:spLocks noChangeShapeType="1"/>
          </p:cNvSpPr>
          <p:nvPr/>
        </p:nvSpPr>
        <p:spPr bwMode="auto">
          <a:xfrm>
            <a:off x="2667000" y="5143500"/>
            <a:ext cx="38100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70" name="Line 93"/>
          <p:cNvSpPr>
            <a:spLocks noChangeShapeType="1"/>
          </p:cNvSpPr>
          <p:nvPr/>
        </p:nvSpPr>
        <p:spPr bwMode="auto">
          <a:xfrm>
            <a:off x="2667000" y="5143500"/>
            <a:ext cx="1588" cy="76200"/>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71" name="Line 94"/>
          <p:cNvSpPr>
            <a:spLocks noChangeShapeType="1"/>
          </p:cNvSpPr>
          <p:nvPr/>
        </p:nvSpPr>
        <p:spPr bwMode="auto">
          <a:xfrm>
            <a:off x="3429000" y="5143500"/>
            <a:ext cx="1588" cy="76200"/>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72" name="Line 95"/>
          <p:cNvSpPr>
            <a:spLocks noChangeShapeType="1"/>
          </p:cNvSpPr>
          <p:nvPr/>
        </p:nvSpPr>
        <p:spPr bwMode="auto">
          <a:xfrm>
            <a:off x="4191000" y="5143500"/>
            <a:ext cx="1588" cy="76200"/>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73" name="Line 96"/>
          <p:cNvSpPr>
            <a:spLocks noChangeShapeType="1"/>
          </p:cNvSpPr>
          <p:nvPr/>
        </p:nvSpPr>
        <p:spPr bwMode="auto">
          <a:xfrm>
            <a:off x="4953000" y="5143500"/>
            <a:ext cx="1588" cy="76200"/>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74" name="Line 97"/>
          <p:cNvSpPr>
            <a:spLocks noChangeShapeType="1"/>
          </p:cNvSpPr>
          <p:nvPr/>
        </p:nvSpPr>
        <p:spPr bwMode="auto">
          <a:xfrm>
            <a:off x="5715000" y="5143500"/>
            <a:ext cx="1588" cy="76200"/>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75" name="Line 98"/>
          <p:cNvSpPr>
            <a:spLocks noChangeShapeType="1"/>
          </p:cNvSpPr>
          <p:nvPr/>
        </p:nvSpPr>
        <p:spPr bwMode="auto">
          <a:xfrm>
            <a:off x="6477000" y="5143500"/>
            <a:ext cx="1588" cy="76200"/>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76" name="Rectangle 99"/>
          <p:cNvSpPr>
            <a:spLocks noChangeArrowheads="1"/>
          </p:cNvSpPr>
          <p:nvPr/>
        </p:nvSpPr>
        <p:spPr bwMode="auto">
          <a:xfrm>
            <a:off x="2320925" y="1268413"/>
            <a:ext cx="193675" cy="130175"/>
          </a:xfrm>
          <a:prstGeom prst="rect">
            <a:avLst/>
          </a:prstGeom>
          <a:noFill/>
          <a:ln w="9525">
            <a:noFill/>
            <a:miter lim="800000"/>
            <a:headEnd/>
            <a:tailEnd/>
          </a:ln>
        </p:spPr>
        <p:txBody>
          <a:bodyPr>
            <a:prstTxWarp prst="textNoShape">
              <a:avLst/>
            </a:prstTxWarp>
          </a:bodyPr>
          <a:lstStyle/>
          <a:p>
            <a:endParaRPr lang="en-US"/>
          </a:p>
        </p:txBody>
      </p:sp>
      <p:sp>
        <p:nvSpPr>
          <p:cNvPr id="27677" name="Rectangle 100"/>
          <p:cNvSpPr>
            <a:spLocks noChangeArrowheads="1"/>
          </p:cNvSpPr>
          <p:nvPr/>
        </p:nvSpPr>
        <p:spPr bwMode="auto">
          <a:xfrm>
            <a:off x="2286000" y="1219200"/>
            <a:ext cx="295275"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100</a:t>
            </a:r>
            <a:endParaRPr lang="en-US" sz="1400" b="1">
              <a:ea typeface="Arial" pitchFamily="-105" charset="0"/>
              <a:cs typeface="Arial" pitchFamily="-105" charset="0"/>
            </a:endParaRPr>
          </a:p>
        </p:txBody>
      </p:sp>
      <p:sp>
        <p:nvSpPr>
          <p:cNvPr id="27678" name="Rectangle 101"/>
          <p:cNvSpPr>
            <a:spLocks noChangeArrowheads="1"/>
          </p:cNvSpPr>
          <p:nvPr/>
        </p:nvSpPr>
        <p:spPr bwMode="auto">
          <a:xfrm>
            <a:off x="2320925" y="2220913"/>
            <a:ext cx="193675" cy="130175"/>
          </a:xfrm>
          <a:prstGeom prst="rect">
            <a:avLst/>
          </a:prstGeom>
          <a:noFill/>
          <a:ln w="9525">
            <a:noFill/>
            <a:miter lim="800000"/>
            <a:headEnd/>
            <a:tailEnd/>
          </a:ln>
        </p:spPr>
        <p:txBody>
          <a:bodyPr>
            <a:prstTxWarp prst="textNoShape">
              <a:avLst/>
            </a:prstTxWarp>
          </a:bodyPr>
          <a:lstStyle/>
          <a:p>
            <a:endParaRPr lang="en-US"/>
          </a:p>
        </p:txBody>
      </p:sp>
      <p:sp>
        <p:nvSpPr>
          <p:cNvPr id="27679" name="Rectangle 102"/>
          <p:cNvSpPr>
            <a:spLocks noChangeArrowheads="1"/>
          </p:cNvSpPr>
          <p:nvPr/>
        </p:nvSpPr>
        <p:spPr bwMode="auto">
          <a:xfrm>
            <a:off x="2384425" y="2133600"/>
            <a:ext cx="196850"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75</a:t>
            </a:r>
            <a:endParaRPr lang="en-US" sz="1400" b="1">
              <a:ea typeface="Arial" pitchFamily="-105" charset="0"/>
              <a:cs typeface="Arial" pitchFamily="-105" charset="0"/>
            </a:endParaRPr>
          </a:p>
        </p:txBody>
      </p:sp>
      <p:sp>
        <p:nvSpPr>
          <p:cNvPr id="27680" name="Rectangle 103"/>
          <p:cNvSpPr>
            <a:spLocks noChangeArrowheads="1"/>
          </p:cNvSpPr>
          <p:nvPr/>
        </p:nvSpPr>
        <p:spPr bwMode="auto">
          <a:xfrm>
            <a:off x="2320925" y="3173413"/>
            <a:ext cx="193675" cy="130175"/>
          </a:xfrm>
          <a:prstGeom prst="rect">
            <a:avLst/>
          </a:prstGeom>
          <a:noFill/>
          <a:ln w="9525">
            <a:noFill/>
            <a:miter lim="800000"/>
            <a:headEnd/>
            <a:tailEnd/>
          </a:ln>
        </p:spPr>
        <p:txBody>
          <a:bodyPr>
            <a:prstTxWarp prst="textNoShape">
              <a:avLst/>
            </a:prstTxWarp>
          </a:bodyPr>
          <a:lstStyle/>
          <a:p>
            <a:endParaRPr lang="en-US"/>
          </a:p>
        </p:txBody>
      </p:sp>
      <p:sp>
        <p:nvSpPr>
          <p:cNvPr id="27681" name="Rectangle 104"/>
          <p:cNvSpPr>
            <a:spLocks noChangeArrowheads="1"/>
          </p:cNvSpPr>
          <p:nvPr/>
        </p:nvSpPr>
        <p:spPr bwMode="auto">
          <a:xfrm>
            <a:off x="2384425" y="3124200"/>
            <a:ext cx="196850"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50</a:t>
            </a:r>
            <a:endParaRPr lang="en-US" sz="1400" b="1">
              <a:ea typeface="Arial" pitchFamily="-105" charset="0"/>
              <a:cs typeface="Arial" pitchFamily="-105" charset="0"/>
            </a:endParaRPr>
          </a:p>
        </p:txBody>
      </p:sp>
      <p:sp>
        <p:nvSpPr>
          <p:cNvPr id="27682" name="Rectangle 105"/>
          <p:cNvSpPr>
            <a:spLocks noChangeArrowheads="1"/>
          </p:cNvSpPr>
          <p:nvPr/>
        </p:nvSpPr>
        <p:spPr bwMode="auto">
          <a:xfrm>
            <a:off x="2320925" y="4125913"/>
            <a:ext cx="193675" cy="130175"/>
          </a:xfrm>
          <a:prstGeom prst="rect">
            <a:avLst/>
          </a:prstGeom>
          <a:noFill/>
          <a:ln w="9525">
            <a:noFill/>
            <a:miter lim="800000"/>
            <a:headEnd/>
            <a:tailEnd/>
          </a:ln>
        </p:spPr>
        <p:txBody>
          <a:bodyPr>
            <a:prstTxWarp prst="textNoShape">
              <a:avLst/>
            </a:prstTxWarp>
          </a:bodyPr>
          <a:lstStyle/>
          <a:p>
            <a:endParaRPr lang="en-US"/>
          </a:p>
        </p:txBody>
      </p:sp>
      <p:sp>
        <p:nvSpPr>
          <p:cNvPr id="27683" name="Rectangle 106"/>
          <p:cNvSpPr>
            <a:spLocks noChangeArrowheads="1"/>
          </p:cNvSpPr>
          <p:nvPr/>
        </p:nvSpPr>
        <p:spPr bwMode="auto">
          <a:xfrm>
            <a:off x="2384425" y="4114800"/>
            <a:ext cx="196850"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25</a:t>
            </a:r>
            <a:endParaRPr lang="en-US" sz="1400" b="1">
              <a:ea typeface="Arial" pitchFamily="-105" charset="0"/>
              <a:cs typeface="Arial" pitchFamily="-105" charset="0"/>
            </a:endParaRPr>
          </a:p>
        </p:txBody>
      </p:sp>
      <p:sp>
        <p:nvSpPr>
          <p:cNvPr id="27684" name="Rectangle 107"/>
          <p:cNvSpPr>
            <a:spLocks noChangeArrowheads="1"/>
          </p:cNvSpPr>
          <p:nvPr/>
        </p:nvSpPr>
        <p:spPr bwMode="auto">
          <a:xfrm>
            <a:off x="2320925" y="5078413"/>
            <a:ext cx="193675" cy="130175"/>
          </a:xfrm>
          <a:prstGeom prst="rect">
            <a:avLst/>
          </a:prstGeom>
          <a:noFill/>
          <a:ln w="9525">
            <a:noFill/>
            <a:miter lim="800000"/>
            <a:headEnd/>
            <a:tailEnd/>
          </a:ln>
        </p:spPr>
        <p:txBody>
          <a:bodyPr>
            <a:prstTxWarp prst="textNoShape">
              <a:avLst/>
            </a:prstTxWarp>
          </a:bodyPr>
          <a:lstStyle/>
          <a:p>
            <a:endParaRPr lang="en-US"/>
          </a:p>
        </p:txBody>
      </p:sp>
      <p:sp>
        <p:nvSpPr>
          <p:cNvPr id="27685" name="Rectangle 108"/>
          <p:cNvSpPr>
            <a:spLocks noChangeArrowheads="1"/>
          </p:cNvSpPr>
          <p:nvPr/>
        </p:nvSpPr>
        <p:spPr bwMode="auto">
          <a:xfrm>
            <a:off x="2482850" y="5029200"/>
            <a:ext cx="98425" cy="212725"/>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ea typeface="Arial" pitchFamily="-105" charset="0"/>
                <a:cs typeface="Arial" pitchFamily="-105" charset="0"/>
              </a:rPr>
              <a:t>0</a:t>
            </a:r>
            <a:endParaRPr lang="en-US" sz="1400" b="1">
              <a:ea typeface="Arial" pitchFamily="-105" charset="0"/>
              <a:cs typeface="Arial" pitchFamily="-105" charset="0"/>
            </a:endParaRPr>
          </a:p>
        </p:txBody>
      </p:sp>
      <p:sp>
        <p:nvSpPr>
          <p:cNvPr id="27686" name="Line 109"/>
          <p:cNvSpPr>
            <a:spLocks noChangeShapeType="1"/>
          </p:cNvSpPr>
          <p:nvPr/>
        </p:nvSpPr>
        <p:spPr bwMode="auto">
          <a:xfrm flipV="1">
            <a:off x="2667000" y="1333500"/>
            <a:ext cx="1588" cy="3810000"/>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87" name="Line 110"/>
          <p:cNvSpPr>
            <a:spLocks noChangeShapeType="1"/>
          </p:cNvSpPr>
          <p:nvPr/>
        </p:nvSpPr>
        <p:spPr bwMode="auto">
          <a:xfrm flipH="1">
            <a:off x="2590800" y="5143500"/>
            <a:ext cx="762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88" name="Line 111"/>
          <p:cNvSpPr>
            <a:spLocks noChangeShapeType="1"/>
          </p:cNvSpPr>
          <p:nvPr/>
        </p:nvSpPr>
        <p:spPr bwMode="auto">
          <a:xfrm flipH="1">
            <a:off x="2628900" y="4667250"/>
            <a:ext cx="381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89" name="Line 112"/>
          <p:cNvSpPr>
            <a:spLocks noChangeShapeType="1"/>
          </p:cNvSpPr>
          <p:nvPr/>
        </p:nvSpPr>
        <p:spPr bwMode="auto">
          <a:xfrm flipH="1">
            <a:off x="2590800" y="4191000"/>
            <a:ext cx="762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90" name="Line 113"/>
          <p:cNvSpPr>
            <a:spLocks noChangeShapeType="1"/>
          </p:cNvSpPr>
          <p:nvPr/>
        </p:nvSpPr>
        <p:spPr bwMode="auto">
          <a:xfrm flipH="1">
            <a:off x="2628900" y="3714750"/>
            <a:ext cx="381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91" name="Line 114"/>
          <p:cNvSpPr>
            <a:spLocks noChangeShapeType="1"/>
          </p:cNvSpPr>
          <p:nvPr/>
        </p:nvSpPr>
        <p:spPr bwMode="auto">
          <a:xfrm flipH="1">
            <a:off x="2590800" y="3238500"/>
            <a:ext cx="762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92" name="Line 115"/>
          <p:cNvSpPr>
            <a:spLocks noChangeShapeType="1"/>
          </p:cNvSpPr>
          <p:nvPr/>
        </p:nvSpPr>
        <p:spPr bwMode="auto">
          <a:xfrm flipH="1">
            <a:off x="2628900" y="2762250"/>
            <a:ext cx="381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93" name="Line 116"/>
          <p:cNvSpPr>
            <a:spLocks noChangeShapeType="1"/>
          </p:cNvSpPr>
          <p:nvPr/>
        </p:nvSpPr>
        <p:spPr bwMode="auto">
          <a:xfrm flipH="1">
            <a:off x="2590800" y="2286000"/>
            <a:ext cx="762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94" name="Line 117"/>
          <p:cNvSpPr>
            <a:spLocks noChangeShapeType="1"/>
          </p:cNvSpPr>
          <p:nvPr/>
        </p:nvSpPr>
        <p:spPr bwMode="auto">
          <a:xfrm flipH="1">
            <a:off x="2628900" y="1809750"/>
            <a:ext cx="381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95" name="Line 118"/>
          <p:cNvSpPr>
            <a:spLocks noChangeShapeType="1"/>
          </p:cNvSpPr>
          <p:nvPr/>
        </p:nvSpPr>
        <p:spPr bwMode="auto">
          <a:xfrm flipH="1">
            <a:off x="2590800" y="1333500"/>
            <a:ext cx="76200"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27696" name="Rectangle 119"/>
          <p:cNvSpPr>
            <a:spLocks noChangeArrowheads="1"/>
          </p:cNvSpPr>
          <p:nvPr/>
        </p:nvSpPr>
        <p:spPr bwMode="auto">
          <a:xfrm>
            <a:off x="1951038" y="2808288"/>
            <a:ext cx="212725" cy="860425"/>
          </a:xfrm>
          <a:prstGeom prst="rect">
            <a:avLst/>
          </a:prstGeom>
          <a:noFill/>
          <a:ln w="9525">
            <a:noFill/>
            <a:miter lim="800000"/>
            <a:headEnd/>
            <a:tailEnd/>
          </a:ln>
        </p:spPr>
        <p:txBody>
          <a:bodyPr>
            <a:prstTxWarp prst="textNoShape">
              <a:avLst/>
            </a:prstTxWarp>
          </a:bodyPr>
          <a:lstStyle/>
          <a:p>
            <a:endParaRPr lang="en-US"/>
          </a:p>
        </p:txBody>
      </p:sp>
      <p:sp>
        <p:nvSpPr>
          <p:cNvPr id="27697" name="Rectangle 120"/>
          <p:cNvSpPr>
            <a:spLocks noChangeArrowheads="1"/>
          </p:cNvSpPr>
          <p:nvPr/>
        </p:nvSpPr>
        <p:spPr bwMode="auto">
          <a:xfrm rot="-5400000">
            <a:off x="1230312" y="3036888"/>
            <a:ext cx="1196975" cy="304800"/>
          </a:xfrm>
          <a:prstGeom prst="rect">
            <a:avLst/>
          </a:prstGeom>
          <a:noFill/>
          <a:ln w="9525">
            <a:noFill/>
            <a:miter lim="800000"/>
            <a:headEnd/>
            <a:tailEnd/>
          </a:ln>
        </p:spPr>
        <p:txBody>
          <a:bodyPr wrap="none" lIns="0" tIns="0" rIns="0" bIns="0">
            <a:prstTxWarp prst="textNoShape">
              <a:avLst/>
            </a:prstTxWarp>
            <a:spAutoFit/>
          </a:bodyPr>
          <a:lstStyle/>
          <a:p>
            <a:r>
              <a:rPr lang="en-US" sz="2000" b="1">
                <a:solidFill>
                  <a:srgbClr val="000000"/>
                </a:solidFill>
                <a:ea typeface="Arial" pitchFamily="-105" charset="0"/>
                <a:cs typeface="Arial" pitchFamily="-105" charset="0"/>
              </a:rPr>
              <a:t>Grade (%)</a:t>
            </a:r>
            <a:endParaRPr lang="en-US" sz="2000">
              <a:ea typeface="Arial" pitchFamily="-105" charset="0"/>
              <a:cs typeface="Arial" pitchFamily="-105" charset="0"/>
            </a:endParaRPr>
          </a:p>
        </p:txBody>
      </p:sp>
      <p:sp>
        <p:nvSpPr>
          <p:cNvPr id="27698" name="Rectangle 121"/>
          <p:cNvSpPr>
            <a:spLocks noChangeArrowheads="1"/>
          </p:cNvSpPr>
          <p:nvPr/>
        </p:nvSpPr>
        <p:spPr bwMode="auto">
          <a:xfrm>
            <a:off x="2743200" y="1295400"/>
            <a:ext cx="1703388" cy="884238"/>
          </a:xfrm>
          <a:prstGeom prst="rect">
            <a:avLst/>
          </a:prstGeom>
          <a:noFill/>
          <a:ln w="9525">
            <a:noFill/>
            <a:miter lim="800000"/>
            <a:headEnd/>
            <a:tailEnd/>
          </a:ln>
        </p:spPr>
        <p:txBody>
          <a:bodyPr>
            <a:prstTxWarp prst="textNoShape">
              <a:avLst/>
            </a:prstTxWarp>
          </a:bodyPr>
          <a:lstStyle/>
          <a:p>
            <a:endParaRPr lang="en-US"/>
          </a:p>
        </p:txBody>
      </p:sp>
      <p:sp>
        <p:nvSpPr>
          <p:cNvPr id="27699" name="Rectangle 122"/>
          <p:cNvSpPr>
            <a:spLocks noChangeArrowheads="1"/>
          </p:cNvSpPr>
          <p:nvPr/>
        </p:nvSpPr>
        <p:spPr bwMode="auto">
          <a:xfrm>
            <a:off x="3581400" y="1393825"/>
            <a:ext cx="1588" cy="1588"/>
          </a:xfrm>
          <a:prstGeom prst="rect">
            <a:avLst/>
          </a:prstGeom>
          <a:noFill/>
          <a:ln w="9525">
            <a:noFill/>
            <a:miter lim="800000"/>
            <a:headEnd/>
            <a:tailEnd/>
          </a:ln>
        </p:spPr>
        <p:txBody>
          <a:bodyPr>
            <a:prstTxWarp prst="textNoShape">
              <a:avLst/>
            </a:prstTxWarp>
          </a:bodyPr>
          <a:lstStyle/>
          <a:p>
            <a:endParaRPr lang="en-US"/>
          </a:p>
        </p:txBody>
      </p:sp>
      <p:sp>
        <p:nvSpPr>
          <p:cNvPr id="27700" name="Freeform 123"/>
          <p:cNvSpPr>
            <a:spLocks/>
          </p:cNvSpPr>
          <p:nvPr/>
        </p:nvSpPr>
        <p:spPr bwMode="auto">
          <a:xfrm>
            <a:off x="2789238" y="1524000"/>
            <a:ext cx="76200" cy="76200"/>
          </a:xfrm>
          <a:custGeom>
            <a:avLst/>
            <a:gdLst>
              <a:gd name="T0" fmla="*/ 2147483647 w 48"/>
              <a:gd name="T1" fmla="*/ 2147483647 h 48"/>
              <a:gd name="T2" fmla="*/ 2147483647 w 48"/>
              <a:gd name="T3" fmla="*/ 0 h 48"/>
              <a:gd name="T4" fmla="*/ 0 w 48"/>
              <a:gd name="T5" fmla="*/ 2147483647 h 48"/>
              <a:gd name="T6" fmla="*/ 2147483647 w 48"/>
              <a:gd name="T7" fmla="*/ 2147483647 h 48"/>
              <a:gd name="T8" fmla="*/ 0 60000 65536"/>
              <a:gd name="T9" fmla="*/ 0 60000 65536"/>
              <a:gd name="T10" fmla="*/ 0 60000 65536"/>
              <a:gd name="T11" fmla="*/ 0 60000 65536"/>
              <a:gd name="T12" fmla="*/ 0 w 48"/>
              <a:gd name="T13" fmla="*/ 0 h 48"/>
              <a:gd name="T14" fmla="*/ 48 w 48"/>
              <a:gd name="T15" fmla="*/ 48 h 48"/>
            </a:gdLst>
            <a:ahLst/>
            <a:cxnLst>
              <a:cxn ang="T8">
                <a:pos x="T0" y="T1"/>
              </a:cxn>
              <a:cxn ang="T9">
                <a:pos x="T2" y="T3"/>
              </a:cxn>
              <a:cxn ang="T10">
                <a:pos x="T4" y="T5"/>
              </a:cxn>
              <a:cxn ang="T11">
                <a:pos x="T6" y="T7"/>
              </a:cxn>
            </a:cxnLst>
            <a:rect l="T12" t="T13" r="T14" b="T15"/>
            <a:pathLst>
              <a:path w="48" h="48">
                <a:moveTo>
                  <a:pt x="48" y="48"/>
                </a:moveTo>
                <a:lnTo>
                  <a:pt x="24" y="0"/>
                </a:lnTo>
                <a:lnTo>
                  <a:pt x="0" y="48"/>
                </a:lnTo>
                <a:lnTo>
                  <a:pt x="48" y="48"/>
                </a:lnTo>
                <a:close/>
              </a:path>
            </a:pathLst>
          </a:custGeom>
          <a:solidFill>
            <a:srgbClr val="FFFF00"/>
          </a:solidFill>
          <a:ln w="11113">
            <a:solidFill>
              <a:srgbClr val="808000"/>
            </a:solidFill>
            <a:round/>
            <a:headEnd/>
            <a:tailEnd/>
          </a:ln>
        </p:spPr>
        <p:txBody>
          <a:bodyPr>
            <a:prstTxWarp prst="textNoShape">
              <a:avLst/>
            </a:prstTxWarp>
          </a:bodyPr>
          <a:lstStyle/>
          <a:p>
            <a:endParaRPr lang="en-US"/>
          </a:p>
        </p:txBody>
      </p:sp>
      <p:sp>
        <p:nvSpPr>
          <p:cNvPr id="27701" name="Line 124"/>
          <p:cNvSpPr>
            <a:spLocks noChangeShapeType="1"/>
          </p:cNvSpPr>
          <p:nvPr/>
        </p:nvSpPr>
        <p:spPr bwMode="auto">
          <a:xfrm>
            <a:off x="2759075" y="1562100"/>
            <a:ext cx="136525" cy="1588"/>
          </a:xfrm>
          <a:prstGeom prst="line">
            <a:avLst/>
          </a:prstGeom>
          <a:noFill/>
          <a:ln w="11113">
            <a:solidFill>
              <a:srgbClr val="808000"/>
            </a:solidFill>
            <a:round/>
            <a:headEnd/>
            <a:tailEnd/>
          </a:ln>
        </p:spPr>
        <p:txBody>
          <a:bodyPr>
            <a:prstTxWarp prst="textNoShape">
              <a:avLst/>
            </a:prstTxWarp>
          </a:bodyPr>
          <a:lstStyle/>
          <a:p>
            <a:endParaRPr lang="en-US"/>
          </a:p>
        </p:txBody>
      </p:sp>
      <p:sp>
        <p:nvSpPr>
          <p:cNvPr id="27702" name="Rectangle 125"/>
          <p:cNvSpPr>
            <a:spLocks noChangeArrowheads="1"/>
          </p:cNvSpPr>
          <p:nvPr/>
        </p:nvSpPr>
        <p:spPr bwMode="auto">
          <a:xfrm>
            <a:off x="2917825" y="1508125"/>
            <a:ext cx="1471613" cy="107950"/>
          </a:xfrm>
          <a:prstGeom prst="rect">
            <a:avLst/>
          </a:prstGeom>
          <a:noFill/>
          <a:ln w="9525">
            <a:noFill/>
            <a:miter lim="800000"/>
            <a:headEnd/>
            <a:tailEnd/>
          </a:ln>
        </p:spPr>
        <p:txBody>
          <a:bodyPr>
            <a:prstTxWarp prst="textNoShape">
              <a:avLst/>
            </a:prstTxWarp>
          </a:bodyPr>
          <a:lstStyle/>
          <a:p>
            <a:endParaRPr lang="en-US"/>
          </a:p>
        </p:txBody>
      </p:sp>
      <p:sp>
        <p:nvSpPr>
          <p:cNvPr id="27703" name="Rectangle 126"/>
          <p:cNvSpPr>
            <a:spLocks noChangeArrowheads="1"/>
          </p:cNvSpPr>
          <p:nvPr/>
        </p:nvSpPr>
        <p:spPr bwMode="auto">
          <a:xfrm>
            <a:off x="2917825" y="1504950"/>
            <a:ext cx="1582738" cy="152400"/>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808000"/>
                </a:solidFill>
                <a:ea typeface="Arial" pitchFamily="-105" charset="0"/>
                <a:cs typeface="Arial" pitchFamily="-105" charset="0"/>
              </a:rPr>
              <a:t>2003 (2 in-class exercises)</a:t>
            </a:r>
            <a:endParaRPr lang="en-US" sz="1000" b="1">
              <a:ea typeface="Arial" pitchFamily="-105" charset="0"/>
              <a:cs typeface="Arial" pitchFamily="-105" charset="0"/>
            </a:endParaRPr>
          </a:p>
        </p:txBody>
      </p:sp>
      <p:sp>
        <p:nvSpPr>
          <p:cNvPr id="27704" name="Freeform 127"/>
          <p:cNvSpPr>
            <a:spLocks/>
          </p:cNvSpPr>
          <p:nvPr/>
        </p:nvSpPr>
        <p:spPr bwMode="auto">
          <a:xfrm>
            <a:off x="2789238" y="1692275"/>
            <a:ext cx="76200" cy="762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0 h 48"/>
              <a:gd name="T26" fmla="*/ 2147483647 w 48"/>
              <a:gd name="T27" fmla="*/ 0 h 48"/>
              <a:gd name="T28" fmla="*/ 2147483647 w 48"/>
              <a:gd name="T29" fmla="*/ 0 h 48"/>
              <a:gd name="T30" fmla="*/ 2147483647 w 48"/>
              <a:gd name="T31" fmla="*/ 0 h 48"/>
              <a:gd name="T32" fmla="*/ 2147483647 w 48"/>
              <a:gd name="T33" fmla="*/ 0 h 48"/>
              <a:gd name="T34" fmla="*/ 2147483647 w 48"/>
              <a:gd name="T35" fmla="*/ 0 h 48"/>
              <a:gd name="T36" fmla="*/ 2147483647 w 48"/>
              <a:gd name="T37" fmla="*/ 2147483647 h 48"/>
              <a:gd name="T38" fmla="*/ 2147483647 w 48"/>
              <a:gd name="T39" fmla="*/ 2147483647 h 48"/>
              <a:gd name="T40" fmla="*/ 2147483647 w 48"/>
              <a:gd name="T41" fmla="*/ 2147483647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2147483647 w 48"/>
              <a:gd name="T51" fmla="*/ 2147483647 h 48"/>
              <a:gd name="T52" fmla="*/ 2147483647 w 48"/>
              <a:gd name="T53" fmla="*/ 2147483647 h 48"/>
              <a:gd name="T54" fmla="*/ 0 w 48"/>
              <a:gd name="T55" fmla="*/ 2147483647 h 48"/>
              <a:gd name="T56" fmla="*/ 0 w 48"/>
              <a:gd name="T57" fmla="*/ 2147483647 h 48"/>
              <a:gd name="T58" fmla="*/ 0 w 48"/>
              <a:gd name="T59" fmla="*/ 2147483647 h 48"/>
              <a:gd name="T60" fmla="*/ 0 w 48"/>
              <a:gd name="T61" fmla="*/ 2147483647 h 48"/>
              <a:gd name="T62" fmla="*/ 0 w 48"/>
              <a:gd name="T63" fmla="*/ 2147483647 h 48"/>
              <a:gd name="T64" fmla="*/ 0 w 48"/>
              <a:gd name="T65" fmla="*/ 2147483647 h 48"/>
              <a:gd name="T66" fmla="*/ 2147483647 w 48"/>
              <a:gd name="T67" fmla="*/ 2147483647 h 48"/>
              <a:gd name="T68" fmla="*/ 2147483647 w 48"/>
              <a:gd name="T69" fmla="*/ 2147483647 h 48"/>
              <a:gd name="T70" fmla="*/ 2147483647 w 48"/>
              <a:gd name="T71" fmla="*/ 2147483647 h 48"/>
              <a:gd name="T72" fmla="*/ 2147483647 w 48"/>
              <a:gd name="T73" fmla="*/ 2147483647 h 48"/>
              <a:gd name="T74" fmla="*/ 2147483647 w 48"/>
              <a:gd name="T75" fmla="*/ 2147483647 h 48"/>
              <a:gd name="T76" fmla="*/ 2147483647 w 48"/>
              <a:gd name="T77" fmla="*/ 2147483647 h 48"/>
              <a:gd name="T78" fmla="*/ 2147483647 w 48"/>
              <a:gd name="T79" fmla="*/ 2147483647 h 48"/>
              <a:gd name="T80" fmla="*/ 2147483647 w 48"/>
              <a:gd name="T81" fmla="*/ 2147483647 h 48"/>
              <a:gd name="T82" fmla="*/ 2147483647 w 48"/>
              <a:gd name="T83" fmla="*/ 2147483647 h 48"/>
              <a:gd name="T84" fmla="*/ 2147483647 w 48"/>
              <a:gd name="T85" fmla="*/ 2147483647 h 48"/>
              <a:gd name="T86" fmla="*/ 2147483647 w 48"/>
              <a:gd name="T87" fmla="*/ 2147483647 h 48"/>
              <a:gd name="T88" fmla="*/ 2147483647 w 48"/>
              <a:gd name="T89" fmla="*/ 2147483647 h 48"/>
              <a:gd name="T90" fmla="*/ 2147483647 w 48"/>
              <a:gd name="T91" fmla="*/ 2147483647 h 48"/>
              <a:gd name="T92" fmla="*/ 2147483647 w 48"/>
              <a:gd name="T93" fmla="*/ 2147483647 h 48"/>
              <a:gd name="T94" fmla="*/ 2147483647 w 48"/>
              <a:gd name="T95" fmla="*/ 2147483647 h 48"/>
              <a:gd name="T96" fmla="*/ 2147483647 w 48"/>
              <a:gd name="T97" fmla="*/ 2147483647 h 48"/>
              <a:gd name="T98" fmla="*/ 2147483647 w 48"/>
              <a:gd name="T99" fmla="*/ 2147483647 h 48"/>
              <a:gd name="T100" fmla="*/ 2147483647 w 48"/>
              <a:gd name="T101" fmla="*/ 2147483647 h 48"/>
              <a:gd name="T102" fmla="*/ 2147483647 w 48"/>
              <a:gd name="T103" fmla="*/ 2147483647 h 48"/>
              <a:gd name="T104" fmla="*/ 2147483647 w 48"/>
              <a:gd name="T105" fmla="*/ 2147483647 h 48"/>
              <a:gd name="T106" fmla="*/ 2147483647 w 48"/>
              <a:gd name="T107" fmla="*/ 2147483647 h 48"/>
              <a:gd name="T108" fmla="*/ 2147483647 w 48"/>
              <a:gd name="T109" fmla="*/ 2147483647 h 48"/>
              <a:gd name="T110" fmla="*/ 2147483647 w 48"/>
              <a:gd name="T111" fmla="*/ 2147483647 h 48"/>
              <a:gd name="T112" fmla="*/ 2147483647 w 48"/>
              <a:gd name="T113" fmla="*/ 2147483647 h 48"/>
              <a:gd name="T114" fmla="*/ 2147483647 w 48"/>
              <a:gd name="T115" fmla="*/ 2147483647 h 48"/>
              <a:gd name="T116" fmla="*/ 2147483647 w 48"/>
              <a:gd name="T117" fmla="*/ 2147483647 h 48"/>
              <a:gd name="T118" fmla="*/ 2147483647 w 48"/>
              <a:gd name="T119" fmla="*/ 2147483647 h 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
              <a:gd name="T181" fmla="*/ 0 h 48"/>
              <a:gd name="T182" fmla="*/ 48 w 48"/>
              <a:gd name="T183" fmla="*/ 48 h 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 h="48">
                <a:moveTo>
                  <a:pt x="48" y="24"/>
                </a:moveTo>
                <a:lnTo>
                  <a:pt x="48" y="24"/>
                </a:lnTo>
                <a:lnTo>
                  <a:pt x="48" y="21"/>
                </a:lnTo>
                <a:lnTo>
                  <a:pt x="48" y="19"/>
                </a:lnTo>
                <a:lnTo>
                  <a:pt x="48" y="16"/>
                </a:lnTo>
                <a:lnTo>
                  <a:pt x="45" y="16"/>
                </a:lnTo>
                <a:lnTo>
                  <a:pt x="45" y="14"/>
                </a:lnTo>
                <a:lnTo>
                  <a:pt x="45" y="12"/>
                </a:lnTo>
                <a:lnTo>
                  <a:pt x="43" y="12"/>
                </a:lnTo>
                <a:lnTo>
                  <a:pt x="43" y="9"/>
                </a:lnTo>
                <a:lnTo>
                  <a:pt x="43" y="7"/>
                </a:lnTo>
                <a:lnTo>
                  <a:pt x="41" y="7"/>
                </a:lnTo>
                <a:lnTo>
                  <a:pt x="41" y="4"/>
                </a:lnTo>
                <a:lnTo>
                  <a:pt x="38" y="4"/>
                </a:lnTo>
                <a:lnTo>
                  <a:pt x="36" y="4"/>
                </a:lnTo>
                <a:lnTo>
                  <a:pt x="36" y="2"/>
                </a:lnTo>
                <a:lnTo>
                  <a:pt x="33" y="2"/>
                </a:lnTo>
                <a:lnTo>
                  <a:pt x="31" y="2"/>
                </a:lnTo>
                <a:lnTo>
                  <a:pt x="31" y="0"/>
                </a:lnTo>
                <a:lnTo>
                  <a:pt x="29" y="0"/>
                </a:lnTo>
                <a:lnTo>
                  <a:pt x="26" y="0"/>
                </a:lnTo>
                <a:lnTo>
                  <a:pt x="24" y="0"/>
                </a:lnTo>
                <a:lnTo>
                  <a:pt x="21" y="0"/>
                </a:lnTo>
                <a:lnTo>
                  <a:pt x="19" y="0"/>
                </a:lnTo>
                <a:lnTo>
                  <a:pt x="17" y="0"/>
                </a:lnTo>
                <a:lnTo>
                  <a:pt x="17" y="2"/>
                </a:lnTo>
                <a:lnTo>
                  <a:pt x="14" y="2"/>
                </a:lnTo>
                <a:lnTo>
                  <a:pt x="12" y="2"/>
                </a:lnTo>
                <a:lnTo>
                  <a:pt x="12" y="4"/>
                </a:lnTo>
                <a:lnTo>
                  <a:pt x="9" y="4"/>
                </a:lnTo>
                <a:lnTo>
                  <a:pt x="7" y="4"/>
                </a:lnTo>
                <a:lnTo>
                  <a:pt x="7" y="7"/>
                </a:lnTo>
                <a:lnTo>
                  <a:pt x="5" y="7"/>
                </a:lnTo>
                <a:lnTo>
                  <a:pt x="5" y="9"/>
                </a:lnTo>
                <a:lnTo>
                  <a:pt x="5" y="12"/>
                </a:lnTo>
                <a:lnTo>
                  <a:pt x="2" y="12"/>
                </a:lnTo>
                <a:lnTo>
                  <a:pt x="2" y="14"/>
                </a:lnTo>
                <a:lnTo>
                  <a:pt x="2" y="16"/>
                </a:lnTo>
                <a:lnTo>
                  <a:pt x="0" y="16"/>
                </a:lnTo>
                <a:lnTo>
                  <a:pt x="0" y="19"/>
                </a:lnTo>
                <a:lnTo>
                  <a:pt x="0" y="21"/>
                </a:lnTo>
                <a:lnTo>
                  <a:pt x="0" y="24"/>
                </a:lnTo>
                <a:lnTo>
                  <a:pt x="0" y="26"/>
                </a:lnTo>
                <a:lnTo>
                  <a:pt x="0" y="28"/>
                </a:lnTo>
                <a:lnTo>
                  <a:pt x="0" y="31"/>
                </a:lnTo>
                <a:lnTo>
                  <a:pt x="2" y="31"/>
                </a:lnTo>
                <a:lnTo>
                  <a:pt x="2" y="33"/>
                </a:lnTo>
                <a:lnTo>
                  <a:pt x="2" y="36"/>
                </a:lnTo>
                <a:lnTo>
                  <a:pt x="5" y="36"/>
                </a:lnTo>
                <a:lnTo>
                  <a:pt x="5" y="38"/>
                </a:lnTo>
                <a:lnTo>
                  <a:pt x="5" y="40"/>
                </a:lnTo>
                <a:lnTo>
                  <a:pt x="7" y="40"/>
                </a:lnTo>
                <a:lnTo>
                  <a:pt x="7" y="43"/>
                </a:lnTo>
                <a:lnTo>
                  <a:pt x="9" y="43"/>
                </a:lnTo>
                <a:lnTo>
                  <a:pt x="12" y="43"/>
                </a:lnTo>
                <a:lnTo>
                  <a:pt x="12" y="45"/>
                </a:lnTo>
                <a:lnTo>
                  <a:pt x="14" y="45"/>
                </a:lnTo>
                <a:lnTo>
                  <a:pt x="17" y="45"/>
                </a:lnTo>
                <a:lnTo>
                  <a:pt x="17" y="48"/>
                </a:lnTo>
                <a:lnTo>
                  <a:pt x="19" y="48"/>
                </a:lnTo>
                <a:lnTo>
                  <a:pt x="21" y="48"/>
                </a:lnTo>
                <a:lnTo>
                  <a:pt x="24" y="48"/>
                </a:lnTo>
                <a:lnTo>
                  <a:pt x="26" y="48"/>
                </a:lnTo>
                <a:lnTo>
                  <a:pt x="29" y="48"/>
                </a:lnTo>
                <a:lnTo>
                  <a:pt x="31" y="48"/>
                </a:lnTo>
                <a:lnTo>
                  <a:pt x="31" y="45"/>
                </a:lnTo>
                <a:lnTo>
                  <a:pt x="33" y="45"/>
                </a:lnTo>
                <a:lnTo>
                  <a:pt x="36" y="45"/>
                </a:lnTo>
                <a:lnTo>
                  <a:pt x="36" y="43"/>
                </a:lnTo>
                <a:lnTo>
                  <a:pt x="38" y="43"/>
                </a:lnTo>
                <a:lnTo>
                  <a:pt x="41" y="43"/>
                </a:lnTo>
                <a:lnTo>
                  <a:pt x="41" y="40"/>
                </a:lnTo>
                <a:lnTo>
                  <a:pt x="43" y="40"/>
                </a:lnTo>
                <a:lnTo>
                  <a:pt x="43" y="38"/>
                </a:lnTo>
                <a:lnTo>
                  <a:pt x="43" y="36"/>
                </a:lnTo>
                <a:lnTo>
                  <a:pt x="45" y="36"/>
                </a:lnTo>
                <a:lnTo>
                  <a:pt x="45" y="33"/>
                </a:lnTo>
                <a:lnTo>
                  <a:pt x="45" y="31"/>
                </a:lnTo>
                <a:lnTo>
                  <a:pt x="48" y="31"/>
                </a:lnTo>
                <a:lnTo>
                  <a:pt x="48" y="28"/>
                </a:lnTo>
                <a:lnTo>
                  <a:pt x="48" y="26"/>
                </a:lnTo>
                <a:lnTo>
                  <a:pt x="48" y="24"/>
                </a:lnTo>
                <a:close/>
              </a:path>
            </a:pathLst>
          </a:custGeom>
          <a:solidFill>
            <a:srgbClr val="00FF00"/>
          </a:solidFill>
          <a:ln w="11113">
            <a:solidFill>
              <a:srgbClr val="008000"/>
            </a:solidFill>
            <a:round/>
            <a:headEnd/>
            <a:tailEnd/>
          </a:ln>
        </p:spPr>
        <p:txBody>
          <a:bodyPr>
            <a:prstTxWarp prst="textNoShape">
              <a:avLst/>
            </a:prstTxWarp>
          </a:bodyPr>
          <a:lstStyle/>
          <a:p>
            <a:endParaRPr lang="en-US"/>
          </a:p>
        </p:txBody>
      </p:sp>
      <p:sp>
        <p:nvSpPr>
          <p:cNvPr id="27705" name="Line 128"/>
          <p:cNvSpPr>
            <a:spLocks noChangeShapeType="1"/>
          </p:cNvSpPr>
          <p:nvPr/>
        </p:nvSpPr>
        <p:spPr bwMode="auto">
          <a:xfrm>
            <a:off x="2759075" y="1730375"/>
            <a:ext cx="136525" cy="1588"/>
          </a:xfrm>
          <a:prstGeom prst="line">
            <a:avLst/>
          </a:prstGeom>
          <a:noFill/>
          <a:ln w="11113">
            <a:solidFill>
              <a:srgbClr val="008000"/>
            </a:solidFill>
            <a:round/>
            <a:headEnd/>
            <a:tailEnd/>
          </a:ln>
        </p:spPr>
        <p:txBody>
          <a:bodyPr>
            <a:prstTxWarp prst="textNoShape">
              <a:avLst/>
            </a:prstTxWarp>
          </a:bodyPr>
          <a:lstStyle/>
          <a:p>
            <a:endParaRPr lang="en-US"/>
          </a:p>
        </p:txBody>
      </p:sp>
      <p:sp>
        <p:nvSpPr>
          <p:cNvPr id="27706" name="Rectangle 129"/>
          <p:cNvSpPr>
            <a:spLocks noChangeArrowheads="1"/>
          </p:cNvSpPr>
          <p:nvPr/>
        </p:nvSpPr>
        <p:spPr bwMode="auto">
          <a:xfrm>
            <a:off x="2917825" y="1676400"/>
            <a:ext cx="1471613" cy="106363"/>
          </a:xfrm>
          <a:prstGeom prst="rect">
            <a:avLst/>
          </a:prstGeom>
          <a:noFill/>
          <a:ln w="9525">
            <a:noFill/>
            <a:miter lim="800000"/>
            <a:headEnd/>
            <a:tailEnd/>
          </a:ln>
        </p:spPr>
        <p:txBody>
          <a:bodyPr>
            <a:prstTxWarp prst="textNoShape">
              <a:avLst/>
            </a:prstTxWarp>
          </a:bodyPr>
          <a:lstStyle/>
          <a:p>
            <a:endParaRPr lang="en-US"/>
          </a:p>
        </p:txBody>
      </p:sp>
      <p:sp>
        <p:nvSpPr>
          <p:cNvPr id="27707" name="Rectangle 130"/>
          <p:cNvSpPr>
            <a:spLocks noChangeArrowheads="1"/>
          </p:cNvSpPr>
          <p:nvPr/>
        </p:nvSpPr>
        <p:spPr bwMode="auto">
          <a:xfrm>
            <a:off x="2917825" y="1673225"/>
            <a:ext cx="1077913" cy="152400"/>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8000"/>
                </a:solidFill>
                <a:ea typeface="Arial" pitchFamily="-105" charset="0"/>
                <a:cs typeface="Arial" pitchFamily="-105" charset="0"/>
              </a:rPr>
              <a:t>2004 (5 exercises)</a:t>
            </a:r>
            <a:endParaRPr lang="en-US" sz="1000" b="1">
              <a:ea typeface="Arial" pitchFamily="-105" charset="0"/>
              <a:cs typeface="Arial" pitchFamily="-105" charset="0"/>
            </a:endParaRPr>
          </a:p>
        </p:txBody>
      </p:sp>
      <p:sp>
        <p:nvSpPr>
          <p:cNvPr id="27708" name="Freeform 131"/>
          <p:cNvSpPr>
            <a:spLocks/>
          </p:cNvSpPr>
          <p:nvPr/>
        </p:nvSpPr>
        <p:spPr bwMode="auto">
          <a:xfrm>
            <a:off x="2784475" y="1855788"/>
            <a:ext cx="76200" cy="762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2147483647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2147483647 w 48"/>
              <a:gd name="T51" fmla="*/ 2147483647 h 48"/>
              <a:gd name="T52" fmla="*/ 2147483647 w 48"/>
              <a:gd name="T53" fmla="*/ 2147483647 h 48"/>
              <a:gd name="T54" fmla="*/ 2147483647 w 48"/>
              <a:gd name="T55" fmla="*/ 2147483647 h 48"/>
              <a:gd name="T56" fmla="*/ 2147483647 w 48"/>
              <a:gd name="T57" fmla="*/ 2147483647 h 48"/>
              <a:gd name="T58" fmla="*/ 2147483647 w 48"/>
              <a:gd name="T59" fmla="*/ 2147483647 h 48"/>
              <a:gd name="T60" fmla="*/ 2147483647 w 48"/>
              <a:gd name="T61" fmla="*/ 2147483647 h 48"/>
              <a:gd name="T62" fmla="*/ 2147483647 w 48"/>
              <a:gd name="T63" fmla="*/ 2147483647 h 48"/>
              <a:gd name="T64" fmla="*/ 2147483647 w 48"/>
              <a:gd name="T65" fmla="*/ 2147483647 h 48"/>
              <a:gd name="T66" fmla="*/ 2147483647 w 48"/>
              <a:gd name="T67" fmla="*/ 2147483647 h 48"/>
              <a:gd name="T68" fmla="*/ 2147483647 w 48"/>
              <a:gd name="T69" fmla="*/ 2147483647 h 48"/>
              <a:gd name="T70" fmla="*/ 2147483647 w 48"/>
              <a:gd name="T71" fmla="*/ 2147483647 h 48"/>
              <a:gd name="T72" fmla="*/ 2147483647 w 48"/>
              <a:gd name="T73" fmla="*/ 2147483647 h 48"/>
              <a:gd name="T74" fmla="*/ 2147483647 w 48"/>
              <a:gd name="T75" fmla="*/ 2147483647 h 48"/>
              <a:gd name="T76" fmla="*/ 2147483647 w 48"/>
              <a:gd name="T77" fmla="*/ 2147483647 h 48"/>
              <a:gd name="T78" fmla="*/ 2147483647 w 48"/>
              <a:gd name="T79" fmla="*/ 2147483647 h 48"/>
              <a:gd name="T80" fmla="*/ 2147483647 w 48"/>
              <a:gd name="T81" fmla="*/ 2147483647 h 48"/>
              <a:gd name="T82" fmla="*/ 2147483647 w 48"/>
              <a:gd name="T83" fmla="*/ 2147483647 h 48"/>
              <a:gd name="T84" fmla="*/ 2147483647 w 48"/>
              <a:gd name="T85" fmla="*/ 2147483647 h 48"/>
              <a:gd name="T86" fmla="*/ 2147483647 w 48"/>
              <a:gd name="T87" fmla="*/ 2147483647 h 48"/>
              <a:gd name="T88" fmla="*/ 2147483647 w 48"/>
              <a:gd name="T89" fmla="*/ 2147483647 h 48"/>
              <a:gd name="T90" fmla="*/ 2147483647 w 48"/>
              <a:gd name="T91" fmla="*/ 2147483647 h 48"/>
              <a:gd name="T92" fmla="*/ 2147483647 w 48"/>
              <a:gd name="T93" fmla="*/ 2147483647 h 48"/>
              <a:gd name="T94" fmla="*/ 2147483647 w 48"/>
              <a:gd name="T95" fmla="*/ 2147483647 h 48"/>
              <a:gd name="T96" fmla="*/ 2147483647 w 48"/>
              <a:gd name="T97" fmla="*/ 2147483647 h 48"/>
              <a:gd name="T98" fmla="*/ 2147483647 w 48"/>
              <a:gd name="T99" fmla="*/ 2147483647 h 48"/>
              <a:gd name="T100" fmla="*/ 2147483647 w 48"/>
              <a:gd name="T101" fmla="*/ 2147483647 h 48"/>
              <a:gd name="T102" fmla="*/ 2147483647 w 48"/>
              <a:gd name="T103" fmla="*/ 2147483647 h 48"/>
              <a:gd name="T104" fmla="*/ 2147483647 w 48"/>
              <a:gd name="T105" fmla="*/ 2147483647 h 48"/>
              <a:gd name="T106" fmla="*/ 2147483647 w 48"/>
              <a:gd name="T107" fmla="*/ 2147483647 h 48"/>
              <a:gd name="T108" fmla="*/ 2147483647 w 48"/>
              <a:gd name="T109" fmla="*/ 2147483647 h 48"/>
              <a:gd name="T110" fmla="*/ 2147483647 w 48"/>
              <a:gd name="T111" fmla="*/ 2147483647 h 48"/>
              <a:gd name="T112" fmla="*/ 2147483647 w 48"/>
              <a:gd name="T113" fmla="*/ 2147483647 h 48"/>
              <a:gd name="T114" fmla="*/ 2147483647 w 48"/>
              <a:gd name="T115" fmla="*/ 2147483647 h 48"/>
              <a:gd name="T116" fmla="*/ 2147483647 w 48"/>
              <a:gd name="T117" fmla="*/ 2147483647 h 48"/>
              <a:gd name="T118" fmla="*/ 2147483647 w 48"/>
              <a:gd name="T119" fmla="*/ 2147483647 h 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
              <a:gd name="T181" fmla="*/ 0 h 48"/>
              <a:gd name="T182" fmla="*/ 48 w 48"/>
              <a:gd name="T183" fmla="*/ 48 h 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 h="48">
                <a:moveTo>
                  <a:pt x="48" y="2"/>
                </a:moveTo>
                <a:lnTo>
                  <a:pt x="48" y="2"/>
                </a:lnTo>
                <a:lnTo>
                  <a:pt x="3" y="0"/>
                </a:lnTo>
                <a:lnTo>
                  <a:pt x="3" y="2"/>
                </a:lnTo>
                <a:lnTo>
                  <a:pt x="0" y="48"/>
                </a:lnTo>
                <a:lnTo>
                  <a:pt x="3" y="48"/>
                </a:lnTo>
                <a:lnTo>
                  <a:pt x="48" y="48"/>
                </a:lnTo>
                <a:lnTo>
                  <a:pt x="48" y="2"/>
                </a:lnTo>
                <a:close/>
              </a:path>
            </a:pathLst>
          </a:custGeom>
          <a:solidFill>
            <a:srgbClr val="FF0000"/>
          </a:solidFill>
          <a:ln w="11113">
            <a:solidFill>
              <a:srgbClr val="800000"/>
            </a:solidFill>
            <a:round/>
            <a:headEnd/>
            <a:tailEnd/>
          </a:ln>
        </p:spPr>
        <p:txBody>
          <a:bodyPr>
            <a:prstTxWarp prst="textNoShape">
              <a:avLst/>
            </a:prstTxWarp>
          </a:bodyPr>
          <a:lstStyle/>
          <a:p>
            <a:endParaRPr lang="en-US"/>
          </a:p>
        </p:txBody>
      </p:sp>
      <p:sp>
        <p:nvSpPr>
          <p:cNvPr id="27709" name="Line 132"/>
          <p:cNvSpPr>
            <a:spLocks noChangeShapeType="1"/>
          </p:cNvSpPr>
          <p:nvPr/>
        </p:nvSpPr>
        <p:spPr bwMode="auto">
          <a:xfrm>
            <a:off x="2759075" y="1897063"/>
            <a:ext cx="136525" cy="1587"/>
          </a:xfrm>
          <a:prstGeom prst="line">
            <a:avLst/>
          </a:prstGeom>
          <a:noFill/>
          <a:ln w="11113">
            <a:solidFill>
              <a:srgbClr val="800000"/>
            </a:solidFill>
            <a:round/>
            <a:headEnd/>
            <a:tailEnd/>
          </a:ln>
        </p:spPr>
        <p:txBody>
          <a:bodyPr>
            <a:prstTxWarp prst="textNoShape">
              <a:avLst/>
            </a:prstTxWarp>
          </a:bodyPr>
          <a:lstStyle/>
          <a:p>
            <a:endParaRPr lang="en-US"/>
          </a:p>
        </p:txBody>
      </p:sp>
      <p:sp>
        <p:nvSpPr>
          <p:cNvPr id="27710" name="Rectangle 133"/>
          <p:cNvSpPr>
            <a:spLocks noChangeArrowheads="1"/>
          </p:cNvSpPr>
          <p:nvPr/>
        </p:nvSpPr>
        <p:spPr bwMode="auto">
          <a:xfrm>
            <a:off x="2917825" y="1844675"/>
            <a:ext cx="1471613" cy="106363"/>
          </a:xfrm>
          <a:prstGeom prst="rect">
            <a:avLst/>
          </a:prstGeom>
          <a:noFill/>
          <a:ln w="9525">
            <a:noFill/>
            <a:miter lim="800000"/>
            <a:headEnd/>
            <a:tailEnd/>
          </a:ln>
        </p:spPr>
        <p:txBody>
          <a:bodyPr>
            <a:prstTxWarp prst="textNoShape">
              <a:avLst/>
            </a:prstTxWarp>
          </a:bodyPr>
          <a:lstStyle/>
          <a:p>
            <a:endParaRPr lang="en-US"/>
          </a:p>
        </p:txBody>
      </p:sp>
      <p:sp>
        <p:nvSpPr>
          <p:cNvPr id="27711" name="Rectangle 134"/>
          <p:cNvSpPr>
            <a:spLocks noChangeArrowheads="1"/>
          </p:cNvSpPr>
          <p:nvPr/>
        </p:nvSpPr>
        <p:spPr bwMode="auto">
          <a:xfrm>
            <a:off x="2917825" y="1839913"/>
            <a:ext cx="1077913" cy="152400"/>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800000"/>
                </a:solidFill>
                <a:ea typeface="Arial" pitchFamily="-105" charset="0"/>
                <a:cs typeface="Arial" pitchFamily="-105" charset="0"/>
              </a:rPr>
              <a:t>2005 (8 exercises)</a:t>
            </a:r>
            <a:endParaRPr lang="en-US" sz="1000" b="1">
              <a:ea typeface="Arial" pitchFamily="-105" charset="0"/>
              <a:cs typeface="Arial" pitchFamily="-105" charset="0"/>
            </a:endParaRPr>
          </a:p>
        </p:txBody>
      </p:sp>
      <p:sp>
        <p:nvSpPr>
          <p:cNvPr id="27712" name="Rectangle 135"/>
          <p:cNvSpPr>
            <a:spLocks noChangeArrowheads="1"/>
          </p:cNvSpPr>
          <p:nvPr/>
        </p:nvSpPr>
        <p:spPr bwMode="auto">
          <a:xfrm>
            <a:off x="2794000" y="2032000"/>
            <a:ext cx="66675" cy="66675"/>
          </a:xfrm>
          <a:prstGeom prst="rect">
            <a:avLst/>
          </a:prstGeom>
          <a:solidFill>
            <a:srgbClr val="FFFFFF"/>
          </a:solidFill>
          <a:ln w="11113">
            <a:solidFill>
              <a:srgbClr val="000000"/>
            </a:solidFill>
            <a:miter lim="800000"/>
            <a:headEnd/>
            <a:tailEnd/>
          </a:ln>
        </p:spPr>
        <p:txBody>
          <a:bodyPr>
            <a:prstTxWarp prst="textNoShape">
              <a:avLst/>
            </a:prstTxWarp>
          </a:bodyPr>
          <a:lstStyle/>
          <a:p>
            <a:endParaRPr lang="en-US"/>
          </a:p>
        </p:txBody>
      </p:sp>
      <p:sp>
        <p:nvSpPr>
          <p:cNvPr id="27713" name="Line 136"/>
          <p:cNvSpPr>
            <a:spLocks noChangeShapeType="1"/>
          </p:cNvSpPr>
          <p:nvPr/>
        </p:nvSpPr>
        <p:spPr bwMode="auto">
          <a:xfrm>
            <a:off x="2759075" y="2065338"/>
            <a:ext cx="136525" cy="1587"/>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7714" name="Rectangle 137"/>
          <p:cNvSpPr>
            <a:spLocks noChangeArrowheads="1"/>
          </p:cNvSpPr>
          <p:nvPr/>
        </p:nvSpPr>
        <p:spPr bwMode="auto">
          <a:xfrm>
            <a:off x="2917825" y="2011363"/>
            <a:ext cx="1471613" cy="106362"/>
          </a:xfrm>
          <a:prstGeom prst="rect">
            <a:avLst/>
          </a:prstGeom>
          <a:noFill/>
          <a:ln w="9525">
            <a:noFill/>
            <a:miter lim="800000"/>
            <a:headEnd/>
            <a:tailEnd/>
          </a:ln>
        </p:spPr>
        <p:txBody>
          <a:bodyPr>
            <a:prstTxWarp prst="textNoShape">
              <a:avLst/>
            </a:prstTxWarp>
          </a:bodyPr>
          <a:lstStyle/>
          <a:p>
            <a:endParaRPr lang="en-US"/>
          </a:p>
        </p:txBody>
      </p:sp>
      <p:sp>
        <p:nvSpPr>
          <p:cNvPr id="27715" name="Rectangle 138"/>
          <p:cNvSpPr>
            <a:spLocks noChangeArrowheads="1"/>
          </p:cNvSpPr>
          <p:nvPr/>
        </p:nvSpPr>
        <p:spPr bwMode="auto">
          <a:xfrm>
            <a:off x="2917825" y="2008188"/>
            <a:ext cx="1147763" cy="152400"/>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ea typeface="Arial" pitchFamily="-105" charset="0"/>
                <a:cs typeface="Arial" pitchFamily="-105" charset="0"/>
              </a:rPr>
              <a:t>2006 (10 exercises)</a:t>
            </a:r>
            <a:endParaRPr lang="en-US" sz="1000" b="1">
              <a:ea typeface="Arial" pitchFamily="-105" charset="0"/>
              <a:cs typeface="Arial" pitchFamily="-105"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body" idx="4294967295"/>
          </p:nvPr>
        </p:nvSpPr>
        <p:spPr>
          <a:xfrm>
            <a:off x="0" y="2327275"/>
            <a:ext cx="8229600" cy="4530725"/>
          </a:xfrm>
        </p:spPr>
        <p:txBody>
          <a:bodyPr>
            <a:normAutofit/>
          </a:bodyPr>
          <a:lstStyle/>
          <a:p>
            <a:pPr eaLnBrk="1" hangingPunct="1">
              <a:buNone/>
              <a:defRPr/>
            </a:pPr>
            <a:r>
              <a:rPr lang="en-US" sz="4400" b="1" dirty="0" smtClean="0">
                <a:cs typeface="+mn-cs"/>
              </a:rPr>
              <a:t>You will:</a:t>
            </a:r>
          </a:p>
          <a:p>
            <a:pPr lvl="1" eaLnBrk="1" hangingPunct="1">
              <a:buFont typeface="Wingdings" charset="2"/>
              <a:buChar char="§"/>
              <a:defRPr/>
            </a:pPr>
            <a:r>
              <a:rPr lang="en-US" sz="3200" b="1" dirty="0" smtClean="0"/>
              <a:t>Use Backward Design to:</a:t>
            </a:r>
            <a:endParaRPr lang="en-US" sz="3200" b="1" dirty="0"/>
          </a:p>
          <a:p>
            <a:pPr lvl="2" eaLnBrk="1" hangingPunct="1">
              <a:buFont typeface="Wingdings" charset="2"/>
              <a:buChar char="§"/>
              <a:defRPr/>
            </a:pPr>
            <a:r>
              <a:rPr lang="en-US" sz="3200" b="1" dirty="0" smtClean="0"/>
              <a:t>Turn learning goals into specific, assessable learning outcomes</a:t>
            </a:r>
          </a:p>
          <a:p>
            <a:pPr lvl="2" eaLnBrk="1" hangingPunct="1">
              <a:buFont typeface="Wingdings" charset="2"/>
              <a:buChar char="§"/>
              <a:defRPr/>
            </a:pPr>
            <a:r>
              <a:rPr lang="en-US" sz="3200" b="1" dirty="0" smtClean="0"/>
              <a:t>Align learning outcomes with learning activities and assessments at the same cognitive level</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8595" y="195393"/>
            <a:ext cx="4031665" cy="2687777"/>
          </a:xfrm>
          <a:prstGeom prst="rect">
            <a:avLst/>
          </a:prstGeom>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byUnderwa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536" y="462046"/>
            <a:ext cx="7902140" cy="5820091"/>
          </a:xfrm>
          <a:prstGeom prst="rect">
            <a:avLst/>
          </a:prstGeom>
          <a:effectLst>
            <a:outerShdw blurRad="50800" dist="38100" dir="270000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cs typeface="+mj-cs"/>
              </a:rPr>
              <a:t>What are your students </a:t>
            </a:r>
            <a:r>
              <a:rPr lang="en-US" b="1" dirty="0" smtClean="0">
                <a:solidFill>
                  <a:srgbClr val="FF0000"/>
                </a:solidFill>
                <a:cs typeface="+mj-cs"/>
              </a:rPr>
              <a:t>not</a:t>
            </a:r>
            <a:r>
              <a:rPr lang="en-US" b="1" dirty="0" smtClean="0">
                <a:cs typeface="+mj-cs"/>
              </a:rPr>
              <a:t> getting that you want them to?</a:t>
            </a:r>
            <a:endParaRPr lang="en-US" b="1" dirty="0">
              <a:cs typeface="+mj-cs"/>
            </a:endParaRPr>
          </a:p>
        </p:txBody>
      </p:sp>
      <p:pic>
        <p:nvPicPr>
          <p:cNvPr id="3" name="Picture 2" descr="question_mark_3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1694" y="1744234"/>
            <a:ext cx="2052506" cy="39690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sz="6000" b="1" dirty="0">
                <a:ea typeface="ＭＳ Ｐゴシック" pitchFamily="-105" charset="-128"/>
              </a:rPr>
              <a:t>Twin Sins of Design</a:t>
            </a:r>
            <a:r>
              <a:rPr lang="en-US" sz="6000" b="1" dirty="0" smtClean="0">
                <a:ea typeface="ＭＳ Ｐゴシック" pitchFamily="-105" charset="-128"/>
              </a:rPr>
              <a:t> </a:t>
            </a:r>
            <a:r>
              <a:rPr lang="en-US" sz="3556" b="1" dirty="0" smtClean="0">
                <a:ea typeface="ＭＳ Ｐゴシック" pitchFamily="-105" charset="-128"/>
              </a:rPr>
              <a:t/>
            </a:r>
            <a:br>
              <a:rPr lang="en-US" sz="3556" b="1" dirty="0" smtClean="0">
                <a:ea typeface="ＭＳ Ｐゴシック" pitchFamily="-105" charset="-128"/>
              </a:rPr>
            </a:br>
            <a:r>
              <a:rPr lang="en-US" sz="3200" b="1" dirty="0" smtClean="0">
                <a:ea typeface="ＭＳ Ｐゴシック" pitchFamily="-105" charset="-128"/>
              </a:rPr>
              <a:t>(</a:t>
            </a:r>
            <a:r>
              <a:rPr lang="en-US" sz="3200" b="1" dirty="0">
                <a:ea typeface="ＭＳ Ｐゴシック" pitchFamily="-105" charset="-128"/>
              </a:rPr>
              <a:t>Wiggins &amp; </a:t>
            </a:r>
            <a:r>
              <a:rPr lang="en-US" sz="3200" b="1" dirty="0" err="1">
                <a:ea typeface="ＭＳ Ｐゴシック" pitchFamily="-105" charset="-128"/>
              </a:rPr>
              <a:t>McTighe</a:t>
            </a:r>
            <a:r>
              <a:rPr lang="en-US" sz="3200" b="1" dirty="0">
                <a:ea typeface="ＭＳ Ｐゴシック" pitchFamily="-105" charset="-128"/>
              </a:rPr>
              <a:t>, 1998)</a:t>
            </a:r>
            <a:br>
              <a:rPr lang="en-US" sz="3200" b="1" dirty="0">
                <a:ea typeface="ＭＳ Ｐゴシック" pitchFamily="-105" charset="-128"/>
              </a:rPr>
            </a:br>
            <a:r>
              <a:rPr lang="en-US" sz="3200" b="1" dirty="0">
                <a:ea typeface="ＭＳ Ｐゴシック" pitchFamily="-105" charset="-128"/>
              </a:rPr>
              <a:t>What’s wrong with the following scenarios and how meaningful is the learning?</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6551" y="3977673"/>
            <a:ext cx="3334393" cy="2500795"/>
          </a:xfrm>
          <a:prstGeom prst="rect">
            <a:avLst/>
          </a:prstGeom>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5159" y="1702724"/>
            <a:ext cx="8560208" cy="3970318"/>
          </a:xfrm>
          <a:prstGeom prst="rect">
            <a:avLst/>
          </a:prstGeom>
          <a:noFill/>
        </p:spPr>
        <p:txBody>
          <a:bodyPr wrap="square" rtlCol="0">
            <a:spAutoFit/>
          </a:bodyPr>
          <a:lstStyle/>
          <a:p>
            <a:r>
              <a:rPr lang="en-US" sz="3600" b="1" dirty="0" smtClean="0">
                <a:solidFill>
                  <a:schemeClr val="tx1"/>
                </a:solidFill>
                <a:ea typeface="ＭＳ Ｐゴシック" pitchFamily="-105" charset="-128"/>
              </a:rPr>
              <a:t>A new asst. professor of neurobiology teaches introductory biology for the first time.  She has her students learn the distinguishing characteristics of all of the </a:t>
            </a:r>
            <a:r>
              <a:rPr lang="en-US" sz="3600" b="1" dirty="0" err="1" smtClean="0">
                <a:solidFill>
                  <a:schemeClr val="tx1"/>
                </a:solidFill>
                <a:ea typeface="ＭＳ Ｐゴシック" pitchFamily="-105" charset="-128"/>
              </a:rPr>
              <a:t>clades</a:t>
            </a:r>
            <a:r>
              <a:rPr lang="en-US" sz="3600" b="1" dirty="0" smtClean="0">
                <a:solidFill>
                  <a:schemeClr val="tx1"/>
                </a:solidFill>
                <a:ea typeface="ＭＳ Ｐゴシック" pitchFamily="-105" charset="-128"/>
              </a:rPr>
              <a:t> of </a:t>
            </a:r>
            <a:r>
              <a:rPr lang="en-US" sz="3600" b="1" dirty="0" err="1" smtClean="0">
                <a:solidFill>
                  <a:schemeClr val="tx1"/>
                </a:solidFill>
                <a:ea typeface="ＭＳ Ｐゴシック" pitchFamily="-105" charset="-128"/>
              </a:rPr>
              <a:t>protists</a:t>
            </a:r>
            <a:r>
              <a:rPr lang="en-US" sz="3600" b="1" dirty="0" smtClean="0">
                <a:solidFill>
                  <a:schemeClr val="tx1"/>
                </a:solidFill>
                <a:ea typeface="ＭＳ Ｐゴシック" pitchFamily="-105" charset="-128"/>
              </a:rPr>
              <a:t> covered in the text.  The next year, she has to relearn this material to teach it again. </a:t>
            </a:r>
            <a:endParaRPr lang="en-US" sz="3600" b="1" dirty="0">
              <a:solidFill>
                <a:schemeClr val="tx1"/>
              </a:solidFill>
              <a:ea typeface="ＭＳ Ｐゴシック" pitchFamily="-105" charset="-128"/>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6235" y="38370"/>
            <a:ext cx="1664354" cy="16643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5159" y="1702724"/>
            <a:ext cx="8560208" cy="3970318"/>
          </a:xfrm>
          <a:prstGeom prst="rect">
            <a:avLst/>
          </a:prstGeom>
          <a:noFill/>
        </p:spPr>
        <p:txBody>
          <a:bodyPr wrap="square" rtlCol="0">
            <a:spAutoFit/>
          </a:bodyPr>
          <a:lstStyle/>
          <a:p>
            <a:r>
              <a:rPr lang="en-US" sz="3600" b="1" dirty="0" smtClean="0">
                <a:ea typeface="ＭＳ Ｐゴシック" pitchFamily="-105" charset="-128"/>
              </a:rPr>
              <a:t>An introductory  instructor designs a play to illustrate the movement of electrons through the electron transport system in chloroplasts during photosynthesis.   The instructor prints out descriptions for the “actors” who follow those instructions during the activity.</a:t>
            </a:r>
            <a:endParaRPr lang="en-US" sz="3600" b="1" dirty="0">
              <a:ea typeface="ＭＳ Ｐゴシック" pitchFamily="-105" charset="-12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051" y="175629"/>
            <a:ext cx="1337487" cy="133748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238</TotalTime>
  <Words>1547</Words>
  <Application>Microsoft Office PowerPoint</Application>
  <PresentationFormat>On-screen Show (4:3)</PresentationFormat>
  <Paragraphs>217</Paragraphs>
  <Slides>36</Slides>
  <Notes>20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Exhibit</vt:lpstr>
      <vt:lpstr>Backward Design to Move Learning Forward</vt:lpstr>
      <vt:lpstr>PowerPoint Presentation</vt:lpstr>
      <vt:lpstr>Acknowledgments </vt:lpstr>
      <vt:lpstr>PowerPoint Presentation</vt:lpstr>
      <vt:lpstr>PowerPoint Presentation</vt:lpstr>
      <vt:lpstr>What are your students not getting that you want them to?</vt:lpstr>
      <vt:lpstr>Twin Sins of Design  (Wiggins &amp; McTighe, 1998) What’s wrong with the following scenarios and how meaningful is the learning?</vt:lpstr>
      <vt:lpstr>PowerPoint Presentation</vt:lpstr>
      <vt:lpstr>PowerPoint Presentation</vt:lpstr>
      <vt:lpstr>Backward design switches the focus from what we teach to what they learn</vt:lpstr>
      <vt:lpstr>Backward Design </vt:lpstr>
      <vt:lpstr>What is the difference between these two columns? </vt:lpstr>
      <vt:lpstr>PowerPoint Presentation</vt:lpstr>
      <vt:lpstr>THE MONTILLATION AND USES OF TRAXOLINE</vt:lpstr>
      <vt:lpstr>PowerPoint Presentation</vt:lpstr>
      <vt:lpstr>“If they sit and listen, what they learn to do is sit and listen.”    - Randall Phillis, UMass Amherst</vt:lpstr>
      <vt:lpstr>PowerPoint Presentation</vt:lpstr>
      <vt:lpstr>PowerPoint Presentation</vt:lpstr>
      <vt:lpstr>PowerPoint Presentation</vt:lpstr>
      <vt:lpstr>College Science Learning Cycle</vt:lpstr>
      <vt:lpstr>College Science Learning Cycle</vt:lpstr>
      <vt:lpstr>PowerPoint Presentation</vt:lpstr>
      <vt:lpstr>Group Activity:  List three things that you know or need to know to answer the following question.      </vt:lpstr>
      <vt:lpstr>Genetic diseases, like PKU, confirmed that there is a link between DNA and proteins.  Below is a DNA molecule and the amino acid sequence that would result when ribosomes translate the DNA sequence. Which nucleotides are responsible for this particular sequence of amino acids?  </vt:lpstr>
      <vt:lpstr>College Science Learning Cycle</vt:lpstr>
      <vt:lpstr>Determining direction and reading frame:  If tryptophan (Trp) is the first amino acid in a protein sequence, you should look for ________ in the DNA.</vt:lpstr>
      <vt:lpstr>Group work: Which nucleotides are responsible for this particular sequence of amino acids (this sequence of a.a.s comes from the middle of a protein)? Identify the template strand and reading frame.  </vt:lpstr>
      <vt:lpstr>College Science Learning Cycle</vt:lpstr>
      <vt:lpstr>Homework – determine the effect of the mutant on the amino acid sequence and predict the possible consequences for protein function.</vt:lpstr>
      <vt:lpstr>Active learning does take more class time than lecturing</vt:lpstr>
      <vt:lpstr>Readjusting</vt:lpstr>
      <vt:lpstr>Practicing Backward Design</vt:lpstr>
      <vt:lpstr>What is the objective  of the activity?</vt:lpstr>
      <vt:lpstr>Alignment Table  </vt:lpstr>
      <vt:lpstr>PowerPoint Presentation</vt:lpstr>
      <vt:lpstr>PowerPoint Presentation</vt:lpstr>
    </vt:vector>
  </TitlesOfParts>
  <Company>Heyden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Backward Design to Move Learning Forward</dc:title>
  <dc:creator>Robin Heyden</dc:creator>
  <cp:lastModifiedBy>Withers Office 2</cp:lastModifiedBy>
  <cp:revision>15</cp:revision>
  <dcterms:created xsi:type="dcterms:W3CDTF">2015-03-22T21:24:11Z</dcterms:created>
  <dcterms:modified xsi:type="dcterms:W3CDTF">2015-03-24T15:22:10Z</dcterms:modified>
</cp:coreProperties>
</file>