
<file path=[Content_Types].xml><?xml version="1.0" encoding="utf-8"?>
<Types xmlns="http://schemas.openxmlformats.org/package/2006/content-types">
  <Default ContentType="application/x-fontdata" Extension="fntdata"/>
  <Default ContentType="image/jpeg" Extension="jpeg"/>
  <Default ContentType="image/png" Extension="png"/>
  <Default ContentType="application/vnd.openxmlformats-package.relationships+xml" Extension="rels"/>
  <Default ContentType="image/svg+xml" Extension="svg"/>
  <Default ContentType="application/xml" Extension="xml"/>
  <Override ContentType="application/vnd.openxmlformats-officedocument.extended-properties+xml" PartName="/docProps/app.xml"/>
  <Override ContentType="application/vnd.openxmlformats-package.core-properties+xml" PartName="/docProps/core.xml"/>
  <Override ContentType="application/vnd.openxmlformats-officedocument.presentationml.notesMaster+xml" PartName="/ppt/notesMasters/notesMaster1.xml"/>
  <Override ContentType="application/vnd.openxmlformats-officedocument.presentationml.notesSlide+xml" PartName="/ppt/notesSlides/notesSlide1.xml"/>
  <Override ContentType="application/vnd.openxmlformats-officedocument.presentationml.notesSlide+xml" PartName="/ppt/notesSlides/notesSlide2.xml"/>
  <Override ContentType="application/vnd.openxmlformats-officedocument.presentationml.notesSlide+xml" PartName="/ppt/notesSlides/notesSlide3.xml"/>
  <Override ContentType="application/vnd.openxmlformats-officedocument.presentationml.notesSlide+xml" PartName="/ppt/notesSlides/notesSlide4.xml"/>
  <Override ContentType="application/vnd.openxmlformats-officedocument.presentationml.notesSlide+xml" PartName="/ppt/notesSlides/notesSlide5.xml"/>
  <Override ContentType="application/vnd.openxmlformats-officedocument.presentationml.notesSlide+xml" PartName="/ppt/notesSlides/notesSlide6.xml"/>
  <Override ContentType="application/vnd.openxmlformats-officedocument.presentationml.notesSlide+xml" PartName="/ppt/notesSlides/notesSlide7.xml"/>
  <Override ContentType="application/vnd.openxmlformats-officedocument.presentationml.notesSlide+xml" PartName="/ppt/notesSlides/notesSlide8.xml"/>
  <Override ContentType="application/vnd.openxmlformats-officedocument.presentationml.notesSlide+xml" PartName="/ppt/notesSlides/notesSlide9.xml"/>
  <Override ContentType="application/vnd.openxmlformats-officedocument.presentationml.notesSlide+xml" PartName="/ppt/notesSlides/notesSlide10.xml"/>
  <Override ContentType="application/vnd.openxmlformats-officedocument.presentationml.notesSlide+xml" PartName="/ppt/notesSlides/notesSlide11.xml"/>
  <Override ContentType="application/vnd.openxmlformats-officedocument.presentationml.notesSlide+xml" PartName="/ppt/notesSlides/notesSlide12.xml"/>
  <Override ContentType="application/vnd.openxmlformats-officedocument.presentationml.notesSlide+xml" PartName="/ppt/notesSlides/notesSlide13.xml"/>
  <Override ContentType="application/vnd.openxmlformats-officedocument.presentationml.notesSlide+xml" PartName="/ppt/notesSlides/notesSlide14.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presentationml.slideLayout+xml" PartName="/ppt/slideLayouts/slideLayout1.xml"/>
  <Override ContentType="application/vnd.openxmlformats-officedocument.presentationml.slideLayout+xml" PartName="/ppt/slideLayouts/slideLayout2.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6.xml"/>
  <Override ContentType="application/vnd.openxmlformats-officedocument.presentationml.slideLayout+xml" PartName="/ppt/slideLayouts/slideLayout7.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Layout+xml" PartName="/ppt/slideLayouts/slideLayout10.xml"/>
  <Override ContentType="application/vnd.openxmlformats-officedocument.presentationml.slideLayout+xml" PartName="/ppt/slideLayouts/slideLayout11.xml"/>
  <Override ContentType="application/vnd.openxmlformats-officedocument.presentationml.slideMaster+xml" PartName="/ppt/slideMasters/slideMaster1.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4.xml"/>
  <Override ContentType="application/vnd.openxmlformats-officedocument.presentationml.slide+xml" PartName="/ppt/slides/slide5.xml"/>
  <Override ContentType="application/vnd.openxmlformats-officedocument.presentationml.slide+xml" PartName="/ppt/slides/slide6.xml"/>
  <Override ContentType="application/vnd.openxmlformats-officedocument.presentationml.slide+xml" PartName="/ppt/slides/slide7.xml"/>
  <Override ContentType="application/vnd.openxmlformats-officedocument.presentationml.slide+xml" PartName="/ppt/slides/slide8.xml"/>
  <Override ContentType="application/vnd.openxmlformats-officedocument.presentationml.slide+xml" PartName="/ppt/slides/slide9.xml"/>
  <Override ContentType="application/vnd.openxmlformats-officedocument.presentationml.slide+xml" PartName="/ppt/slides/slide10.xml"/>
  <Override ContentType="application/vnd.openxmlformats-officedocument.presentationml.slide+xml" PartName="/ppt/slides/slide11.xml"/>
  <Override ContentType="application/vnd.openxmlformats-officedocument.presentationml.slide+xml" PartName="/ppt/slides/slide12.xml"/>
  <Override ContentType="application/vnd.openxmlformats-officedocument.presentationml.slide+xml" PartName="/ppt/slides/slide13.xml"/>
  <Override ContentType="application/vnd.openxmlformats-officedocument.presentationml.slide+xml" PartName="/ppt/slides/slide14.xml"/>
  <Override ContentType="application/vnd.openxmlformats-officedocument.presentationml.slide+xml" PartName="/ppt/slides/slide15.xml"/>
  <Override ContentType="application/vnd.openxmlformats-officedocument.presentationml.slide+xml" PartName="/ppt/slides/slide16.xml"/>
  <Override ContentType="application/vnd.openxmlformats-officedocument.presentationml.slide+xml" PartName="/ppt/slides/slide17.xml"/>
  <Override ContentType="application/vnd.openxmlformats-officedocument.presentationml.tableStyles+xml" PartName="/ppt/tableStyle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Relationships xmlns="http://schemas.openxmlformats.org/package/2006/relationships"><Relationship Id="rId1" Target="ppt/presentation.xml" Type="http://schemas.openxmlformats.org/officeDocument/2006/relationships/officeDocument"/><Relationship Id="rId2" Target="docProps/thumbnail.jpeg" Type="http://schemas.openxmlformats.org/package/2006/relationships/metadata/thumbnail"/><Relationship Id="rId3" Target="docProps/core.xml" Type="http://schemas.openxmlformats.org/package/2006/relationships/metadata/core-properties"/><Relationship Id="rId4" Target="docProps/app.xml" Type="http://schemas.openxmlformats.org/officeDocument/2006/relationships/extended-properties"/></Relationships>
</file>

<file path=ppt/presentation.xml><?xml version="1.0" encoding="utf-8"?>
<p:presentation xmlns:a="http://schemas.openxmlformats.org/drawingml/2006/main" xmlns:r="http://schemas.openxmlformats.org/officeDocument/2006/relationships" xmlns:p="http://schemas.openxmlformats.org/presentationml/2006/main" saveSubsetFonts="1" embedTrueTypeFonts="true">
  <p:sldMasterIdLst>
    <p:sldMasterId id="2147483648" r:id="rId1"/>
  </p:sldMasterIdLst>
  <p:notesMasterIdLst>
    <p:notesMasterId r:id="rId23"/>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Lst>
  <p:sldSz cx="18288000" cy="10287000"/>
  <p:notesSz cx="6858000" cy="9144000"/>
  <p:embeddedFontLst>
    <p:embeddedFont>
      <p:font typeface="Century Expanded Bold" charset="1" panose="02040804060705020304"/>
      <p:regular r:id="rId26"/>
    </p:embeddedFont>
    <p:embeddedFont>
      <p:font typeface="Avenir LT Std 1" charset="1" panose="020B0803020203020204"/>
      <p:regular r:id="rId27"/>
    </p:embeddedFont>
    <p:embeddedFont>
      <p:font typeface="Avenir LT Std 2" charset="1" panose="020B0502020203020204"/>
      <p:regular r:id="rId28"/>
    </p:embeddedFont>
    <p:embeddedFont>
      <p:font typeface="Avenir LT Std 3" charset="1" panose="020B0503020203020204"/>
      <p:regular r:id="rId29"/>
    </p:embeddedFont>
    <p:embeddedFont>
      <p:font typeface="Canva Sans Bold" charset="1" panose="020B0803030501040103"/>
      <p:regular r:id="rId31"/>
    </p:embeddedFont>
    <p:embeddedFont>
      <p:font typeface="Canva Sans" charset="1" panose="020B0503030501040103"/>
      <p:regular r:id="rId32"/>
    </p:embeddedFont>
    <p:embeddedFont>
      <p:font typeface="Avenir" charset="1" panose="020B0503020203020204"/>
      <p:regular r:id="rId34"/>
    </p:embeddedFont>
    <p:embeddedFont>
      <p:font typeface="Avenir Bold" charset="1" panose="020B0703020203020204"/>
      <p:regular r:id="rId35"/>
    </p:embeddedFont>
    <p:embeddedFont>
      <p:font typeface="Inter Bold" charset="1" panose="020B0802030000000004"/>
      <p:regular r:id="rId37"/>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22" autoAdjust="0"/>
  </p:normalViewPr>
  <p:slideViewPr>
    <p:cSldViewPr>
      <p:cViewPr varScale="1">
        <p:scale>
          <a:sx n="74" d="100"/>
          <a:sy n="74" d="100"/>
        </p:scale>
        <p:origin x="-1092" y="-9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Relationships xmlns="http://schemas.openxmlformats.org/package/2006/relationships"><Relationship Id="rId1" Target="slideMasters/slideMaster1.xml" Type="http://schemas.openxmlformats.org/officeDocument/2006/relationships/slideMaster"/><Relationship Id="rId10" Target="slides/slide5.xml" Type="http://schemas.openxmlformats.org/officeDocument/2006/relationships/slide"/><Relationship Id="rId11" Target="slides/slide6.xml" Type="http://schemas.openxmlformats.org/officeDocument/2006/relationships/slide"/><Relationship Id="rId12" Target="slides/slide7.xml" Type="http://schemas.openxmlformats.org/officeDocument/2006/relationships/slide"/><Relationship Id="rId13" Target="slides/slide8.xml" Type="http://schemas.openxmlformats.org/officeDocument/2006/relationships/slide"/><Relationship Id="rId14" Target="slides/slide9.xml" Type="http://schemas.openxmlformats.org/officeDocument/2006/relationships/slide"/><Relationship Id="rId15" Target="slides/slide10.xml" Type="http://schemas.openxmlformats.org/officeDocument/2006/relationships/slide"/><Relationship Id="rId16" Target="slides/slide11.xml" Type="http://schemas.openxmlformats.org/officeDocument/2006/relationships/slide"/><Relationship Id="rId17" Target="slides/slide12.xml" Type="http://schemas.openxmlformats.org/officeDocument/2006/relationships/slide"/><Relationship Id="rId18" Target="slides/slide13.xml" Type="http://schemas.openxmlformats.org/officeDocument/2006/relationships/slide"/><Relationship Id="rId19" Target="slides/slide14.xml" Type="http://schemas.openxmlformats.org/officeDocument/2006/relationships/slide"/><Relationship Id="rId2" Target="presProps.xml" Type="http://schemas.openxmlformats.org/officeDocument/2006/relationships/presProps"/><Relationship Id="rId20" Target="slides/slide15.xml" Type="http://schemas.openxmlformats.org/officeDocument/2006/relationships/slide"/><Relationship Id="rId21" Target="slides/slide16.xml" Type="http://schemas.openxmlformats.org/officeDocument/2006/relationships/slide"/><Relationship Id="rId22" Target="slides/slide17.xml" Type="http://schemas.openxmlformats.org/officeDocument/2006/relationships/slide"/><Relationship Id="rId23" Target="notesMasters/notesMaster1.xml" Type="http://schemas.openxmlformats.org/officeDocument/2006/relationships/notesMaster"/><Relationship Id="rId24" Target="theme/theme2.xml" Type="http://schemas.openxmlformats.org/officeDocument/2006/relationships/theme"/><Relationship Id="rId25" Target="notesSlides/notesSlide1.xml" Type="http://schemas.openxmlformats.org/officeDocument/2006/relationships/notesSlide"/><Relationship Id="rId26" Target="fonts/font26.fntdata" Type="http://schemas.openxmlformats.org/officeDocument/2006/relationships/font"/><Relationship Id="rId27" Target="fonts/font27.fntdata" Type="http://schemas.openxmlformats.org/officeDocument/2006/relationships/font"/><Relationship Id="rId28" Target="fonts/font28.fntdata" Type="http://schemas.openxmlformats.org/officeDocument/2006/relationships/font"/><Relationship Id="rId29" Target="fonts/font29.fntdata" Type="http://schemas.openxmlformats.org/officeDocument/2006/relationships/font"/><Relationship Id="rId3" Target="viewProps.xml" Type="http://schemas.openxmlformats.org/officeDocument/2006/relationships/viewProps"/><Relationship Id="rId30" Target="notesSlides/notesSlide2.xml" Type="http://schemas.openxmlformats.org/officeDocument/2006/relationships/notesSlide"/><Relationship Id="rId31" Target="fonts/font31.fntdata" Type="http://schemas.openxmlformats.org/officeDocument/2006/relationships/font"/><Relationship Id="rId32" Target="fonts/font32.fntdata" Type="http://schemas.openxmlformats.org/officeDocument/2006/relationships/font"/><Relationship Id="rId33" Target="notesSlides/notesSlide3.xml" Type="http://schemas.openxmlformats.org/officeDocument/2006/relationships/notesSlide"/><Relationship Id="rId34" Target="fonts/font34.fntdata" Type="http://schemas.openxmlformats.org/officeDocument/2006/relationships/font"/><Relationship Id="rId35" Target="fonts/font35.fntdata" Type="http://schemas.openxmlformats.org/officeDocument/2006/relationships/font"/><Relationship Id="rId36" Target="notesSlides/notesSlide4.xml" Type="http://schemas.openxmlformats.org/officeDocument/2006/relationships/notesSlide"/><Relationship Id="rId37" Target="fonts/font37.fntdata" Type="http://schemas.openxmlformats.org/officeDocument/2006/relationships/font"/><Relationship Id="rId38" Target="notesSlides/notesSlide5.xml" Type="http://schemas.openxmlformats.org/officeDocument/2006/relationships/notesSlide"/><Relationship Id="rId39" Target="notesSlides/notesSlide6.xml" Type="http://schemas.openxmlformats.org/officeDocument/2006/relationships/notesSlide"/><Relationship Id="rId4" Target="theme/theme1.xml" Type="http://schemas.openxmlformats.org/officeDocument/2006/relationships/theme"/><Relationship Id="rId40" Target="notesSlides/notesSlide7.xml" Type="http://schemas.openxmlformats.org/officeDocument/2006/relationships/notesSlide"/><Relationship Id="rId41" Target="notesSlides/notesSlide8.xml" Type="http://schemas.openxmlformats.org/officeDocument/2006/relationships/notesSlide"/><Relationship Id="rId42" Target="notesSlides/notesSlide9.xml" Type="http://schemas.openxmlformats.org/officeDocument/2006/relationships/notesSlide"/><Relationship Id="rId43" Target="notesSlides/notesSlide10.xml" Type="http://schemas.openxmlformats.org/officeDocument/2006/relationships/notesSlide"/><Relationship Id="rId44" Target="notesSlides/notesSlide11.xml" Type="http://schemas.openxmlformats.org/officeDocument/2006/relationships/notesSlide"/><Relationship Id="rId45" Target="notesSlides/notesSlide12.xml" Type="http://schemas.openxmlformats.org/officeDocument/2006/relationships/notesSlide"/><Relationship Id="rId46" Target="notesSlides/notesSlide13.xml" Type="http://schemas.openxmlformats.org/officeDocument/2006/relationships/notesSlide"/><Relationship Id="rId47" Target="notesSlides/notesSlide14.xml" Type="http://schemas.openxmlformats.org/officeDocument/2006/relationships/notesSlide"/><Relationship Id="rId5" Target="tableStyles.xml" Type="http://schemas.openxmlformats.org/officeDocument/2006/relationships/tableStyles"/><Relationship Id="rId6" Target="slides/slide1.xml" Type="http://schemas.openxmlformats.org/officeDocument/2006/relationships/slide"/><Relationship Id="rId7" Target="slides/slide2.xml" Type="http://schemas.openxmlformats.org/officeDocument/2006/relationships/slide"/><Relationship Id="rId8" Target="slides/slide3.xml" Type="http://schemas.openxmlformats.org/officeDocument/2006/relationships/slide"/><Relationship Id="rId9" Target="slides/slide4.xml" Type="http://schemas.openxmlformats.org/officeDocument/2006/relationships/slide"/></Relationships>
</file>

<file path=ppt/notesMasters/_rels/notesMaster1.xml.rels><?xml version="1.0" encoding="UTF-8" standalone="yes"?><Relationships xmlns="http://schemas.openxmlformats.org/package/2006/relationships"><Relationship Id="rId1" Target="../theme/theme2.xml" Type="http://schemas.openxmlformats.org/officeDocument/2006/relationships/theme"/></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lang="cs-CZ"/>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fld id="{B7268E1E-0E44-426D-905E-8AD9B19D2182}" type="datetimeFigureOut">
              <a:rPr lang="cs-CZ" smtClean="0"/>
              <a:t>1.7.2013</a:t>
            </a:fld>
            <a:endParaRPr lang="cs-CZ"/>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lang="cs-CZ"/>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cs-CZ"/>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lang="cs-CZ"/>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fld id="{871B2431-D351-4C6E-A3CF-9DFAC0E3E050}" type="slidenum">
              <a:rPr lang="cs-CZ" smtClean="0"/>
              <a:t>‹#›</a:t>
            </a:fld>
            <a:endParaRPr lang="cs-CZ"/>
          </a:p>
        </p:txBody>
      </p:sp>
    </p:spTree>
    <p:extLst>
      <p:ext uri="{BB962C8B-B14F-4D97-AF65-F5344CB8AC3E}">
        <p14:creationId xmlns:p14="http://schemas.microsoft.com/office/powerpoint/2010/main" val="17988891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1.xml" Type="http://schemas.openxmlformats.org/officeDocument/2006/relationships/slide"/></Relationships>
</file>

<file path=ppt/notesSlides/_rels/notesSlide10.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13.xml" Type="http://schemas.openxmlformats.org/officeDocument/2006/relationships/slide"/></Relationships>
</file>

<file path=ppt/notesSlides/_rels/notesSlide11.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14.xml" Type="http://schemas.openxmlformats.org/officeDocument/2006/relationships/slide"/></Relationships>
</file>

<file path=ppt/notesSlides/_rels/notesSlide12.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15.xml" Type="http://schemas.openxmlformats.org/officeDocument/2006/relationships/slide"/></Relationships>
</file>

<file path=ppt/notesSlides/_rels/notesSlide13.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16.xml" Type="http://schemas.openxmlformats.org/officeDocument/2006/relationships/slide"/></Relationships>
</file>

<file path=ppt/notesSlides/_rels/notesSlide14.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17.xml" Type="http://schemas.openxmlformats.org/officeDocument/2006/relationships/slide"/></Relationships>
</file>

<file path=ppt/notesSlides/_rels/notesSlide2.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2.xml" Type="http://schemas.openxmlformats.org/officeDocument/2006/relationships/slide"/></Relationships>
</file>

<file path=ppt/notesSlides/_rels/notesSlide3.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3.xml" Type="http://schemas.openxmlformats.org/officeDocument/2006/relationships/slide"/></Relationships>
</file>

<file path=ppt/notesSlides/_rels/notesSlide4.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5.xml" Type="http://schemas.openxmlformats.org/officeDocument/2006/relationships/slide"/></Relationships>
</file>

<file path=ppt/notesSlides/_rels/notesSlide5.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8.xml" Type="http://schemas.openxmlformats.org/officeDocument/2006/relationships/slide"/></Relationships>
</file>

<file path=ppt/notesSlides/_rels/notesSlide6.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9.xml" Type="http://schemas.openxmlformats.org/officeDocument/2006/relationships/slide"/></Relationships>
</file>

<file path=ppt/notesSlides/_rels/notesSlide7.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10.xml" Type="http://schemas.openxmlformats.org/officeDocument/2006/relationships/slide"/></Relationships>
</file>

<file path=ppt/notesSlides/_rels/notesSlide8.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11.xml" Type="http://schemas.openxmlformats.org/officeDocument/2006/relationships/slide"/></Relationships>
</file>

<file path=ppt/notesSlides/_rels/notesSlide9.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12.xml" Type="http://schemas.openxmlformats.org/officeDocument/2006/relationships/slide"/></Relationships>
</file>

<file path=ppt/notesSlides/notesSlide1.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
            </a:r>
            <a:endParaRPr lang="en-US" smtClean="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notesSlides/notesSlide10.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ATN: show how intro biocommunity ecoach can provide useful information for faculty and a means to collect data about specific things they are interested in.</a:t>
            </a:r>
            <a:endParaRPr lang="en-US" smtClean="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notesSlides/notesSlide11.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ATN:</a:t>
            </a:r>
            <a:endParaRPr lang="en-US" smtClean="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notesSlides/notesSlide12.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ATN</a:t>
            </a:r>
            <a:endParaRPr lang="en-US" smtClean="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notesSlides/notesSlide13.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15</a:t>
            </a:r>
            <a:endParaRPr lang="en-US" smtClean="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notesSlides/notesSlide14.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
            </a:r>
            <a:endParaRPr lang="en-US" smtClean="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notesSlides/notesSlide2.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
            </a:r>
            <a:endParaRPr lang="en-US" smtClean="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notesSlides/notesSlide3.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
            </a:r>
            <a:endParaRPr lang="en-US" smtClean="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notesSlides/notesSlide4.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
            </a:r>
            <a:endParaRPr lang="en-US" smtClean="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notesSlides/notesSlide5.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ATN: Why is EEMB 2  a good place to start. focusing on (1) how big the class is without typical support structures (i.e. discussion sections and TAs) (2) how to reach students where they are to help support them in the big class (3) make them feel a bit more seen in a large.</a:t>
            </a:r>
            <a:endParaRPr lang="en-US" smtClean="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notesSlides/notesSlide6.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
            </a:r>
            <a:endParaRPr lang="en-US" smtClean="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notesSlides/notesSlide7.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
            </a:r>
            <a:endParaRPr lang="en-US" smtClean="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notesSlides/notesSlide8.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
            </a:r>
            <a:endParaRPr lang="en-US" smtClean="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notesSlides/notesSlide9.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Suggest that following links on emails to more resources may be too much in terms of cognitive load.  However, we can take advantage of the fact that they regularly open emails to put the content/resouces directly into the emails.</a:t>
            </a:r>
            <a:endParaRPr lang="en-US" smtClean="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slideLayouts/_rels/slideLayout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0.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2.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3.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4.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5.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6.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7.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8.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9.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8/1/2011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8/1/2011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8/1/2011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Relationships xmlns="http://schemas.openxmlformats.org/package/2006/relationships"><Relationship Id="rId1" Target="../slideLayouts/slideLayout1.xml" Type="http://schemas.openxmlformats.org/officeDocument/2006/relationships/slideLayout"/><Relationship Id="rId10" Target="../slideLayouts/slideLayout10.xml" Type="http://schemas.openxmlformats.org/officeDocument/2006/relationships/slideLayout"/><Relationship Id="rId11" Target="../slideLayouts/slideLayout11.xml" Type="http://schemas.openxmlformats.org/officeDocument/2006/relationships/slideLayout"/><Relationship Id="rId12" Target="../theme/theme1.xml" Type="http://schemas.openxmlformats.org/officeDocument/2006/relationships/theme"/><Relationship Id="rId2" Target="../slideLayouts/slideLayout2.xml" Type="http://schemas.openxmlformats.org/officeDocument/2006/relationships/slideLayout"/><Relationship Id="rId3" Target="../slideLayouts/slideLayout3.xml" Type="http://schemas.openxmlformats.org/officeDocument/2006/relationships/slideLayout"/><Relationship Id="rId4" Target="../slideLayouts/slideLayout4.xml" Type="http://schemas.openxmlformats.org/officeDocument/2006/relationships/slideLayout"/><Relationship Id="rId5" Target="../slideLayouts/slideLayout5.xml" Type="http://schemas.openxmlformats.org/officeDocument/2006/relationships/slideLayout"/><Relationship Id="rId6" Target="../slideLayouts/slideLayout6.xml" Type="http://schemas.openxmlformats.org/officeDocument/2006/relationships/slideLayout"/><Relationship Id="rId7" Target="../slideLayouts/slideLayout7.xml" Type="http://schemas.openxmlformats.org/officeDocument/2006/relationships/slideLayout"/><Relationship Id="rId8" Target="../slideLayouts/slideLayout8.xml" Type="http://schemas.openxmlformats.org/officeDocument/2006/relationships/slideLayout"/><Relationship Id="rId9" Target="../slideLayouts/slideLayout9.xml" Type="http://schemas.openxmlformats.org/officeDocument/2006/relationships/slideLayout"/></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8/1/2011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1.xml" Type="http://schemas.openxmlformats.org/officeDocument/2006/relationships/notesSlide"/><Relationship Id="rId3" Target="../media/image1.png" Type="http://schemas.openxmlformats.org/officeDocument/2006/relationships/image"/><Relationship Id="rId4" Target="../media/image2.png" Type="http://schemas.openxmlformats.org/officeDocument/2006/relationships/image"/><Relationship Id="rId5" Target="../media/image3.png" Type="http://schemas.openxmlformats.org/officeDocument/2006/relationships/image"/><Relationship Id="rId6" Target="../media/image4.png" Type="http://schemas.openxmlformats.org/officeDocument/2006/relationships/image"/><Relationship Id="rId7" Target="../media/image5.jpeg" Type="http://schemas.openxmlformats.org/officeDocument/2006/relationships/image"/></Relationships>
</file>

<file path=ppt/slides/_rels/slide10.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7.xml" Type="http://schemas.openxmlformats.org/officeDocument/2006/relationships/notesSlide"/><Relationship Id="rId3" Target="../media/image47.png" Type="http://schemas.openxmlformats.org/officeDocument/2006/relationships/image"/><Relationship Id="rId4" Target="../media/image48.png" Type="http://schemas.openxmlformats.org/officeDocument/2006/relationships/image"/></Relationships>
</file>

<file path=ppt/slides/_rels/slide11.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8.xml" Type="http://schemas.openxmlformats.org/officeDocument/2006/relationships/notesSlide"/><Relationship Id="rId3" Target="../media/image49.png" Type="http://schemas.openxmlformats.org/officeDocument/2006/relationships/image"/><Relationship Id="rId4" Target="../media/image50.png" Type="http://schemas.openxmlformats.org/officeDocument/2006/relationships/image"/><Relationship Id="rId5" Target="../media/image1.png" Type="http://schemas.openxmlformats.org/officeDocument/2006/relationships/image"/></Relationships>
</file>

<file path=ppt/slides/_rels/slide12.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9.xml" Type="http://schemas.openxmlformats.org/officeDocument/2006/relationships/notesSlide"/><Relationship Id="rId3" Target="../media/image1.png" Type="http://schemas.openxmlformats.org/officeDocument/2006/relationships/image"/><Relationship Id="rId4" Target="../media/image51.png" Type="http://schemas.openxmlformats.org/officeDocument/2006/relationships/image"/></Relationships>
</file>

<file path=ppt/slides/_rels/slide13.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10.xml" Type="http://schemas.openxmlformats.org/officeDocument/2006/relationships/notesSlide"/><Relationship Id="rId3" Target="../media/image1.png" Type="http://schemas.openxmlformats.org/officeDocument/2006/relationships/image"/><Relationship Id="rId4" Target="../media/image52.png" Type="http://schemas.openxmlformats.org/officeDocument/2006/relationships/image"/><Relationship Id="rId5" Target="../media/image53.svg" Type="http://schemas.openxmlformats.org/officeDocument/2006/relationships/image"/><Relationship Id="rId6" Target="../media/image54.png" Type="http://schemas.openxmlformats.org/officeDocument/2006/relationships/image"/><Relationship Id="rId7" Target="../media/image55.svg" Type="http://schemas.openxmlformats.org/officeDocument/2006/relationships/image"/><Relationship Id="rId8" Target="../media/image56.png" Type="http://schemas.openxmlformats.org/officeDocument/2006/relationships/image"/><Relationship Id="rId9" Target="../media/image57.svg" Type="http://schemas.openxmlformats.org/officeDocument/2006/relationships/image"/></Relationships>
</file>

<file path=ppt/slides/_rels/slide14.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11.xml" Type="http://schemas.openxmlformats.org/officeDocument/2006/relationships/notesSlide"/><Relationship Id="rId3" Target="../media/image1.png" Type="http://schemas.openxmlformats.org/officeDocument/2006/relationships/image"/><Relationship Id="rId4" Target="../media/image52.png" Type="http://schemas.openxmlformats.org/officeDocument/2006/relationships/image"/><Relationship Id="rId5" Target="../media/image53.svg" Type="http://schemas.openxmlformats.org/officeDocument/2006/relationships/image"/><Relationship Id="rId6" Target="../media/image54.png" Type="http://schemas.openxmlformats.org/officeDocument/2006/relationships/image"/><Relationship Id="rId7" Target="../media/image55.svg" Type="http://schemas.openxmlformats.org/officeDocument/2006/relationships/image"/></Relationships>
</file>

<file path=ppt/slides/_rels/slide15.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12.xml" Type="http://schemas.openxmlformats.org/officeDocument/2006/relationships/notesSlide"/><Relationship Id="rId3" Target="../media/image1.png" Type="http://schemas.openxmlformats.org/officeDocument/2006/relationships/image"/></Relationships>
</file>

<file path=ppt/slides/_rels/slide16.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13.xml" Type="http://schemas.openxmlformats.org/officeDocument/2006/relationships/notesSlide"/><Relationship Id="rId3" Target="../media/image1.png" Type="http://schemas.openxmlformats.org/officeDocument/2006/relationships/image"/></Relationships>
</file>

<file path=ppt/slides/_rels/slide17.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14.xml" Type="http://schemas.openxmlformats.org/officeDocument/2006/relationships/notesSlide"/><Relationship Id="rId3" Target="../media/image1.png" Type="http://schemas.openxmlformats.org/officeDocument/2006/relationships/image"/><Relationship Id="rId4" Target="../media/image58.png" Type="http://schemas.openxmlformats.org/officeDocument/2006/relationships/image"/></Relationships>
</file>

<file path=ppt/slides/_rels/slide2.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2.xml" Type="http://schemas.openxmlformats.org/officeDocument/2006/relationships/notesSlide"/><Relationship Id="rId3" Target="../media/image1.png" Type="http://schemas.openxmlformats.org/officeDocument/2006/relationships/image"/><Relationship Id="rId4" Target="../media/image6.png" Type="http://schemas.openxmlformats.org/officeDocument/2006/relationships/image"/><Relationship Id="rId5" Target="../media/image7.jpeg" Type="http://schemas.openxmlformats.org/officeDocument/2006/relationships/image"/><Relationship Id="rId6" Target="../media/image8.jpeg" Type="http://schemas.openxmlformats.org/officeDocument/2006/relationships/image"/><Relationship Id="rId7" Target="../media/image9.png" Type="http://schemas.openxmlformats.org/officeDocument/2006/relationships/image"/></Relationships>
</file>

<file path=ppt/slides/_rels/slide3.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3.xml" Type="http://schemas.openxmlformats.org/officeDocument/2006/relationships/notesSlide"/><Relationship Id="rId3" Target="../media/image1.png" Type="http://schemas.openxmlformats.org/officeDocument/2006/relationships/image"/></Relationships>
</file>

<file path=ppt/slides/_rels/slide4.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0.png" Type="http://schemas.openxmlformats.org/officeDocument/2006/relationships/image"/><Relationship Id="rId3" Target="../media/image11.svg" Type="http://schemas.openxmlformats.org/officeDocument/2006/relationships/image"/></Relationships>
</file>

<file path=ppt/slides/_rels/slide5.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4.xml" Type="http://schemas.openxmlformats.org/officeDocument/2006/relationships/notesSlide"/><Relationship Id="rId3" Target="../media/image1.png" Type="http://schemas.openxmlformats.org/officeDocument/2006/relationships/image"/></Relationships>
</file>

<file path=ppt/slides/_rels/slide6.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2.png" Type="http://schemas.openxmlformats.org/officeDocument/2006/relationships/image"/><Relationship Id="rId3" Target="../media/image13.svg" Type="http://schemas.openxmlformats.org/officeDocument/2006/relationships/image"/><Relationship Id="rId4" Target="../media/image10.png" Type="http://schemas.openxmlformats.org/officeDocument/2006/relationships/image"/><Relationship Id="rId5" Target="../media/image11.svg" Type="http://schemas.openxmlformats.org/officeDocument/2006/relationships/image"/><Relationship Id="rId6" Target="../media/image14.png" Type="http://schemas.openxmlformats.org/officeDocument/2006/relationships/image"/><Relationship Id="rId7" Target="../media/image1.png" Type="http://schemas.openxmlformats.org/officeDocument/2006/relationships/image"/></Relationships>
</file>

<file path=ppt/slides/_rels/slide7.xml.rels><?xml version="1.0" encoding="UTF-8" standalone="yes"?><Relationships xmlns="http://schemas.openxmlformats.org/package/2006/relationships"><Relationship Id="rId1" Target="../slideLayouts/slideLayout7.xml" Type="http://schemas.openxmlformats.org/officeDocument/2006/relationships/slideLayout"/><Relationship Id="rId10" Target="../media/image23.png" Type="http://schemas.openxmlformats.org/officeDocument/2006/relationships/image"/><Relationship Id="rId11" Target="../media/image24.svg" Type="http://schemas.openxmlformats.org/officeDocument/2006/relationships/image"/><Relationship Id="rId12" Target="../media/image25.png" Type="http://schemas.openxmlformats.org/officeDocument/2006/relationships/image"/><Relationship Id="rId13" Target="../media/image26.svg" Type="http://schemas.openxmlformats.org/officeDocument/2006/relationships/image"/><Relationship Id="rId14" Target="../media/image27.png" Type="http://schemas.openxmlformats.org/officeDocument/2006/relationships/image"/><Relationship Id="rId15" Target="../media/image28.svg" Type="http://schemas.openxmlformats.org/officeDocument/2006/relationships/image"/><Relationship Id="rId16" Target="../media/image29.png" Type="http://schemas.openxmlformats.org/officeDocument/2006/relationships/image"/><Relationship Id="rId17" Target="../media/image30.svg" Type="http://schemas.openxmlformats.org/officeDocument/2006/relationships/image"/><Relationship Id="rId18" Target="../media/image31.png" Type="http://schemas.openxmlformats.org/officeDocument/2006/relationships/image"/><Relationship Id="rId19" Target="../media/image32.svg" Type="http://schemas.openxmlformats.org/officeDocument/2006/relationships/image"/><Relationship Id="rId2" Target="../media/image15.png" Type="http://schemas.openxmlformats.org/officeDocument/2006/relationships/image"/><Relationship Id="rId20" Target="../media/image33.png" Type="http://schemas.openxmlformats.org/officeDocument/2006/relationships/image"/><Relationship Id="rId21" Target="../media/image34.svg" Type="http://schemas.openxmlformats.org/officeDocument/2006/relationships/image"/><Relationship Id="rId22" Target="../media/image35.png" Type="http://schemas.openxmlformats.org/officeDocument/2006/relationships/image"/><Relationship Id="rId23" Target="../media/image36.svg" Type="http://schemas.openxmlformats.org/officeDocument/2006/relationships/image"/><Relationship Id="rId3" Target="../media/image16.svg" Type="http://schemas.openxmlformats.org/officeDocument/2006/relationships/image"/><Relationship Id="rId4" Target="../media/image17.png" Type="http://schemas.openxmlformats.org/officeDocument/2006/relationships/image"/><Relationship Id="rId5" Target="../media/image18.svg" Type="http://schemas.openxmlformats.org/officeDocument/2006/relationships/image"/><Relationship Id="rId6" Target="../media/image19.png" Type="http://schemas.openxmlformats.org/officeDocument/2006/relationships/image"/><Relationship Id="rId7" Target="../media/image20.svg" Type="http://schemas.openxmlformats.org/officeDocument/2006/relationships/image"/><Relationship Id="rId8" Target="../media/image21.png" Type="http://schemas.openxmlformats.org/officeDocument/2006/relationships/image"/><Relationship Id="rId9" Target="../media/image22.svg" Type="http://schemas.openxmlformats.org/officeDocument/2006/relationships/image"/></Relationships>
</file>

<file path=ppt/slides/_rels/slide8.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5.xml" Type="http://schemas.openxmlformats.org/officeDocument/2006/relationships/notesSlide"/><Relationship Id="rId3" Target="../media/image1.png" Type="http://schemas.openxmlformats.org/officeDocument/2006/relationships/image"/><Relationship Id="rId4" Target="../media/image37.png" Type="http://schemas.openxmlformats.org/officeDocument/2006/relationships/image"/><Relationship Id="rId5" Target="../media/image38.svg" Type="http://schemas.openxmlformats.org/officeDocument/2006/relationships/image"/><Relationship Id="rId6" Target="../media/image39.png" Type="http://schemas.openxmlformats.org/officeDocument/2006/relationships/image"/><Relationship Id="rId7" Target="../media/image40.svg" Type="http://schemas.openxmlformats.org/officeDocument/2006/relationships/image"/></Relationships>
</file>

<file path=ppt/slides/_rels/slide9.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6.xml" Type="http://schemas.openxmlformats.org/officeDocument/2006/relationships/notesSlide"/><Relationship Id="rId3" Target="../media/image41.png" Type="http://schemas.openxmlformats.org/officeDocument/2006/relationships/image"/><Relationship Id="rId4" Target="../media/image42.svg" Type="http://schemas.openxmlformats.org/officeDocument/2006/relationships/image"/><Relationship Id="rId5" Target="../media/image43.png" Type="http://schemas.openxmlformats.org/officeDocument/2006/relationships/image"/><Relationship Id="rId6" Target="../media/image44.svg" Type="http://schemas.openxmlformats.org/officeDocument/2006/relationships/image"/><Relationship Id="rId7" Target="../media/image45.png" Type="http://schemas.openxmlformats.org/officeDocument/2006/relationships/image"/><Relationship Id="rId8" Target="../media/image46.svg" Type="http://schemas.openxmlformats.org/officeDocument/2006/relationships/image"/><Relationship Id="rId9" Target="../media/image1.png" Type="http://schemas.openxmlformats.org/officeDocument/2006/relationships/image"/></Relationships>
</file>

<file path=ppt/slides/slide1.xml><?xml version="1.0" encoding="utf-8"?>
<p:sld xmlns:p="http://schemas.openxmlformats.org/presentationml/2006/main" xmlns:a="http://schemas.openxmlformats.org/drawingml/2006/main" xmlns:r="http://schemas.openxmlformats.org/officeDocument/2006/relationships">
  <p:cSld>
    <p:bg>
      <p:bgPr>
        <a:solidFill>
          <a:srgbClr val="003660"/>
        </a:solidFill>
      </p:bgPr>
    </p:bg>
    <p:spTree>
      <p:nvGrpSpPr>
        <p:cNvPr id="1" name=""/>
        <p:cNvGrpSpPr/>
        <p:nvPr/>
      </p:nvGrpSpPr>
      <p:grpSpPr>
        <a:xfrm>
          <a:off x="0" y="0"/>
          <a:ext cx="0" cy="0"/>
          <a:chOff x="0" y="0"/>
          <a:chExt cx="0" cy="0"/>
        </a:xfrm>
      </p:grpSpPr>
      <p:grpSp>
        <p:nvGrpSpPr>
          <p:cNvPr name="Group 2" id="2"/>
          <p:cNvGrpSpPr/>
          <p:nvPr/>
        </p:nvGrpSpPr>
        <p:grpSpPr>
          <a:xfrm rot="0">
            <a:off x="376521" y="9688714"/>
            <a:ext cx="8809522" cy="369332"/>
            <a:chOff x="0" y="0"/>
            <a:chExt cx="11746030" cy="492442"/>
          </a:xfrm>
        </p:grpSpPr>
        <p:sp>
          <p:nvSpPr>
            <p:cNvPr name="Freeform 3" id="3"/>
            <p:cNvSpPr/>
            <p:nvPr/>
          </p:nvSpPr>
          <p:spPr>
            <a:xfrm flipH="false" flipV="false" rot="0">
              <a:off x="0" y="0"/>
              <a:ext cx="11746030" cy="492442"/>
            </a:xfrm>
            <a:custGeom>
              <a:avLst/>
              <a:gdLst/>
              <a:ahLst/>
              <a:cxnLst/>
              <a:rect r="r" b="b" t="t" l="l"/>
              <a:pathLst>
                <a:path h="492442" w="11746030">
                  <a:moveTo>
                    <a:pt x="0" y="0"/>
                  </a:moveTo>
                  <a:lnTo>
                    <a:pt x="11746030" y="0"/>
                  </a:lnTo>
                  <a:lnTo>
                    <a:pt x="11746030" y="492442"/>
                  </a:lnTo>
                  <a:lnTo>
                    <a:pt x="0" y="492442"/>
                  </a:lnTo>
                  <a:close/>
                </a:path>
              </a:pathLst>
            </a:custGeom>
            <a:solidFill>
              <a:srgbClr val="000000">
                <a:alpha val="0"/>
              </a:srgbClr>
            </a:solidFill>
          </p:spPr>
        </p:sp>
        <p:sp>
          <p:nvSpPr>
            <p:cNvPr name="TextBox 4" id="4"/>
            <p:cNvSpPr txBox="true"/>
            <p:nvPr/>
          </p:nvSpPr>
          <p:spPr>
            <a:xfrm>
              <a:off x="0" y="-9525"/>
              <a:ext cx="11746030" cy="501967"/>
            </a:xfrm>
            <a:prstGeom prst="rect">
              <a:avLst/>
            </a:prstGeom>
          </p:spPr>
          <p:txBody>
            <a:bodyPr anchor="t" rtlCol="false" tIns="0" lIns="0" bIns="0" rIns="0"/>
            <a:lstStyle/>
            <a:p>
              <a:pPr algn="l">
                <a:lnSpc>
                  <a:spcPts val="1800"/>
                </a:lnSpc>
              </a:pPr>
              <a:r>
                <a:rPr lang="en-US" b="true" sz="1500">
                  <a:solidFill>
                    <a:srgbClr val="000000"/>
                  </a:solidFill>
                  <a:latin typeface="Century Expanded Bold"/>
                  <a:ea typeface="Century Expanded Bold"/>
                  <a:cs typeface="Century Expanded Bold"/>
                  <a:sym typeface="Century Expanded Bold"/>
                </a:rPr>
                <a:t>Office/Department/Division Name</a:t>
              </a:r>
            </a:p>
          </p:txBody>
        </p:sp>
      </p:grpSp>
      <p:sp>
        <p:nvSpPr>
          <p:cNvPr name="Freeform 5" id="5"/>
          <p:cNvSpPr/>
          <p:nvPr/>
        </p:nvSpPr>
        <p:spPr>
          <a:xfrm flipH="false" flipV="false" rot="0">
            <a:off x="12700296" y="9688714"/>
            <a:ext cx="5153245" cy="281819"/>
          </a:xfrm>
          <a:custGeom>
            <a:avLst/>
            <a:gdLst/>
            <a:ahLst/>
            <a:cxnLst/>
            <a:rect r="r" b="b" t="t" l="l"/>
            <a:pathLst>
              <a:path h="281819" w="5153245">
                <a:moveTo>
                  <a:pt x="0" y="0"/>
                </a:moveTo>
                <a:lnTo>
                  <a:pt x="5153245" y="0"/>
                </a:lnTo>
                <a:lnTo>
                  <a:pt x="5153245" y="281819"/>
                </a:lnTo>
                <a:lnTo>
                  <a:pt x="0" y="281819"/>
                </a:lnTo>
                <a:lnTo>
                  <a:pt x="0" y="0"/>
                </a:lnTo>
                <a:close/>
              </a:path>
            </a:pathLst>
          </a:custGeom>
          <a:blipFill>
            <a:blip r:embed="rId3"/>
            <a:stretch>
              <a:fillRect l="0" t="0" r="0" b="-33119"/>
            </a:stretch>
          </a:blipFill>
        </p:spPr>
      </p:sp>
      <p:grpSp>
        <p:nvGrpSpPr>
          <p:cNvPr name="Group 6" id="6"/>
          <p:cNvGrpSpPr/>
          <p:nvPr/>
        </p:nvGrpSpPr>
        <p:grpSpPr>
          <a:xfrm rot="0">
            <a:off x="0" y="8437420"/>
            <a:ext cx="18288000" cy="1849583"/>
            <a:chOff x="0" y="0"/>
            <a:chExt cx="24384000" cy="2466110"/>
          </a:xfrm>
        </p:grpSpPr>
        <p:sp>
          <p:nvSpPr>
            <p:cNvPr name="Freeform 7" id="7"/>
            <p:cNvSpPr/>
            <p:nvPr/>
          </p:nvSpPr>
          <p:spPr>
            <a:xfrm flipH="false" flipV="false" rot="0">
              <a:off x="0" y="0"/>
              <a:ext cx="24384000" cy="2466086"/>
            </a:xfrm>
            <a:custGeom>
              <a:avLst/>
              <a:gdLst/>
              <a:ahLst/>
              <a:cxnLst/>
              <a:rect r="r" b="b" t="t" l="l"/>
              <a:pathLst>
                <a:path h="2466086" w="24384000">
                  <a:moveTo>
                    <a:pt x="0" y="0"/>
                  </a:moveTo>
                  <a:lnTo>
                    <a:pt x="24384000" y="0"/>
                  </a:lnTo>
                  <a:lnTo>
                    <a:pt x="24384000" y="2466086"/>
                  </a:lnTo>
                  <a:lnTo>
                    <a:pt x="0" y="2466086"/>
                  </a:lnTo>
                  <a:close/>
                </a:path>
              </a:pathLst>
            </a:custGeom>
            <a:solidFill>
              <a:srgbClr val="003660"/>
            </a:solidFill>
          </p:spPr>
        </p:sp>
      </p:grpSp>
      <p:grpSp>
        <p:nvGrpSpPr>
          <p:cNvPr name="Group 8" id="8"/>
          <p:cNvGrpSpPr/>
          <p:nvPr/>
        </p:nvGrpSpPr>
        <p:grpSpPr>
          <a:xfrm rot="0">
            <a:off x="997527" y="672050"/>
            <a:ext cx="16320655" cy="3020480"/>
            <a:chOff x="0" y="0"/>
            <a:chExt cx="21760874" cy="4027307"/>
          </a:xfrm>
        </p:grpSpPr>
        <p:sp>
          <p:nvSpPr>
            <p:cNvPr name="Freeform 9" id="9"/>
            <p:cNvSpPr/>
            <p:nvPr/>
          </p:nvSpPr>
          <p:spPr>
            <a:xfrm flipH="false" flipV="false" rot="0">
              <a:off x="0" y="0"/>
              <a:ext cx="21760873" cy="4027307"/>
            </a:xfrm>
            <a:custGeom>
              <a:avLst/>
              <a:gdLst/>
              <a:ahLst/>
              <a:cxnLst/>
              <a:rect r="r" b="b" t="t" l="l"/>
              <a:pathLst>
                <a:path h="4027307" w="21760873">
                  <a:moveTo>
                    <a:pt x="0" y="0"/>
                  </a:moveTo>
                  <a:lnTo>
                    <a:pt x="21760873" y="0"/>
                  </a:lnTo>
                  <a:lnTo>
                    <a:pt x="21760873" y="4027307"/>
                  </a:lnTo>
                  <a:lnTo>
                    <a:pt x="0" y="4027307"/>
                  </a:lnTo>
                  <a:close/>
                </a:path>
              </a:pathLst>
            </a:custGeom>
            <a:solidFill>
              <a:srgbClr val="000000">
                <a:alpha val="0"/>
              </a:srgbClr>
            </a:solidFill>
          </p:spPr>
        </p:sp>
        <p:sp>
          <p:nvSpPr>
            <p:cNvPr name="TextBox 10" id="10"/>
            <p:cNvSpPr txBox="true"/>
            <p:nvPr/>
          </p:nvSpPr>
          <p:spPr>
            <a:xfrm>
              <a:off x="0" y="-57150"/>
              <a:ext cx="21760874" cy="4084457"/>
            </a:xfrm>
            <a:prstGeom prst="rect">
              <a:avLst/>
            </a:prstGeom>
          </p:spPr>
          <p:txBody>
            <a:bodyPr anchor="b" rtlCol="false" tIns="0" lIns="0" bIns="0" rIns="0"/>
            <a:lstStyle/>
            <a:p>
              <a:pPr algn="l">
                <a:lnSpc>
                  <a:spcPts val="7128"/>
                </a:lnSpc>
              </a:pPr>
              <a:r>
                <a:rPr lang="en-US" sz="6600">
                  <a:solidFill>
                    <a:srgbClr val="FFFFFF"/>
                  </a:solidFill>
                  <a:latin typeface="Avenir LT Std 1"/>
                  <a:ea typeface="Avenir LT Std 1"/>
                  <a:cs typeface="Avenir LT Std 1"/>
                  <a:sym typeface="Avenir LT Std 1"/>
                </a:rPr>
                <a:t>Tailored Messaging for Learning: Supporting Students in Navigating Difficult Concepts</a:t>
              </a:r>
            </a:p>
          </p:txBody>
        </p:sp>
      </p:grpSp>
      <p:grpSp>
        <p:nvGrpSpPr>
          <p:cNvPr name="Group 11" id="11"/>
          <p:cNvGrpSpPr/>
          <p:nvPr/>
        </p:nvGrpSpPr>
        <p:grpSpPr>
          <a:xfrm rot="0">
            <a:off x="997527" y="4170854"/>
            <a:ext cx="12678177" cy="1341759"/>
            <a:chOff x="0" y="0"/>
            <a:chExt cx="16904236" cy="1789012"/>
          </a:xfrm>
        </p:grpSpPr>
        <p:sp>
          <p:nvSpPr>
            <p:cNvPr name="Freeform 12" id="12"/>
            <p:cNvSpPr/>
            <p:nvPr/>
          </p:nvSpPr>
          <p:spPr>
            <a:xfrm flipH="false" flipV="false" rot="0">
              <a:off x="0" y="0"/>
              <a:ext cx="16904236" cy="1789012"/>
            </a:xfrm>
            <a:custGeom>
              <a:avLst/>
              <a:gdLst/>
              <a:ahLst/>
              <a:cxnLst/>
              <a:rect r="r" b="b" t="t" l="l"/>
              <a:pathLst>
                <a:path h="1789012" w="16904236">
                  <a:moveTo>
                    <a:pt x="0" y="0"/>
                  </a:moveTo>
                  <a:lnTo>
                    <a:pt x="16904236" y="0"/>
                  </a:lnTo>
                  <a:lnTo>
                    <a:pt x="16904236" y="1789012"/>
                  </a:lnTo>
                  <a:lnTo>
                    <a:pt x="0" y="1789012"/>
                  </a:lnTo>
                  <a:close/>
                </a:path>
              </a:pathLst>
            </a:custGeom>
            <a:solidFill>
              <a:srgbClr val="000000">
                <a:alpha val="0"/>
              </a:srgbClr>
            </a:solidFill>
          </p:spPr>
        </p:sp>
        <p:sp>
          <p:nvSpPr>
            <p:cNvPr name="TextBox 13" id="13"/>
            <p:cNvSpPr txBox="true"/>
            <p:nvPr/>
          </p:nvSpPr>
          <p:spPr>
            <a:xfrm>
              <a:off x="0" y="-38100"/>
              <a:ext cx="16904236" cy="1827112"/>
            </a:xfrm>
            <a:prstGeom prst="rect">
              <a:avLst/>
            </a:prstGeom>
          </p:spPr>
          <p:txBody>
            <a:bodyPr anchor="t" rtlCol="false" tIns="0" lIns="0" bIns="0" rIns="0"/>
            <a:lstStyle/>
            <a:p>
              <a:pPr algn="l">
                <a:lnSpc>
                  <a:spcPts val="5184"/>
                </a:lnSpc>
              </a:pPr>
              <a:r>
                <a:rPr lang="en-US" sz="4800">
                  <a:solidFill>
                    <a:srgbClr val="FFFFFF"/>
                  </a:solidFill>
                  <a:latin typeface="Avenir LT Std 2"/>
                  <a:ea typeface="Avenir LT Std 2"/>
                  <a:cs typeface="Avenir LT Std 2"/>
                  <a:sym typeface="Avenir LT Std 2"/>
                </a:rPr>
                <a:t>Alice Nguyễn  &amp; Maggie Safronova</a:t>
              </a:r>
            </a:p>
          </p:txBody>
        </p:sp>
      </p:grpSp>
      <p:grpSp>
        <p:nvGrpSpPr>
          <p:cNvPr name="Group 14" id="14"/>
          <p:cNvGrpSpPr/>
          <p:nvPr/>
        </p:nvGrpSpPr>
        <p:grpSpPr>
          <a:xfrm rot="0">
            <a:off x="802887" y="6344539"/>
            <a:ext cx="7049079" cy="1593571"/>
            <a:chOff x="0" y="0"/>
            <a:chExt cx="9398772" cy="2124761"/>
          </a:xfrm>
        </p:grpSpPr>
        <p:sp>
          <p:nvSpPr>
            <p:cNvPr name="Freeform 15" id="15"/>
            <p:cNvSpPr/>
            <p:nvPr/>
          </p:nvSpPr>
          <p:spPr>
            <a:xfrm flipH="false" flipV="false" rot="0">
              <a:off x="0" y="0"/>
              <a:ext cx="9398772" cy="2124761"/>
            </a:xfrm>
            <a:custGeom>
              <a:avLst/>
              <a:gdLst/>
              <a:ahLst/>
              <a:cxnLst/>
              <a:rect r="r" b="b" t="t" l="l"/>
              <a:pathLst>
                <a:path h="2124761" w="9398772">
                  <a:moveTo>
                    <a:pt x="0" y="0"/>
                  </a:moveTo>
                  <a:lnTo>
                    <a:pt x="9398772" y="0"/>
                  </a:lnTo>
                  <a:lnTo>
                    <a:pt x="9398772" y="2124761"/>
                  </a:lnTo>
                  <a:lnTo>
                    <a:pt x="0" y="2124761"/>
                  </a:lnTo>
                  <a:close/>
                </a:path>
              </a:pathLst>
            </a:custGeom>
            <a:solidFill>
              <a:srgbClr val="000000">
                <a:alpha val="0"/>
              </a:srgbClr>
            </a:solidFill>
          </p:spPr>
        </p:sp>
        <p:sp>
          <p:nvSpPr>
            <p:cNvPr name="TextBox 16" id="16"/>
            <p:cNvSpPr txBox="true"/>
            <p:nvPr/>
          </p:nvSpPr>
          <p:spPr>
            <a:xfrm>
              <a:off x="0" y="-28575"/>
              <a:ext cx="9398772" cy="2153336"/>
            </a:xfrm>
            <a:prstGeom prst="rect">
              <a:avLst/>
            </a:prstGeom>
          </p:spPr>
          <p:txBody>
            <a:bodyPr anchor="t" rtlCol="false" tIns="0" lIns="0" bIns="0" rIns="0"/>
            <a:lstStyle/>
            <a:p>
              <a:pPr algn="l">
                <a:lnSpc>
                  <a:spcPts val="3888"/>
                </a:lnSpc>
              </a:pPr>
              <a:r>
                <a:rPr lang="en-US" sz="3600">
                  <a:solidFill>
                    <a:srgbClr val="FFFFFF"/>
                  </a:solidFill>
                  <a:latin typeface="Avenir LT Std 3"/>
                  <a:ea typeface="Avenir LT Std 3"/>
                  <a:cs typeface="Avenir LT Std 3"/>
                  <a:sym typeface="Avenir LT Std 3"/>
                </a:rPr>
                <a:t>Biology Leadership Community</a:t>
              </a:r>
            </a:p>
            <a:p>
              <a:pPr algn="l">
                <a:lnSpc>
                  <a:spcPts val="3888"/>
                </a:lnSpc>
              </a:pPr>
              <a:r>
                <a:rPr lang="en-US" sz="3600">
                  <a:solidFill>
                    <a:srgbClr val="FFFFFF"/>
                  </a:solidFill>
                  <a:latin typeface="Avenir LT Std 3"/>
                  <a:ea typeface="Avenir LT Std 3"/>
                  <a:cs typeface="Avenir LT Std 3"/>
                  <a:sym typeface="Avenir LT Std 3"/>
                </a:rPr>
                <a:t>April 13, 2025</a:t>
              </a:r>
            </a:p>
            <a:p>
              <a:pPr algn="l">
                <a:lnSpc>
                  <a:spcPts val="3888"/>
                </a:lnSpc>
              </a:pPr>
            </a:p>
          </p:txBody>
        </p:sp>
      </p:grpSp>
      <p:sp>
        <p:nvSpPr>
          <p:cNvPr name="Freeform 17" id="17"/>
          <p:cNvSpPr/>
          <p:nvPr/>
        </p:nvSpPr>
        <p:spPr>
          <a:xfrm flipH="false" flipV="false" rot="0">
            <a:off x="11301351" y="8816273"/>
            <a:ext cx="6016831" cy="782703"/>
          </a:xfrm>
          <a:custGeom>
            <a:avLst/>
            <a:gdLst/>
            <a:ahLst/>
            <a:cxnLst/>
            <a:rect r="r" b="b" t="t" l="l"/>
            <a:pathLst>
              <a:path h="782703" w="6016831">
                <a:moveTo>
                  <a:pt x="0" y="0"/>
                </a:moveTo>
                <a:lnTo>
                  <a:pt x="6016831" y="0"/>
                </a:lnTo>
                <a:lnTo>
                  <a:pt x="6016831" y="782703"/>
                </a:lnTo>
                <a:lnTo>
                  <a:pt x="0" y="782703"/>
                </a:lnTo>
                <a:lnTo>
                  <a:pt x="0" y="0"/>
                </a:lnTo>
                <a:close/>
              </a:path>
            </a:pathLst>
          </a:custGeom>
          <a:blipFill>
            <a:blip r:embed="rId4"/>
            <a:stretch>
              <a:fillRect l="0" t="0" r="0" b="0"/>
            </a:stretch>
          </a:blipFill>
        </p:spPr>
      </p:sp>
      <p:sp>
        <p:nvSpPr>
          <p:cNvPr name="Freeform 18" id="18"/>
          <p:cNvSpPr/>
          <p:nvPr/>
        </p:nvSpPr>
        <p:spPr>
          <a:xfrm flipH="false" flipV="false" rot="0">
            <a:off x="9928380" y="8478513"/>
            <a:ext cx="1120463" cy="1120463"/>
          </a:xfrm>
          <a:custGeom>
            <a:avLst/>
            <a:gdLst/>
            <a:ahLst/>
            <a:cxnLst/>
            <a:rect r="r" b="b" t="t" l="l"/>
            <a:pathLst>
              <a:path h="1120463" w="1120463">
                <a:moveTo>
                  <a:pt x="0" y="0"/>
                </a:moveTo>
                <a:lnTo>
                  <a:pt x="1120463" y="0"/>
                </a:lnTo>
                <a:lnTo>
                  <a:pt x="1120463" y="1120463"/>
                </a:lnTo>
                <a:lnTo>
                  <a:pt x="0" y="1120463"/>
                </a:lnTo>
                <a:lnTo>
                  <a:pt x="0" y="0"/>
                </a:lnTo>
                <a:close/>
              </a:path>
            </a:pathLst>
          </a:custGeom>
          <a:blipFill>
            <a:blip r:embed="rId5"/>
            <a:stretch>
              <a:fillRect l="0" t="0" r="0" b="0"/>
            </a:stretch>
          </a:blipFill>
        </p:spPr>
      </p:sp>
      <p:sp>
        <p:nvSpPr>
          <p:cNvPr name="Freeform 19" id="19"/>
          <p:cNvSpPr/>
          <p:nvPr/>
        </p:nvSpPr>
        <p:spPr>
          <a:xfrm flipH="false" flipV="false" rot="0">
            <a:off x="7851966" y="8345894"/>
            <a:ext cx="1667835" cy="1342821"/>
          </a:xfrm>
          <a:custGeom>
            <a:avLst/>
            <a:gdLst/>
            <a:ahLst/>
            <a:cxnLst/>
            <a:rect r="r" b="b" t="t" l="l"/>
            <a:pathLst>
              <a:path h="1342821" w="1667835">
                <a:moveTo>
                  <a:pt x="0" y="0"/>
                </a:moveTo>
                <a:lnTo>
                  <a:pt x="1667835" y="0"/>
                </a:lnTo>
                <a:lnTo>
                  <a:pt x="1667835" y="1342820"/>
                </a:lnTo>
                <a:lnTo>
                  <a:pt x="0" y="1342820"/>
                </a:lnTo>
                <a:lnTo>
                  <a:pt x="0" y="0"/>
                </a:lnTo>
                <a:close/>
              </a:path>
            </a:pathLst>
          </a:custGeom>
          <a:blipFill>
            <a:blip r:embed="rId6"/>
            <a:stretch>
              <a:fillRect l="0" t="0" r="0" b="0"/>
            </a:stretch>
          </a:blipFill>
        </p:spPr>
      </p:sp>
      <p:grpSp>
        <p:nvGrpSpPr>
          <p:cNvPr name="Group 20" id="20"/>
          <p:cNvGrpSpPr>
            <a:grpSpLocks noChangeAspect="true"/>
          </p:cNvGrpSpPr>
          <p:nvPr/>
        </p:nvGrpSpPr>
        <p:grpSpPr>
          <a:xfrm rot="0">
            <a:off x="11048843" y="3445423"/>
            <a:ext cx="2792620" cy="2792620"/>
            <a:chOff x="0" y="0"/>
            <a:chExt cx="13884457" cy="13884457"/>
          </a:xfrm>
        </p:grpSpPr>
        <p:sp>
          <p:nvSpPr>
            <p:cNvPr name="Freeform 21" id="21"/>
            <p:cNvSpPr/>
            <p:nvPr/>
          </p:nvSpPr>
          <p:spPr>
            <a:xfrm flipH="false" flipV="false" rot="0">
              <a:off x="-342874" y="-11125"/>
              <a:ext cx="14570202" cy="13906705"/>
            </a:xfrm>
            <a:custGeom>
              <a:avLst/>
              <a:gdLst/>
              <a:ahLst/>
              <a:cxnLst/>
              <a:rect r="r" b="b" t="t" l="l"/>
              <a:pathLst>
                <a:path h="13906705" w="14570202">
                  <a:moveTo>
                    <a:pt x="7285101" y="11125"/>
                  </a:moveTo>
                  <a:cubicBezTo>
                    <a:pt x="4797487" y="0"/>
                    <a:pt x="2494061" y="1320743"/>
                    <a:pt x="1247030" y="3473245"/>
                  </a:cubicBezTo>
                  <a:cubicBezTo>
                    <a:pt x="0" y="5625748"/>
                    <a:pt x="0" y="8280957"/>
                    <a:pt x="1247030" y="10433459"/>
                  </a:cubicBezTo>
                  <a:cubicBezTo>
                    <a:pt x="2494061" y="12585962"/>
                    <a:pt x="4797487" y="13906705"/>
                    <a:pt x="7285101" y="13895580"/>
                  </a:cubicBezTo>
                  <a:cubicBezTo>
                    <a:pt x="9772716" y="13906705"/>
                    <a:pt x="12076142" y="12585962"/>
                    <a:pt x="13323172" y="10433459"/>
                  </a:cubicBezTo>
                  <a:cubicBezTo>
                    <a:pt x="14570202" y="8280957"/>
                    <a:pt x="14570202" y="5625748"/>
                    <a:pt x="13323172" y="3473245"/>
                  </a:cubicBezTo>
                  <a:cubicBezTo>
                    <a:pt x="12076142" y="1320743"/>
                    <a:pt x="9772716" y="0"/>
                    <a:pt x="7285101" y="11125"/>
                  </a:cubicBezTo>
                  <a:close/>
                </a:path>
              </a:pathLst>
            </a:custGeom>
            <a:solidFill>
              <a:srgbClr val="070707"/>
            </a:solidFill>
          </p:spPr>
        </p:sp>
        <p:sp>
          <p:nvSpPr>
            <p:cNvPr name="Freeform 22" id="22"/>
            <p:cNvSpPr/>
            <p:nvPr/>
          </p:nvSpPr>
          <p:spPr>
            <a:xfrm flipH="false" flipV="false" rot="0">
              <a:off x="-254486" y="73238"/>
              <a:ext cx="14393428" cy="13737980"/>
            </a:xfrm>
            <a:custGeom>
              <a:avLst/>
              <a:gdLst/>
              <a:ahLst/>
              <a:cxnLst/>
              <a:rect r="r" b="b" t="t" l="l"/>
              <a:pathLst>
                <a:path h="13737980" w="14393428">
                  <a:moveTo>
                    <a:pt x="7196713" y="10990"/>
                  </a:moveTo>
                  <a:cubicBezTo>
                    <a:pt x="4739280" y="0"/>
                    <a:pt x="2463801" y="1304718"/>
                    <a:pt x="1231900" y="3431105"/>
                  </a:cubicBezTo>
                  <a:cubicBezTo>
                    <a:pt x="0" y="5557493"/>
                    <a:pt x="0" y="8180486"/>
                    <a:pt x="1231900" y="10306873"/>
                  </a:cubicBezTo>
                  <a:cubicBezTo>
                    <a:pt x="2463801" y="12433261"/>
                    <a:pt x="4739280" y="13737979"/>
                    <a:pt x="7196713" y="13726989"/>
                  </a:cubicBezTo>
                  <a:cubicBezTo>
                    <a:pt x="9654147" y="13737979"/>
                    <a:pt x="11929626" y="12433261"/>
                    <a:pt x="13161527" y="10306873"/>
                  </a:cubicBezTo>
                  <a:cubicBezTo>
                    <a:pt x="14393428" y="8180486"/>
                    <a:pt x="14393428" y="5557493"/>
                    <a:pt x="13161527" y="3431105"/>
                  </a:cubicBezTo>
                  <a:cubicBezTo>
                    <a:pt x="11929626" y="1304718"/>
                    <a:pt x="9654147" y="0"/>
                    <a:pt x="7196713" y="10990"/>
                  </a:cubicBezTo>
                  <a:close/>
                </a:path>
              </a:pathLst>
            </a:custGeom>
            <a:blipFill>
              <a:blip r:embed="rId7"/>
              <a:stretch>
                <a:fillRect l="223" t="-5186" r="223" b="-5186"/>
              </a:stretch>
            </a:blipFill>
          </p:spPr>
        </p:sp>
      </p:grpSp>
    </p:spTree>
  </p:cSld>
  <p:clrMapOvr>
    <a:masterClrMapping/>
  </p:clrMapOvr>
</p:sld>
</file>

<file path=ppt/slides/slide10.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grpSp>
        <p:nvGrpSpPr>
          <p:cNvPr name="Group 2" id="2"/>
          <p:cNvGrpSpPr/>
          <p:nvPr/>
        </p:nvGrpSpPr>
        <p:grpSpPr>
          <a:xfrm rot="0">
            <a:off x="9575701" y="0"/>
            <a:ext cx="6844945" cy="10287000"/>
            <a:chOff x="0" y="0"/>
            <a:chExt cx="1802784" cy="2709333"/>
          </a:xfrm>
        </p:grpSpPr>
        <p:sp>
          <p:nvSpPr>
            <p:cNvPr name="Freeform 3" id="3"/>
            <p:cNvSpPr/>
            <p:nvPr/>
          </p:nvSpPr>
          <p:spPr>
            <a:xfrm flipH="false" flipV="false" rot="0">
              <a:off x="0" y="0"/>
              <a:ext cx="1802784" cy="2709333"/>
            </a:xfrm>
            <a:custGeom>
              <a:avLst/>
              <a:gdLst/>
              <a:ahLst/>
              <a:cxnLst/>
              <a:rect r="r" b="b" t="t" l="l"/>
              <a:pathLst>
                <a:path h="2709333" w="1802784">
                  <a:moveTo>
                    <a:pt x="0" y="0"/>
                  </a:moveTo>
                  <a:lnTo>
                    <a:pt x="1802784" y="0"/>
                  </a:lnTo>
                  <a:lnTo>
                    <a:pt x="1802784" y="2709333"/>
                  </a:lnTo>
                  <a:lnTo>
                    <a:pt x="0" y="2709333"/>
                  </a:lnTo>
                  <a:close/>
                </a:path>
              </a:pathLst>
            </a:custGeom>
            <a:solidFill>
              <a:srgbClr val="047C91"/>
            </a:solidFill>
          </p:spPr>
        </p:sp>
        <p:sp>
          <p:nvSpPr>
            <p:cNvPr name="TextBox 4" id="4"/>
            <p:cNvSpPr txBox="true"/>
            <p:nvPr/>
          </p:nvSpPr>
          <p:spPr>
            <a:xfrm>
              <a:off x="0" y="-38100"/>
              <a:ext cx="1802784" cy="2747433"/>
            </a:xfrm>
            <a:prstGeom prst="rect">
              <a:avLst/>
            </a:prstGeom>
          </p:spPr>
          <p:txBody>
            <a:bodyPr anchor="ctr" rtlCol="false" tIns="50800" lIns="50800" bIns="50800" rIns="50800"/>
            <a:lstStyle/>
            <a:p>
              <a:pPr algn="ctr">
                <a:lnSpc>
                  <a:spcPts val="2659"/>
                </a:lnSpc>
              </a:pPr>
            </a:p>
          </p:txBody>
        </p:sp>
      </p:grpSp>
      <p:sp>
        <p:nvSpPr>
          <p:cNvPr name="Freeform 5" id="5"/>
          <p:cNvSpPr/>
          <p:nvPr/>
        </p:nvSpPr>
        <p:spPr>
          <a:xfrm flipH="false" flipV="false" rot="0">
            <a:off x="9837393" y="125221"/>
            <a:ext cx="6285400" cy="10036558"/>
          </a:xfrm>
          <a:custGeom>
            <a:avLst/>
            <a:gdLst/>
            <a:ahLst/>
            <a:cxnLst/>
            <a:rect r="r" b="b" t="t" l="l"/>
            <a:pathLst>
              <a:path h="10036558" w="6285400">
                <a:moveTo>
                  <a:pt x="0" y="0"/>
                </a:moveTo>
                <a:lnTo>
                  <a:pt x="6285400" y="0"/>
                </a:lnTo>
                <a:lnTo>
                  <a:pt x="6285400" y="10036558"/>
                </a:lnTo>
                <a:lnTo>
                  <a:pt x="0" y="10036558"/>
                </a:lnTo>
                <a:lnTo>
                  <a:pt x="0" y="0"/>
                </a:lnTo>
                <a:close/>
              </a:path>
            </a:pathLst>
          </a:custGeom>
          <a:blipFill>
            <a:blip r:embed="rId3"/>
            <a:stretch>
              <a:fillRect l="0" t="-1636" r="0" b="-2495"/>
            </a:stretch>
          </a:blipFill>
        </p:spPr>
      </p:sp>
      <p:grpSp>
        <p:nvGrpSpPr>
          <p:cNvPr name="Group 6" id="6"/>
          <p:cNvGrpSpPr/>
          <p:nvPr/>
        </p:nvGrpSpPr>
        <p:grpSpPr>
          <a:xfrm rot="0">
            <a:off x="1028700" y="2032703"/>
            <a:ext cx="7752907" cy="6756449"/>
            <a:chOff x="0" y="0"/>
            <a:chExt cx="2041918" cy="1779476"/>
          </a:xfrm>
        </p:grpSpPr>
        <p:sp>
          <p:nvSpPr>
            <p:cNvPr name="Freeform 7" id="7"/>
            <p:cNvSpPr/>
            <p:nvPr/>
          </p:nvSpPr>
          <p:spPr>
            <a:xfrm flipH="false" flipV="false" rot="0">
              <a:off x="0" y="0"/>
              <a:ext cx="2041918" cy="1779476"/>
            </a:xfrm>
            <a:custGeom>
              <a:avLst/>
              <a:gdLst/>
              <a:ahLst/>
              <a:cxnLst/>
              <a:rect r="r" b="b" t="t" l="l"/>
              <a:pathLst>
                <a:path h="1779476" w="2041918">
                  <a:moveTo>
                    <a:pt x="0" y="0"/>
                  </a:moveTo>
                  <a:lnTo>
                    <a:pt x="2041918" y="0"/>
                  </a:lnTo>
                  <a:lnTo>
                    <a:pt x="2041918" y="1779476"/>
                  </a:lnTo>
                  <a:lnTo>
                    <a:pt x="0" y="1779476"/>
                  </a:lnTo>
                  <a:close/>
                </a:path>
              </a:pathLst>
            </a:custGeom>
            <a:solidFill>
              <a:srgbClr val="047C91"/>
            </a:solidFill>
          </p:spPr>
        </p:sp>
        <p:sp>
          <p:nvSpPr>
            <p:cNvPr name="TextBox 8" id="8"/>
            <p:cNvSpPr txBox="true"/>
            <p:nvPr/>
          </p:nvSpPr>
          <p:spPr>
            <a:xfrm>
              <a:off x="0" y="-38100"/>
              <a:ext cx="2041918" cy="1817576"/>
            </a:xfrm>
            <a:prstGeom prst="rect">
              <a:avLst/>
            </a:prstGeom>
          </p:spPr>
          <p:txBody>
            <a:bodyPr anchor="ctr" rtlCol="false" tIns="50800" lIns="50800" bIns="50800" rIns="50800"/>
            <a:lstStyle/>
            <a:p>
              <a:pPr algn="ctr">
                <a:lnSpc>
                  <a:spcPts val="2659"/>
                </a:lnSpc>
              </a:pPr>
            </a:p>
          </p:txBody>
        </p:sp>
      </p:grpSp>
      <p:sp>
        <p:nvSpPr>
          <p:cNvPr name="Freeform 9" id="9"/>
          <p:cNvSpPr/>
          <p:nvPr/>
        </p:nvSpPr>
        <p:spPr>
          <a:xfrm flipH="false" flipV="false" rot="0">
            <a:off x="1303689" y="2189657"/>
            <a:ext cx="7249250" cy="6366792"/>
          </a:xfrm>
          <a:custGeom>
            <a:avLst/>
            <a:gdLst/>
            <a:ahLst/>
            <a:cxnLst/>
            <a:rect r="r" b="b" t="t" l="l"/>
            <a:pathLst>
              <a:path h="6366792" w="7249250">
                <a:moveTo>
                  <a:pt x="0" y="0"/>
                </a:moveTo>
                <a:lnTo>
                  <a:pt x="7249250" y="0"/>
                </a:lnTo>
                <a:lnTo>
                  <a:pt x="7249250" y="6366792"/>
                </a:lnTo>
                <a:lnTo>
                  <a:pt x="0" y="6366792"/>
                </a:lnTo>
                <a:lnTo>
                  <a:pt x="0" y="0"/>
                </a:lnTo>
                <a:close/>
              </a:path>
            </a:pathLst>
          </a:custGeom>
          <a:blipFill>
            <a:blip r:embed="rId4"/>
            <a:stretch>
              <a:fillRect l="0" t="0" r="0" b="0"/>
            </a:stretch>
          </a:blipFill>
        </p:spPr>
      </p:sp>
      <p:grpSp>
        <p:nvGrpSpPr>
          <p:cNvPr name="Group 10" id="10"/>
          <p:cNvGrpSpPr/>
          <p:nvPr/>
        </p:nvGrpSpPr>
        <p:grpSpPr>
          <a:xfrm rot="0">
            <a:off x="1627634" y="551231"/>
            <a:ext cx="6925306" cy="1276426"/>
            <a:chOff x="0" y="0"/>
            <a:chExt cx="9233741" cy="1701902"/>
          </a:xfrm>
        </p:grpSpPr>
        <p:sp>
          <p:nvSpPr>
            <p:cNvPr name="Freeform 11" id="11"/>
            <p:cNvSpPr/>
            <p:nvPr/>
          </p:nvSpPr>
          <p:spPr>
            <a:xfrm flipH="false" flipV="false" rot="0">
              <a:off x="0" y="0"/>
              <a:ext cx="9233741" cy="1701902"/>
            </a:xfrm>
            <a:custGeom>
              <a:avLst/>
              <a:gdLst/>
              <a:ahLst/>
              <a:cxnLst/>
              <a:rect r="r" b="b" t="t" l="l"/>
              <a:pathLst>
                <a:path h="1701902" w="9233741">
                  <a:moveTo>
                    <a:pt x="0" y="0"/>
                  </a:moveTo>
                  <a:lnTo>
                    <a:pt x="9233741" y="0"/>
                  </a:lnTo>
                  <a:lnTo>
                    <a:pt x="9233741" y="1701902"/>
                  </a:lnTo>
                  <a:lnTo>
                    <a:pt x="0" y="1701902"/>
                  </a:lnTo>
                  <a:close/>
                </a:path>
              </a:pathLst>
            </a:custGeom>
            <a:solidFill>
              <a:srgbClr val="000000">
                <a:alpha val="0"/>
              </a:srgbClr>
            </a:solidFill>
          </p:spPr>
        </p:sp>
        <p:sp>
          <p:nvSpPr>
            <p:cNvPr name="TextBox 12" id="12"/>
            <p:cNvSpPr txBox="true"/>
            <p:nvPr/>
          </p:nvSpPr>
          <p:spPr>
            <a:xfrm>
              <a:off x="0" y="-57150"/>
              <a:ext cx="9233741" cy="1759052"/>
            </a:xfrm>
            <a:prstGeom prst="rect">
              <a:avLst/>
            </a:prstGeom>
          </p:spPr>
          <p:txBody>
            <a:bodyPr anchor="t" rtlCol="false" tIns="0" lIns="0" bIns="0" rIns="0"/>
            <a:lstStyle/>
            <a:p>
              <a:pPr algn="l">
                <a:lnSpc>
                  <a:spcPts val="7776"/>
                </a:lnSpc>
              </a:pPr>
              <a:r>
                <a:rPr lang="en-US" sz="7200">
                  <a:solidFill>
                    <a:srgbClr val="003660"/>
                  </a:solidFill>
                  <a:latin typeface="Avenir LT Std 1"/>
                  <a:ea typeface="Avenir LT Std 1"/>
                  <a:cs typeface="Avenir LT Std 1"/>
                  <a:sym typeface="Avenir LT Std 1"/>
                </a:rPr>
                <a:t>Emails</a:t>
              </a:r>
            </a:p>
          </p:txBody>
        </p:sp>
      </p:grpSp>
    </p:spTree>
  </p:cSld>
  <p:clrMapOvr>
    <a:masterClrMapping/>
  </p:clrMapOvr>
</p:sld>
</file>

<file path=ppt/slides/slide11.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grpSp>
        <p:nvGrpSpPr>
          <p:cNvPr name="Group 2" id="2"/>
          <p:cNvGrpSpPr/>
          <p:nvPr/>
        </p:nvGrpSpPr>
        <p:grpSpPr>
          <a:xfrm rot="0">
            <a:off x="2030889" y="1711517"/>
            <a:ext cx="14075679" cy="7709882"/>
            <a:chOff x="0" y="0"/>
            <a:chExt cx="3707175" cy="2030586"/>
          </a:xfrm>
        </p:grpSpPr>
        <p:sp>
          <p:nvSpPr>
            <p:cNvPr name="Freeform 3" id="3"/>
            <p:cNvSpPr/>
            <p:nvPr/>
          </p:nvSpPr>
          <p:spPr>
            <a:xfrm flipH="false" flipV="false" rot="0">
              <a:off x="0" y="0"/>
              <a:ext cx="3707175" cy="2030586"/>
            </a:xfrm>
            <a:custGeom>
              <a:avLst/>
              <a:gdLst/>
              <a:ahLst/>
              <a:cxnLst/>
              <a:rect r="r" b="b" t="t" l="l"/>
              <a:pathLst>
                <a:path h="2030586" w="3707175">
                  <a:moveTo>
                    <a:pt x="0" y="0"/>
                  </a:moveTo>
                  <a:lnTo>
                    <a:pt x="3707175" y="0"/>
                  </a:lnTo>
                  <a:lnTo>
                    <a:pt x="3707175" y="2030586"/>
                  </a:lnTo>
                  <a:lnTo>
                    <a:pt x="0" y="2030586"/>
                  </a:lnTo>
                  <a:close/>
                </a:path>
              </a:pathLst>
            </a:custGeom>
            <a:solidFill>
              <a:srgbClr val="047C91"/>
            </a:solidFill>
          </p:spPr>
        </p:sp>
        <p:sp>
          <p:nvSpPr>
            <p:cNvPr name="TextBox 4" id="4"/>
            <p:cNvSpPr txBox="true"/>
            <p:nvPr/>
          </p:nvSpPr>
          <p:spPr>
            <a:xfrm>
              <a:off x="0" y="-38100"/>
              <a:ext cx="3707175" cy="2068686"/>
            </a:xfrm>
            <a:prstGeom prst="rect">
              <a:avLst/>
            </a:prstGeom>
          </p:spPr>
          <p:txBody>
            <a:bodyPr anchor="ctr" rtlCol="false" tIns="50800" lIns="50800" bIns="50800" rIns="50800"/>
            <a:lstStyle/>
            <a:p>
              <a:pPr algn="ctr">
                <a:lnSpc>
                  <a:spcPts val="2659"/>
                </a:lnSpc>
              </a:pPr>
            </a:p>
          </p:txBody>
        </p:sp>
      </p:grpSp>
      <p:sp>
        <p:nvSpPr>
          <p:cNvPr name="Freeform 5" id="5"/>
          <p:cNvSpPr/>
          <p:nvPr/>
        </p:nvSpPr>
        <p:spPr>
          <a:xfrm flipH="false" flipV="false" rot="0">
            <a:off x="2297422" y="1937330"/>
            <a:ext cx="5228964" cy="7165053"/>
          </a:xfrm>
          <a:custGeom>
            <a:avLst/>
            <a:gdLst/>
            <a:ahLst/>
            <a:cxnLst/>
            <a:rect r="r" b="b" t="t" l="l"/>
            <a:pathLst>
              <a:path h="7165053" w="5228964">
                <a:moveTo>
                  <a:pt x="0" y="0"/>
                </a:moveTo>
                <a:lnTo>
                  <a:pt x="5228965" y="0"/>
                </a:lnTo>
                <a:lnTo>
                  <a:pt x="5228965" y="7165053"/>
                </a:lnTo>
                <a:lnTo>
                  <a:pt x="0" y="7165053"/>
                </a:lnTo>
                <a:lnTo>
                  <a:pt x="0" y="0"/>
                </a:lnTo>
                <a:close/>
              </a:path>
            </a:pathLst>
          </a:custGeom>
          <a:blipFill>
            <a:blip r:embed="rId3"/>
            <a:stretch>
              <a:fillRect l="0" t="0" r="0" b="0"/>
            </a:stretch>
          </a:blipFill>
        </p:spPr>
      </p:sp>
      <p:sp>
        <p:nvSpPr>
          <p:cNvPr name="Freeform 6" id="6"/>
          <p:cNvSpPr/>
          <p:nvPr/>
        </p:nvSpPr>
        <p:spPr>
          <a:xfrm flipH="false" flipV="false" rot="0">
            <a:off x="6975698" y="1937330"/>
            <a:ext cx="8897677" cy="7163906"/>
          </a:xfrm>
          <a:custGeom>
            <a:avLst/>
            <a:gdLst/>
            <a:ahLst/>
            <a:cxnLst/>
            <a:rect r="r" b="b" t="t" l="l"/>
            <a:pathLst>
              <a:path h="7163906" w="8897677">
                <a:moveTo>
                  <a:pt x="0" y="0"/>
                </a:moveTo>
                <a:lnTo>
                  <a:pt x="8897678" y="0"/>
                </a:lnTo>
                <a:lnTo>
                  <a:pt x="8897678" y="7163906"/>
                </a:lnTo>
                <a:lnTo>
                  <a:pt x="0" y="7163906"/>
                </a:lnTo>
                <a:lnTo>
                  <a:pt x="0" y="0"/>
                </a:lnTo>
                <a:close/>
              </a:path>
            </a:pathLst>
          </a:custGeom>
          <a:blipFill>
            <a:blip r:embed="rId4"/>
            <a:stretch>
              <a:fillRect l="0" t="0" r="0" b="0"/>
            </a:stretch>
          </a:blipFill>
        </p:spPr>
      </p:sp>
      <p:grpSp>
        <p:nvGrpSpPr>
          <p:cNvPr name="Group 7" id="7"/>
          <p:cNvGrpSpPr/>
          <p:nvPr/>
        </p:nvGrpSpPr>
        <p:grpSpPr>
          <a:xfrm rot="0">
            <a:off x="789705" y="547689"/>
            <a:ext cx="16660366" cy="1276426"/>
            <a:chOff x="0" y="0"/>
            <a:chExt cx="22213822" cy="1701902"/>
          </a:xfrm>
        </p:grpSpPr>
        <p:sp>
          <p:nvSpPr>
            <p:cNvPr name="Freeform 8" id="8"/>
            <p:cNvSpPr/>
            <p:nvPr/>
          </p:nvSpPr>
          <p:spPr>
            <a:xfrm flipH="false" flipV="false" rot="0">
              <a:off x="0" y="0"/>
              <a:ext cx="22213822" cy="1701902"/>
            </a:xfrm>
            <a:custGeom>
              <a:avLst/>
              <a:gdLst/>
              <a:ahLst/>
              <a:cxnLst/>
              <a:rect r="r" b="b" t="t" l="l"/>
              <a:pathLst>
                <a:path h="1701902" w="22213822">
                  <a:moveTo>
                    <a:pt x="0" y="0"/>
                  </a:moveTo>
                  <a:lnTo>
                    <a:pt x="22213822" y="0"/>
                  </a:lnTo>
                  <a:lnTo>
                    <a:pt x="22213822" y="1701902"/>
                  </a:lnTo>
                  <a:lnTo>
                    <a:pt x="0" y="1701902"/>
                  </a:lnTo>
                  <a:close/>
                </a:path>
              </a:pathLst>
            </a:custGeom>
            <a:solidFill>
              <a:srgbClr val="000000">
                <a:alpha val="0"/>
              </a:srgbClr>
            </a:solidFill>
          </p:spPr>
        </p:sp>
        <p:sp>
          <p:nvSpPr>
            <p:cNvPr name="TextBox 9" id="9"/>
            <p:cNvSpPr txBox="true"/>
            <p:nvPr/>
          </p:nvSpPr>
          <p:spPr>
            <a:xfrm>
              <a:off x="0" y="-57150"/>
              <a:ext cx="22213822" cy="1759052"/>
            </a:xfrm>
            <a:prstGeom prst="rect">
              <a:avLst/>
            </a:prstGeom>
          </p:spPr>
          <p:txBody>
            <a:bodyPr anchor="t" rtlCol="false" tIns="0" lIns="0" bIns="0" rIns="0"/>
            <a:lstStyle/>
            <a:p>
              <a:pPr algn="l">
                <a:lnSpc>
                  <a:spcPts val="7776"/>
                </a:lnSpc>
              </a:pPr>
              <a:r>
                <a:rPr lang="en-US" sz="7200">
                  <a:solidFill>
                    <a:srgbClr val="003660"/>
                  </a:solidFill>
                  <a:latin typeface="Avenir LT Std 1"/>
                  <a:ea typeface="Avenir LT Std 1"/>
                  <a:cs typeface="Avenir LT Std 1"/>
                  <a:sym typeface="Avenir LT Std 1"/>
                </a:rPr>
                <a:t>Bulletins</a:t>
              </a:r>
            </a:p>
          </p:txBody>
        </p:sp>
      </p:grpSp>
      <p:sp>
        <p:nvSpPr>
          <p:cNvPr name="Freeform 10" id="10"/>
          <p:cNvSpPr/>
          <p:nvPr/>
        </p:nvSpPr>
        <p:spPr>
          <a:xfrm flipH="false" flipV="false" rot="0">
            <a:off x="12753938" y="9662662"/>
            <a:ext cx="5153245" cy="369332"/>
          </a:xfrm>
          <a:custGeom>
            <a:avLst/>
            <a:gdLst/>
            <a:ahLst/>
            <a:cxnLst/>
            <a:rect r="r" b="b" t="t" l="l"/>
            <a:pathLst>
              <a:path h="369332" w="5153245">
                <a:moveTo>
                  <a:pt x="0" y="0"/>
                </a:moveTo>
                <a:lnTo>
                  <a:pt x="5153245" y="0"/>
                </a:lnTo>
                <a:lnTo>
                  <a:pt x="5153245" y="369331"/>
                </a:lnTo>
                <a:lnTo>
                  <a:pt x="0" y="369331"/>
                </a:lnTo>
                <a:lnTo>
                  <a:pt x="0" y="0"/>
                </a:lnTo>
                <a:close/>
              </a:path>
            </a:pathLst>
          </a:custGeom>
          <a:blipFill>
            <a:blip r:embed="rId5"/>
            <a:stretch>
              <a:fillRect l="0" t="0" r="0" b="-1577"/>
            </a:stretch>
          </a:blipFill>
        </p:spPr>
      </p:sp>
    </p:spTree>
  </p:cSld>
  <p:clrMapOvr>
    <a:masterClrMapping/>
  </p:clrMapOvr>
</p:sld>
</file>

<file path=ppt/slides/slide12.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grpSp>
        <p:nvGrpSpPr>
          <p:cNvPr name="Group 2" id="2"/>
          <p:cNvGrpSpPr/>
          <p:nvPr/>
        </p:nvGrpSpPr>
        <p:grpSpPr>
          <a:xfrm rot="0">
            <a:off x="1028700" y="551231"/>
            <a:ext cx="16384281" cy="1276426"/>
            <a:chOff x="0" y="0"/>
            <a:chExt cx="21845708" cy="1701902"/>
          </a:xfrm>
        </p:grpSpPr>
        <p:sp>
          <p:nvSpPr>
            <p:cNvPr name="Freeform 3" id="3"/>
            <p:cNvSpPr/>
            <p:nvPr/>
          </p:nvSpPr>
          <p:spPr>
            <a:xfrm flipH="false" flipV="false" rot="0">
              <a:off x="0" y="0"/>
              <a:ext cx="21845708" cy="1701902"/>
            </a:xfrm>
            <a:custGeom>
              <a:avLst/>
              <a:gdLst/>
              <a:ahLst/>
              <a:cxnLst/>
              <a:rect r="r" b="b" t="t" l="l"/>
              <a:pathLst>
                <a:path h="1701902" w="21845708">
                  <a:moveTo>
                    <a:pt x="0" y="0"/>
                  </a:moveTo>
                  <a:lnTo>
                    <a:pt x="21845708" y="0"/>
                  </a:lnTo>
                  <a:lnTo>
                    <a:pt x="21845708" y="1701902"/>
                  </a:lnTo>
                  <a:lnTo>
                    <a:pt x="0" y="1701902"/>
                  </a:lnTo>
                  <a:close/>
                </a:path>
              </a:pathLst>
            </a:custGeom>
            <a:solidFill>
              <a:srgbClr val="000000">
                <a:alpha val="0"/>
              </a:srgbClr>
            </a:solidFill>
          </p:spPr>
        </p:sp>
        <p:sp>
          <p:nvSpPr>
            <p:cNvPr name="TextBox 4" id="4"/>
            <p:cNvSpPr txBox="true"/>
            <p:nvPr/>
          </p:nvSpPr>
          <p:spPr>
            <a:xfrm>
              <a:off x="0" y="-57150"/>
              <a:ext cx="21845708" cy="1759052"/>
            </a:xfrm>
            <a:prstGeom prst="rect">
              <a:avLst/>
            </a:prstGeom>
          </p:spPr>
          <p:txBody>
            <a:bodyPr anchor="t" rtlCol="false" tIns="0" lIns="0" bIns="0" rIns="0"/>
            <a:lstStyle/>
            <a:p>
              <a:pPr algn="l">
                <a:lnSpc>
                  <a:spcPts val="7776"/>
                </a:lnSpc>
              </a:pPr>
              <a:r>
                <a:rPr lang="en-US" sz="7200">
                  <a:solidFill>
                    <a:srgbClr val="003660"/>
                  </a:solidFill>
                  <a:latin typeface="Avenir LT Std 1"/>
                  <a:ea typeface="Avenir LT Std 1"/>
                  <a:cs typeface="Avenir LT Std 1"/>
                  <a:sym typeface="Avenir LT Std 1"/>
                </a:rPr>
                <a:t>Student Engagement in EEMB 2</a:t>
              </a:r>
            </a:p>
          </p:txBody>
        </p:sp>
      </p:grpSp>
      <p:grpSp>
        <p:nvGrpSpPr>
          <p:cNvPr name="Group 5" id="5"/>
          <p:cNvGrpSpPr/>
          <p:nvPr/>
        </p:nvGrpSpPr>
        <p:grpSpPr>
          <a:xfrm rot="0">
            <a:off x="802887" y="1804872"/>
            <a:ext cx="7360796" cy="6068937"/>
            <a:chOff x="0" y="0"/>
            <a:chExt cx="9814395" cy="8091915"/>
          </a:xfrm>
        </p:grpSpPr>
        <p:sp>
          <p:nvSpPr>
            <p:cNvPr name="Freeform 6" id="6"/>
            <p:cNvSpPr/>
            <p:nvPr/>
          </p:nvSpPr>
          <p:spPr>
            <a:xfrm flipH="false" flipV="false" rot="0">
              <a:off x="0" y="0"/>
              <a:ext cx="9814396" cy="8091915"/>
            </a:xfrm>
            <a:custGeom>
              <a:avLst/>
              <a:gdLst/>
              <a:ahLst/>
              <a:cxnLst/>
              <a:rect r="r" b="b" t="t" l="l"/>
              <a:pathLst>
                <a:path h="8091915" w="9814396">
                  <a:moveTo>
                    <a:pt x="0" y="0"/>
                  </a:moveTo>
                  <a:lnTo>
                    <a:pt x="9814396" y="0"/>
                  </a:lnTo>
                  <a:lnTo>
                    <a:pt x="9814396" y="8091915"/>
                  </a:lnTo>
                  <a:lnTo>
                    <a:pt x="0" y="8091915"/>
                  </a:lnTo>
                  <a:close/>
                </a:path>
              </a:pathLst>
            </a:custGeom>
            <a:solidFill>
              <a:srgbClr val="000000">
                <a:alpha val="0"/>
              </a:srgbClr>
            </a:solidFill>
          </p:spPr>
        </p:sp>
        <p:sp>
          <p:nvSpPr>
            <p:cNvPr name="TextBox 7" id="7"/>
            <p:cNvSpPr txBox="true"/>
            <p:nvPr/>
          </p:nvSpPr>
          <p:spPr>
            <a:xfrm>
              <a:off x="0" y="-38100"/>
              <a:ext cx="9814395" cy="8130015"/>
            </a:xfrm>
            <a:prstGeom prst="rect">
              <a:avLst/>
            </a:prstGeom>
          </p:spPr>
          <p:txBody>
            <a:bodyPr anchor="t" rtlCol="false" tIns="0" lIns="0" bIns="0" rIns="0"/>
            <a:lstStyle/>
            <a:p>
              <a:pPr algn="l">
                <a:lnSpc>
                  <a:spcPts val="4319"/>
                </a:lnSpc>
              </a:pPr>
            </a:p>
            <a:p>
              <a:pPr algn="l" marL="723900" indent="-361950" lvl="1">
                <a:lnSpc>
                  <a:spcPts val="4319"/>
                </a:lnSpc>
                <a:buFont typeface="Arial"/>
                <a:buChar char="•"/>
              </a:pPr>
              <a:r>
                <a:rPr lang="en-US" sz="3999">
                  <a:solidFill>
                    <a:srgbClr val="000000"/>
                  </a:solidFill>
                  <a:latin typeface="Avenir LT Std 3"/>
                  <a:ea typeface="Avenir LT Std 3"/>
                  <a:cs typeface="Avenir LT Std 3"/>
                  <a:sym typeface="Avenir LT Std 3"/>
                </a:rPr>
                <a:t>On average, 89 % of students open emails throughout the quarter</a:t>
              </a:r>
            </a:p>
            <a:p>
              <a:pPr algn="l" marL="723900" indent="-361950" lvl="1">
                <a:lnSpc>
                  <a:spcPts val="4319"/>
                </a:lnSpc>
              </a:pPr>
            </a:p>
            <a:p>
              <a:pPr algn="l" marL="723900" indent="-361950" lvl="1">
                <a:lnSpc>
                  <a:spcPts val="4319"/>
                </a:lnSpc>
                <a:buFont typeface="Arial"/>
                <a:buChar char="•"/>
              </a:pPr>
              <a:r>
                <a:rPr lang="en-US" sz="3999">
                  <a:solidFill>
                    <a:srgbClr val="000000"/>
                  </a:solidFill>
                  <a:latin typeface="Avenir LT Std 3"/>
                  <a:ea typeface="Avenir LT Std 3"/>
                  <a:cs typeface="Avenir LT Std 3"/>
                  <a:sym typeface="Avenir LT Std 3"/>
                </a:rPr>
                <a:t>Less than 20% of students review LO bulletins. </a:t>
              </a:r>
            </a:p>
            <a:p>
              <a:pPr algn="l" marL="1581149" indent="-527050" lvl="2">
                <a:lnSpc>
                  <a:spcPts val="4319"/>
                </a:lnSpc>
                <a:buFont typeface="Arial"/>
                <a:buChar char="⚬"/>
              </a:pPr>
              <a:r>
                <a:rPr lang="en-US" sz="3999">
                  <a:solidFill>
                    <a:srgbClr val="000000"/>
                  </a:solidFill>
                  <a:latin typeface="Avenir LT Std 3"/>
                  <a:ea typeface="Avenir LT Std 3"/>
                  <a:cs typeface="Avenir LT Std 3"/>
                  <a:sym typeface="Avenir LT Std 3"/>
                </a:rPr>
                <a:t>So, we changed our strategy as we got closer to the final exam</a:t>
              </a:r>
            </a:p>
            <a:p>
              <a:pPr algn="l" marL="1423035" indent="-474345" lvl="2">
                <a:lnSpc>
                  <a:spcPts val="3888"/>
                </a:lnSpc>
              </a:pPr>
            </a:p>
          </p:txBody>
        </p:sp>
      </p:grpSp>
      <p:grpSp>
        <p:nvGrpSpPr>
          <p:cNvPr name="Group 8" id="8"/>
          <p:cNvGrpSpPr/>
          <p:nvPr/>
        </p:nvGrpSpPr>
        <p:grpSpPr>
          <a:xfrm rot="0">
            <a:off x="1028700" y="7716687"/>
            <a:ext cx="7157323" cy="1945975"/>
            <a:chOff x="0" y="0"/>
            <a:chExt cx="13143562" cy="3573549"/>
          </a:xfrm>
        </p:grpSpPr>
        <p:sp>
          <p:nvSpPr>
            <p:cNvPr name="Freeform 9" id="9"/>
            <p:cNvSpPr/>
            <p:nvPr/>
          </p:nvSpPr>
          <p:spPr>
            <a:xfrm flipH="false" flipV="false" rot="0">
              <a:off x="10562" y="27082"/>
              <a:ext cx="13122403" cy="3519220"/>
            </a:xfrm>
            <a:custGeom>
              <a:avLst/>
              <a:gdLst/>
              <a:ahLst/>
              <a:cxnLst/>
              <a:rect r="r" b="b" t="t" l="l"/>
              <a:pathLst>
                <a:path h="3519220" w="13122403">
                  <a:moveTo>
                    <a:pt x="0" y="586416"/>
                  </a:moveTo>
                  <a:cubicBezTo>
                    <a:pt x="0" y="262515"/>
                    <a:pt x="103786" y="0"/>
                    <a:pt x="231934" y="0"/>
                  </a:cubicBezTo>
                  <a:lnTo>
                    <a:pt x="12890468" y="0"/>
                  </a:lnTo>
                  <a:cubicBezTo>
                    <a:pt x="13018477" y="0"/>
                    <a:pt x="13122402" y="262515"/>
                    <a:pt x="13122402" y="586416"/>
                  </a:cubicBezTo>
                  <a:lnTo>
                    <a:pt x="13122402" y="2932804"/>
                  </a:lnTo>
                  <a:cubicBezTo>
                    <a:pt x="13122402" y="3256705"/>
                    <a:pt x="13018616" y="3519220"/>
                    <a:pt x="12890468" y="3519220"/>
                  </a:cubicBezTo>
                  <a:lnTo>
                    <a:pt x="231934" y="3519220"/>
                  </a:lnTo>
                  <a:cubicBezTo>
                    <a:pt x="103786" y="3519220"/>
                    <a:pt x="0" y="3256705"/>
                    <a:pt x="0" y="2932804"/>
                  </a:cubicBezTo>
                  <a:close/>
                </a:path>
              </a:pathLst>
            </a:custGeom>
            <a:solidFill>
              <a:srgbClr val="003660"/>
            </a:solidFill>
          </p:spPr>
        </p:sp>
        <p:sp>
          <p:nvSpPr>
            <p:cNvPr name="Freeform 10" id="10"/>
            <p:cNvSpPr/>
            <p:nvPr/>
          </p:nvSpPr>
          <p:spPr>
            <a:xfrm flipH="false" flipV="false" rot="0">
              <a:off x="0" y="0"/>
              <a:ext cx="13143526" cy="3573384"/>
            </a:xfrm>
            <a:custGeom>
              <a:avLst/>
              <a:gdLst/>
              <a:ahLst/>
              <a:cxnLst/>
              <a:rect r="r" b="b" t="t" l="l"/>
              <a:pathLst>
                <a:path h="3573384" w="13143526">
                  <a:moveTo>
                    <a:pt x="0" y="613498"/>
                  </a:moveTo>
                  <a:cubicBezTo>
                    <a:pt x="0" y="274431"/>
                    <a:pt x="108715" y="0"/>
                    <a:pt x="242496" y="0"/>
                  </a:cubicBezTo>
                  <a:lnTo>
                    <a:pt x="12901030" y="0"/>
                  </a:lnTo>
                  <a:lnTo>
                    <a:pt x="12901030" y="27082"/>
                  </a:lnTo>
                  <a:lnTo>
                    <a:pt x="12901030" y="0"/>
                  </a:lnTo>
                  <a:cubicBezTo>
                    <a:pt x="13034812" y="0"/>
                    <a:pt x="13143526" y="274431"/>
                    <a:pt x="13143526" y="613498"/>
                  </a:cubicBezTo>
                  <a:lnTo>
                    <a:pt x="13132964" y="613498"/>
                  </a:lnTo>
                  <a:lnTo>
                    <a:pt x="13143526" y="613498"/>
                  </a:lnTo>
                  <a:lnTo>
                    <a:pt x="13143526" y="2959886"/>
                  </a:lnTo>
                  <a:lnTo>
                    <a:pt x="13132964" y="2959886"/>
                  </a:lnTo>
                  <a:lnTo>
                    <a:pt x="13143526" y="2959886"/>
                  </a:lnTo>
                  <a:cubicBezTo>
                    <a:pt x="13143526" y="3299314"/>
                    <a:pt x="13034812" y="3573384"/>
                    <a:pt x="12901030" y="3573384"/>
                  </a:cubicBezTo>
                  <a:lnTo>
                    <a:pt x="12901030" y="3546302"/>
                  </a:lnTo>
                  <a:lnTo>
                    <a:pt x="12901030" y="3573384"/>
                  </a:lnTo>
                  <a:lnTo>
                    <a:pt x="242496" y="3573384"/>
                  </a:lnTo>
                  <a:lnTo>
                    <a:pt x="242496" y="3546302"/>
                  </a:lnTo>
                  <a:lnTo>
                    <a:pt x="242496" y="3573384"/>
                  </a:lnTo>
                  <a:cubicBezTo>
                    <a:pt x="108715" y="3573384"/>
                    <a:pt x="0" y="3299314"/>
                    <a:pt x="0" y="2959886"/>
                  </a:cubicBezTo>
                  <a:lnTo>
                    <a:pt x="0" y="613498"/>
                  </a:lnTo>
                  <a:lnTo>
                    <a:pt x="10562" y="613498"/>
                  </a:lnTo>
                  <a:lnTo>
                    <a:pt x="0" y="613498"/>
                  </a:lnTo>
                  <a:moveTo>
                    <a:pt x="21123" y="613498"/>
                  </a:moveTo>
                  <a:lnTo>
                    <a:pt x="21123" y="2959886"/>
                  </a:lnTo>
                  <a:lnTo>
                    <a:pt x="10562" y="2959886"/>
                  </a:lnTo>
                  <a:lnTo>
                    <a:pt x="21123" y="2959886"/>
                  </a:lnTo>
                  <a:cubicBezTo>
                    <a:pt x="21123" y="3268621"/>
                    <a:pt x="120122" y="3519220"/>
                    <a:pt x="242496" y="3519220"/>
                  </a:cubicBezTo>
                  <a:lnTo>
                    <a:pt x="12901030" y="3519220"/>
                  </a:lnTo>
                  <a:cubicBezTo>
                    <a:pt x="13023405" y="3519220"/>
                    <a:pt x="13122402" y="3268260"/>
                    <a:pt x="13122402" y="2959886"/>
                  </a:cubicBezTo>
                  <a:lnTo>
                    <a:pt x="13122402" y="613498"/>
                  </a:lnTo>
                  <a:cubicBezTo>
                    <a:pt x="13122402" y="304763"/>
                    <a:pt x="13023405" y="54164"/>
                    <a:pt x="12901030" y="54164"/>
                  </a:cubicBezTo>
                  <a:lnTo>
                    <a:pt x="242496" y="54164"/>
                  </a:lnTo>
                  <a:lnTo>
                    <a:pt x="242496" y="27082"/>
                  </a:lnTo>
                  <a:lnTo>
                    <a:pt x="242496" y="54164"/>
                  </a:lnTo>
                  <a:cubicBezTo>
                    <a:pt x="120122" y="54164"/>
                    <a:pt x="21123" y="305124"/>
                    <a:pt x="21123" y="613498"/>
                  </a:cubicBezTo>
                  <a:close/>
                </a:path>
              </a:pathLst>
            </a:custGeom>
            <a:solidFill>
              <a:srgbClr val="003660"/>
            </a:solidFill>
          </p:spPr>
        </p:sp>
        <p:sp>
          <p:nvSpPr>
            <p:cNvPr name="TextBox 11" id="11"/>
            <p:cNvSpPr txBox="true"/>
            <p:nvPr/>
          </p:nvSpPr>
          <p:spPr>
            <a:xfrm>
              <a:off x="0" y="-76200"/>
              <a:ext cx="13143562" cy="3649749"/>
            </a:xfrm>
            <a:prstGeom prst="rect">
              <a:avLst/>
            </a:prstGeom>
          </p:spPr>
          <p:txBody>
            <a:bodyPr anchor="ctr" rtlCol="false" tIns="36884" lIns="36884" bIns="36884" rIns="36884"/>
            <a:lstStyle/>
            <a:p>
              <a:pPr algn="ctr">
                <a:lnSpc>
                  <a:spcPts val="4799"/>
                </a:lnSpc>
              </a:pPr>
              <a:r>
                <a:rPr lang="en-US" sz="3999">
                  <a:solidFill>
                    <a:srgbClr val="FFFFFF"/>
                  </a:solidFill>
                  <a:latin typeface="Avenir LT Std 3"/>
                  <a:ea typeface="Avenir LT Std 3"/>
                  <a:cs typeface="Avenir LT Std 3"/>
                  <a:sym typeface="Avenir LT Std 3"/>
                </a:rPr>
                <a:t>We need to be realistic about the amount of time and the cognitive load for students</a:t>
              </a:r>
            </a:p>
          </p:txBody>
        </p:sp>
      </p:grpSp>
      <p:sp>
        <p:nvSpPr>
          <p:cNvPr name="Freeform 12" id="12"/>
          <p:cNvSpPr/>
          <p:nvPr/>
        </p:nvSpPr>
        <p:spPr>
          <a:xfrm flipH="false" flipV="false" rot="0">
            <a:off x="12753938" y="9662662"/>
            <a:ext cx="5153245" cy="369332"/>
          </a:xfrm>
          <a:custGeom>
            <a:avLst/>
            <a:gdLst/>
            <a:ahLst/>
            <a:cxnLst/>
            <a:rect r="r" b="b" t="t" l="l"/>
            <a:pathLst>
              <a:path h="369332" w="5153245">
                <a:moveTo>
                  <a:pt x="0" y="0"/>
                </a:moveTo>
                <a:lnTo>
                  <a:pt x="5153245" y="0"/>
                </a:lnTo>
                <a:lnTo>
                  <a:pt x="5153245" y="369331"/>
                </a:lnTo>
                <a:lnTo>
                  <a:pt x="0" y="369331"/>
                </a:lnTo>
                <a:lnTo>
                  <a:pt x="0" y="0"/>
                </a:lnTo>
                <a:close/>
              </a:path>
            </a:pathLst>
          </a:custGeom>
          <a:blipFill>
            <a:blip r:embed="rId3"/>
            <a:stretch>
              <a:fillRect l="0" t="0" r="0" b="-1577"/>
            </a:stretch>
          </a:blipFill>
        </p:spPr>
      </p:sp>
      <p:grpSp>
        <p:nvGrpSpPr>
          <p:cNvPr name="Group 13" id="13"/>
          <p:cNvGrpSpPr/>
          <p:nvPr/>
        </p:nvGrpSpPr>
        <p:grpSpPr>
          <a:xfrm rot="0">
            <a:off x="8384186" y="2160873"/>
            <a:ext cx="9522997" cy="6016161"/>
            <a:chOff x="0" y="0"/>
            <a:chExt cx="1128366" cy="712846"/>
          </a:xfrm>
        </p:grpSpPr>
        <p:sp>
          <p:nvSpPr>
            <p:cNvPr name="Freeform 14" id="14"/>
            <p:cNvSpPr/>
            <p:nvPr/>
          </p:nvSpPr>
          <p:spPr>
            <a:xfrm flipH="false" flipV="false" rot="0">
              <a:off x="0" y="0"/>
              <a:ext cx="1128366" cy="712846"/>
            </a:xfrm>
            <a:custGeom>
              <a:avLst/>
              <a:gdLst/>
              <a:ahLst/>
              <a:cxnLst/>
              <a:rect r="r" b="b" t="t" l="l"/>
              <a:pathLst>
                <a:path h="712846" w="1128366">
                  <a:moveTo>
                    <a:pt x="0" y="0"/>
                  </a:moveTo>
                  <a:lnTo>
                    <a:pt x="1128366" y="0"/>
                  </a:lnTo>
                  <a:lnTo>
                    <a:pt x="1128366" y="712846"/>
                  </a:lnTo>
                  <a:lnTo>
                    <a:pt x="0" y="712846"/>
                  </a:lnTo>
                  <a:close/>
                </a:path>
              </a:pathLst>
            </a:custGeom>
            <a:solidFill>
              <a:srgbClr val="E9F1F2"/>
            </a:solidFill>
            <a:ln w="4762" cap="sq">
              <a:solidFill>
                <a:srgbClr val="000000"/>
              </a:solidFill>
              <a:prstDash val="solid"/>
              <a:miter/>
            </a:ln>
          </p:spPr>
        </p:sp>
        <p:sp>
          <p:nvSpPr>
            <p:cNvPr name="TextBox 15" id="15"/>
            <p:cNvSpPr txBox="true"/>
            <p:nvPr/>
          </p:nvSpPr>
          <p:spPr>
            <a:xfrm>
              <a:off x="0" y="-38100"/>
              <a:ext cx="1128366" cy="750946"/>
            </a:xfrm>
            <a:prstGeom prst="rect">
              <a:avLst/>
            </a:prstGeom>
          </p:spPr>
          <p:txBody>
            <a:bodyPr anchor="ctr" rtlCol="false" tIns="50800" lIns="50800" bIns="50800" rIns="50800"/>
            <a:lstStyle/>
            <a:p>
              <a:pPr algn="ctr">
                <a:lnSpc>
                  <a:spcPts val="1301"/>
                </a:lnSpc>
              </a:pPr>
            </a:p>
          </p:txBody>
        </p:sp>
      </p:grpSp>
      <p:grpSp>
        <p:nvGrpSpPr>
          <p:cNvPr name="Group 16" id="16"/>
          <p:cNvGrpSpPr/>
          <p:nvPr/>
        </p:nvGrpSpPr>
        <p:grpSpPr>
          <a:xfrm rot="0">
            <a:off x="9579199" y="2719868"/>
            <a:ext cx="7954440" cy="3332209"/>
            <a:chOff x="0" y="0"/>
            <a:chExt cx="942510" cy="394829"/>
          </a:xfrm>
        </p:grpSpPr>
        <p:sp>
          <p:nvSpPr>
            <p:cNvPr name="Freeform 17" id="17"/>
            <p:cNvSpPr/>
            <p:nvPr/>
          </p:nvSpPr>
          <p:spPr>
            <a:xfrm flipH="false" flipV="false" rot="0">
              <a:off x="0" y="0"/>
              <a:ext cx="942510" cy="394829"/>
            </a:xfrm>
            <a:custGeom>
              <a:avLst/>
              <a:gdLst/>
              <a:ahLst/>
              <a:cxnLst/>
              <a:rect r="r" b="b" t="t" l="l"/>
              <a:pathLst>
                <a:path h="394829" w="942510">
                  <a:moveTo>
                    <a:pt x="0" y="0"/>
                  </a:moveTo>
                  <a:lnTo>
                    <a:pt x="942510" y="0"/>
                  </a:lnTo>
                  <a:lnTo>
                    <a:pt x="942510" y="394829"/>
                  </a:lnTo>
                  <a:lnTo>
                    <a:pt x="0" y="394829"/>
                  </a:lnTo>
                  <a:close/>
                </a:path>
              </a:pathLst>
            </a:custGeom>
            <a:solidFill>
              <a:srgbClr val="FFFFFF"/>
            </a:solidFill>
            <a:ln w="4762" cap="sq">
              <a:solidFill>
                <a:srgbClr val="000000"/>
              </a:solidFill>
              <a:prstDash val="solid"/>
              <a:miter/>
            </a:ln>
          </p:spPr>
        </p:sp>
        <p:sp>
          <p:nvSpPr>
            <p:cNvPr name="TextBox 18" id="18"/>
            <p:cNvSpPr txBox="true"/>
            <p:nvPr/>
          </p:nvSpPr>
          <p:spPr>
            <a:xfrm>
              <a:off x="0" y="-38100"/>
              <a:ext cx="942510" cy="432929"/>
            </a:xfrm>
            <a:prstGeom prst="rect">
              <a:avLst/>
            </a:prstGeom>
          </p:spPr>
          <p:txBody>
            <a:bodyPr anchor="ctr" rtlCol="false" tIns="50800" lIns="50800" bIns="50800" rIns="50800"/>
            <a:lstStyle/>
            <a:p>
              <a:pPr algn="ctr">
                <a:lnSpc>
                  <a:spcPts val="1301"/>
                </a:lnSpc>
              </a:pPr>
            </a:p>
          </p:txBody>
        </p:sp>
      </p:grpSp>
      <p:pic>
        <p:nvPicPr>
          <p:cNvPr name="Picture 19" id="19"/>
          <p:cNvPicPr>
            <a:picLocks noChangeAspect="true"/>
          </p:cNvPicPr>
          <p:nvPr/>
        </p:nvPicPr>
        <p:blipFill>
          <a:blip r:embed="rId4"/>
          <a:stretch>
            <a:fillRect/>
          </a:stretch>
        </p:blipFill>
        <p:spPr>
          <a:xfrm rot="0">
            <a:off x="8441908" y="2075090"/>
            <a:ext cx="9749056" cy="6370553"/>
          </a:xfrm>
          <a:prstGeom prst="rect">
            <a:avLst/>
          </a:prstGeom>
        </p:spPr>
      </p:pic>
      <p:sp>
        <p:nvSpPr>
          <p:cNvPr name="TextBox 20" id="20"/>
          <p:cNvSpPr txBox="true"/>
          <p:nvPr/>
        </p:nvSpPr>
        <p:spPr>
          <a:xfrm rot="0">
            <a:off x="8859983" y="7861052"/>
            <a:ext cx="8534714" cy="315983"/>
          </a:xfrm>
          <a:prstGeom prst="rect">
            <a:avLst/>
          </a:prstGeom>
        </p:spPr>
        <p:txBody>
          <a:bodyPr anchor="t" rtlCol="false" tIns="0" lIns="0" bIns="0" rIns="0">
            <a:spAutoFit/>
          </a:bodyPr>
          <a:lstStyle/>
          <a:p>
            <a:pPr algn="ctr">
              <a:lnSpc>
                <a:spcPts val="2250"/>
              </a:lnSpc>
              <a:spcBef>
                <a:spcPct val="0"/>
              </a:spcBef>
            </a:pPr>
            <a:r>
              <a:rPr lang="en-US" b="true" sz="1875">
                <a:solidFill>
                  <a:srgbClr val="000000"/>
                </a:solidFill>
                <a:latin typeface="Avenir Bold"/>
                <a:ea typeface="Avenir Bold"/>
                <a:cs typeface="Avenir Bold"/>
                <a:sym typeface="Avenir Bold"/>
              </a:rPr>
              <a:t>Emails messages</a:t>
            </a:r>
          </a:p>
        </p:txBody>
      </p:sp>
      <p:sp>
        <p:nvSpPr>
          <p:cNvPr name="TextBox 21" id="21"/>
          <p:cNvSpPr txBox="true"/>
          <p:nvPr/>
        </p:nvSpPr>
        <p:spPr>
          <a:xfrm rot="-5400000">
            <a:off x="7046925" y="4236793"/>
            <a:ext cx="3588016" cy="315983"/>
          </a:xfrm>
          <a:prstGeom prst="rect">
            <a:avLst/>
          </a:prstGeom>
        </p:spPr>
        <p:txBody>
          <a:bodyPr anchor="t" rtlCol="false" tIns="0" lIns="0" bIns="0" rIns="0">
            <a:spAutoFit/>
          </a:bodyPr>
          <a:lstStyle/>
          <a:p>
            <a:pPr algn="ctr">
              <a:lnSpc>
                <a:spcPts val="2250"/>
              </a:lnSpc>
              <a:spcBef>
                <a:spcPct val="0"/>
              </a:spcBef>
            </a:pPr>
            <a:r>
              <a:rPr lang="en-US" b="true" sz="1875">
                <a:solidFill>
                  <a:srgbClr val="000000"/>
                </a:solidFill>
                <a:latin typeface="Avenir Bold"/>
                <a:ea typeface="Avenir Bold"/>
                <a:cs typeface="Avenir Bold"/>
                <a:sym typeface="Avenir Bold"/>
              </a:rPr>
              <a:t>% of Students Opened Email</a:t>
            </a:r>
          </a:p>
        </p:txBody>
      </p:sp>
      <p:sp>
        <p:nvSpPr>
          <p:cNvPr name="TextBox 22" id="22"/>
          <p:cNvSpPr txBox="true"/>
          <p:nvPr/>
        </p:nvSpPr>
        <p:spPr>
          <a:xfrm rot="0">
            <a:off x="8721042" y="2173114"/>
            <a:ext cx="8812597" cy="427661"/>
          </a:xfrm>
          <a:prstGeom prst="rect">
            <a:avLst/>
          </a:prstGeom>
        </p:spPr>
        <p:txBody>
          <a:bodyPr anchor="t" rtlCol="false" tIns="0" lIns="0" bIns="0" rIns="0">
            <a:spAutoFit/>
          </a:bodyPr>
          <a:lstStyle/>
          <a:p>
            <a:pPr algn="ctr">
              <a:lnSpc>
                <a:spcPts val="3000"/>
              </a:lnSpc>
              <a:spcBef>
                <a:spcPct val="0"/>
              </a:spcBef>
            </a:pPr>
            <a:r>
              <a:rPr lang="en-US" b="true" sz="2500">
                <a:solidFill>
                  <a:srgbClr val="000000"/>
                </a:solidFill>
                <a:latin typeface="Avenir Bold"/>
                <a:ea typeface="Avenir Bold"/>
                <a:cs typeface="Avenir Bold"/>
                <a:sym typeface="Avenir Bold"/>
              </a:rPr>
              <a:t>Percentage of Students that Opened Emails</a:t>
            </a:r>
          </a:p>
        </p:txBody>
      </p:sp>
    </p:spTree>
  </p:cSld>
  <p:clrMapOvr>
    <a:masterClrMapping/>
  </p:clrMapOvr>
</p:sld>
</file>

<file path=ppt/slides/slide13.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grpSp>
        <p:nvGrpSpPr>
          <p:cNvPr name="Group 2" id="2"/>
          <p:cNvGrpSpPr/>
          <p:nvPr/>
        </p:nvGrpSpPr>
        <p:grpSpPr>
          <a:xfrm rot="0">
            <a:off x="1829657" y="6001941"/>
            <a:ext cx="12495274" cy="728444"/>
            <a:chOff x="0" y="0"/>
            <a:chExt cx="16660366" cy="971259"/>
          </a:xfrm>
        </p:grpSpPr>
        <p:sp>
          <p:nvSpPr>
            <p:cNvPr name="Freeform 3" id="3"/>
            <p:cNvSpPr/>
            <p:nvPr/>
          </p:nvSpPr>
          <p:spPr>
            <a:xfrm flipH="false" flipV="false" rot="0">
              <a:off x="0" y="0"/>
              <a:ext cx="16660366" cy="971259"/>
            </a:xfrm>
            <a:custGeom>
              <a:avLst/>
              <a:gdLst/>
              <a:ahLst/>
              <a:cxnLst/>
              <a:rect r="r" b="b" t="t" l="l"/>
              <a:pathLst>
                <a:path h="971259" w="16660366">
                  <a:moveTo>
                    <a:pt x="0" y="0"/>
                  </a:moveTo>
                  <a:lnTo>
                    <a:pt x="16660366" y="0"/>
                  </a:lnTo>
                  <a:lnTo>
                    <a:pt x="16660366" y="971259"/>
                  </a:lnTo>
                  <a:lnTo>
                    <a:pt x="0" y="971259"/>
                  </a:lnTo>
                  <a:close/>
                </a:path>
              </a:pathLst>
            </a:custGeom>
            <a:solidFill>
              <a:srgbClr val="000000">
                <a:alpha val="0"/>
              </a:srgbClr>
            </a:solidFill>
          </p:spPr>
        </p:sp>
        <p:sp>
          <p:nvSpPr>
            <p:cNvPr name="TextBox 4" id="4"/>
            <p:cNvSpPr txBox="true"/>
            <p:nvPr/>
          </p:nvSpPr>
          <p:spPr>
            <a:xfrm>
              <a:off x="0" y="47625"/>
              <a:ext cx="16660366" cy="923634"/>
            </a:xfrm>
            <a:prstGeom prst="rect">
              <a:avLst/>
            </a:prstGeom>
          </p:spPr>
          <p:txBody>
            <a:bodyPr anchor="t" rtlCol="false" tIns="0" lIns="0" bIns="0" rIns="0"/>
            <a:lstStyle/>
            <a:p>
              <a:pPr algn="l">
                <a:lnSpc>
                  <a:spcPts val="4374"/>
                </a:lnSpc>
              </a:pPr>
            </a:p>
          </p:txBody>
        </p:sp>
      </p:grpSp>
      <p:sp>
        <p:nvSpPr>
          <p:cNvPr name="Freeform 5" id="5"/>
          <p:cNvSpPr/>
          <p:nvPr/>
        </p:nvSpPr>
        <p:spPr>
          <a:xfrm flipH="false" flipV="false" rot="0">
            <a:off x="12753938" y="9662662"/>
            <a:ext cx="5153245" cy="369332"/>
          </a:xfrm>
          <a:custGeom>
            <a:avLst/>
            <a:gdLst/>
            <a:ahLst/>
            <a:cxnLst/>
            <a:rect r="r" b="b" t="t" l="l"/>
            <a:pathLst>
              <a:path h="369332" w="5153245">
                <a:moveTo>
                  <a:pt x="0" y="0"/>
                </a:moveTo>
                <a:lnTo>
                  <a:pt x="5153245" y="0"/>
                </a:lnTo>
                <a:lnTo>
                  <a:pt x="5153245" y="369331"/>
                </a:lnTo>
                <a:lnTo>
                  <a:pt x="0" y="369331"/>
                </a:lnTo>
                <a:lnTo>
                  <a:pt x="0" y="0"/>
                </a:lnTo>
                <a:close/>
              </a:path>
            </a:pathLst>
          </a:custGeom>
          <a:blipFill>
            <a:blip r:embed="rId3"/>
            <a:stretch>
              <a:fillRect l="0" t="0" r="0" b="-1577"/>
            </a:stretch>
          </a:blipFill>
        </p:spPr>
      </p:sp>
      <p:grpSp>
        <p:nvGrpSpPr>
          <p:cNvPr name="Group 6" id="6"/>
          <p:cNvGrpSpPr/>
          <p:nvPr/>
        </p:nvGrpSpPr>
        <p:grpSpPr>
          <a:xfrm rot="0">
            <a:off x="789705" y="547689"/>
            <a:ext cx="16660366" cy="1276426"/>
            <a:chOff x="0" y="0"/>
            <a:chExt cx="22213822" cy="1701902"/>
          </a:xfrm>
        </p:grpSpPr>
        <p:sp>
          <p:nvSpPr>
            <p:cNvPr name="Freeform 7" id="7"/>
            <p:cNvSpPr/>
            <p:nvPr/>
          </p:nvSpPr>
          <p:spPr>
            <a:xfrm flipH="false" flipV="false" rot="0">
              <a:off x="0" y="0"/>
              <a:ext cx="22213822" cy="1701902"/>
            </a:xfrm>
            <a:custGeom>
              <a:avLst/>
              <a:gdLst/>
              <a:ahLst/>
              <a:cxnLst/>
              <a:rect r="r" b="b" t="t" l="l"/>
              <a:pathLst>
                <a:path h="1701902" w="22213822">
                  <a:moveTo>
                    <a:pt x="0" y="0"/>
                  </a:moveTo>
                  <a:lnTo>
                    <a:pt x="22213822" y="0"/>
                  </a:lnTo>
                  <a:lnTo>
                    <a:pt x="22213822" y="1701902"/>
                  </a:lnTo>
                  <a:lnTo>
                    <a:pt x="0" y="1701902"/>
                  </a:lnTo>
                  <a:close/>
                </a:path>
              </a:pathLst>
            </a:custGeom>
            <a:solidFill>
              <a:srgbClr val="000000">
                <a:alpha val="0"/>
              </a:srgbClr>
            </a:solidFill>
          </p:spPr>
        </p:sp>
        <p:sp>
          <p:nvSpPr>
            <p:cNvPr name="TextBox 8" id="8"/>
            <p:cNvSpPr txBox="true"/>
            <p:nvPr/>
          </p:nvSpPr>
          <p:spPr>
            <a:xfrm>
              <a:off x="0" y="-57150"/>
              <a:ext cx="22213822" cy="1759052"/>
            </a:xfrm>
            <a:prstGeom prst="rect">
              <a:avLst/>
            </a:prstGeom>
          </p:spPr>
          <p:txBody>
            <a:bodyPr anchor="t" rtlCol="false" tIns="0" lIns="0" bIns="0" rIns="0"/>
            <a:lstStyle/>
            <a:p>
              <a:pPr algn="l">
                <a:lnSpc>
                  <a:spcPts val="7776"/>
                </a:lnSpc>
              </a:pPr>
              <a:r>
                <a:rPr lang="en-US" sz="7200">
                  <a:solidFill>
                    <a:srgbClr val="003660"/>
                  </a:solidFill>
                  <a:latin typeface="Avenir LT Std 1"/>
                  <a:ea typeface="Avenir LT Std 1"/>
                  <a:cs typeface="Avenir LT Std 1"/>
                  <a:sym typeface="Avenir LT Std 1"/>
                </a:rPr>
                <a:t>Faculty Engagement</a:t>
              </a:r>
            </a:p>
          </p:txBody>
        </p:sp>
      </p:grpSp>
      <p:grpSp>
        <p:nvGrpSpPr>
          <p:cNvPr name="Group 9" id="9"/>
          <p:cNvGrpSpPr/>
          <p:nvPr/>
        </p:nvGrpSpPr>
        <p:grpSpPr>
          <a:xfrm rot="0">
            <a:off x="3017468" y="2155549"/>
            <a:ext cx="14633327" cy="7752334"/>
            <a:chOff x="0" y="0"/>
            <a:chExt cx="19511102" cy="10336445"/>
          </a:xfrm>
        </p:grpSpPr>
        <p:sp>
          <p:nvSpPr>
            <p:cNvPr name="Freeform 10" id="10"/>
            <p:cNvSpPr/>
            <p:nvPr/>
          </p:nvSpPr>
          <p:spPr>
            <a:xfrm flipH="false" flipV="false" rot="0">
              <a:off x="0" y="0"/>
              <a:ext cx="19511102" cy="10336445"/>
            </a:xfrm>
            <a:custGeom>
              <a:avLst/>
              <a:gdLst/>
              <a:ahLst/>
              <a:cxnLst/>
              <a:rect r="r" b="b" t="t" l="l"/>
              <a:pathLst>
                <a:path h="10336445" w="19511102">
                  <a:moveTo>
                    <a:pt x="0" y="0"/>
                  </a:moveTo>
                  <a:lnTo>
                    <a:pt x="19511102" y="0"/>
                  </a:lnTo>
                  <a:lnTo>
                    <a:pt x="19511102" y="10336445"/>
                  </a:lnTo>
                  <a:lnTo>
                    <a:pt x="0" y="10336445"/>
                  </a:lnTo>
                  <a:close/>
                </a:path>
              </a:pathLst>
            </a:custGeom>
            <a:solidFill>
              <a:srgbClr val="000000">
                <a:alpha val="0"/>
              </a:srgbClr>
            </a:solidFill>
          </p:spPr>
        </p:sp>
        <p:sp>
          <p:nvSpPr>
            <p:cNvPr name="TextBox 11" id="11"/>
            <p:cNvSpPr txBox="true"/>
            <p:nvPr/>
          </p:nvSpPr>
          <p:spPr>
            <a:xfrm>
              <a:off x="0" y="-38100"/>
              <a:ext cx="19511102" cy="10374545"/>
            </a:xfrm>
            <a:prstGeom prst="rect">
              <a:avLst/>
            </a:prstGeom>
          </p:spPr>
          <p:txBody>
            <a:bodyPr anchor="t" rtlCol="false" tIns="0" lIns="0" bIns="0" rIns="0"/>
            <a:lstStyle/>
            <a:p>
              <a:pPr algn="l" marL="749300" indent="-374650" lvl="1">
                <a:lnSpc>
                  <a:spcPts val="4319"/>
                </a:lnSpc>
                <a:buFont typeface="Arial"/>
                <a:buChar char="•"/>
              </a:pPr>
              <a:r>
                <a:rPr lang="en-US" sz="3999">
                  <a:solidFill>
                    <a:srgbClr val="000000"/>
                  </a:solidFill>
                  <a:latin typeface="Avenir LT Std 3"/>
                  <a:ea typeface="Avenir LT Std 3"/>
                  <a:cs typeface="Avenir LT Std 3"/>
                  <a:sym typeface="Avenir LT Std 3"/>
                </a:rPr>
                <a:t>Role of emails in the course</a:t>
              </a:r>
            </a:p>
            <a:p>
              <a:pPr algn="l">
                <a:lnSpc>
                  <a:spcPts val="4319"/>
                </a:lnSpc>
              </a:pPr>
            </a:p>
            <a:p>
              <a:pPr algn="l" marL="749300" indent="-374650" lvl="1">
                <a:lnSpc>
                  <a:spcPts val="4319"/>
                </a:lnSpc>
                <a:buFont typeface="Arial"/>
                <a:buChar char="•"/>
              </a:pPr>
              <a:r>
                <a:rPr lang="en-US" sz="3999">
                  <a:solidFill>
                    <a:srgbClr val="000000"/>
                  </a:solidFill>
                  <a:latin typeface="Avenir LT Std 3"/>
                  <a:ea typeface="Avenir LT Std 3"/>
                  <a:cs typeface="Avenir LT Std 3"/>
                  <a:sym typeface="Avenir LT Std 3"/>
                </a:rPr>
                <a:t>Opens discussion about learning objectives </a:t>
              </a:r>
            </a:p>
            <a:p>
              <a:pPr algn="l" marL="1727199" indent="-575733" lvl="2">
                <a:lnSpc>
                  <a:spcPts val="4319"/>
                </a:lnSpc>
                <a:buFont typeface="Arial"/>
                <a:buChar char="⚬"/>
              </a:pPr>
              <a:r>
                <a:rPr lang="en-US" sz="3999">
                  <a:solidFill>
                    <a:srgbClr val="000000"/>
                  </a:solidFill>
                  <a:latin typeface="Avenir LT Std 3"/>
                  <a:ea typeface="Avenir LT Std 3"/>
                  <a:cs typeface="Avenir LT Std 3"/>
                  <a:sym typeface="Avenir LT Std 3"/>
                </a:rPr>
                <a:t>C</a:t>
              </a:r>
              <a:r>
                <a:rPr lang="en-US" sz="3999">
                  <a:solidFill>
                    <a:srgbClr val="000000"/>
                  </a:solidFill>
                  <a:latin typeface="Avenir LT Std 3"/>
                  <a:ea typeface="Avenir LT Std 3"/>
                  <a:cs typeface="Avenir LT Std 3"/>
                  <a:sym typeface="Avenir LT Std 3"/>
                </a:rPr>
                <a:t>ollect and present data to faculty about how students </a:t>
              </a:r>
              <a:r>
                <a:rPr lang="en-US" sz="3999">
                  <a:solidFill>
                    <a:srgbClr val="000000"/>
                  </a:solidFill>
                  <a:latin typeface="Avenir LT Std 3"/>
                  <a:ea typeface="Avenir LT Std 3"/>
                  <a:cs typeface="Avenir LT Std 3"/>
                  <a:sym typeface="Avenir LT Std 3"/>
                </a:rPr>
                <a:t>interact with resources compared to exam performance.</a:t>
              </a:r>
            </a:p>
            <a:p>
              <a:pPr algn="l" marL="1727199" indent="-575733" lvl="2">
                <a:lnSpc>
                  <a:spcPts val="4319"/>
                </a:lnSpc>
                <a:buFont typeface="Arial"/>
                <a:buChar char="⚬"/>
              </a:pPr>
              <a:r>
                <a:rPr lang="en-US" sz="3999">
                  <a:solidFill>
                    <a:srgbClr val="000000"/>
                  </a:solidFill>
                  <a:latin typeface="Avenir LT Std 3"/>
                  <a:ea typeface="Avenir LT Std 3"/>
                  <a:cs typeface="Avenir LT Std 3"/>
                  <a:sym typeface="Avenir LT Std 3"/>
                </a:rPr>
                <a:t>Identify LOs or question types that are challenging for students.</a:t>
              </a:r>
            </a:p>
            <a:p>
              <a:pPr algn="l" marL="1727199" indent="-575733" lvl="2">
                <a:lnSpc>
                  <a:spcPts val="4319"/>
                </a:lnSpc>
                <a:buFont typeface="Arial"/>
                <a:buChar char="⚬"/>
              </a:pPr>
              <a:r>
                <a:rPr lang="en-US" sz="3999">
                  <a:solidFill>
                    <a:srgbClr val="000000"/>
                  </a:solidFill>
                  <a:latin typeface="Avenir LT Std 3"/>
                  <a:ea typeface="Avenir LT Std 3"/>
                  <a:cs typeface="Avenir LT Std 3"/>
                  <a:sym typeface="Avenir LT Std 3"/>
                </a:rPr>
                <a:t>Connections between LOs and Bloom’s Taxonomy</a:t>
              </a:r>
            </a:p>
            <a:p>
              <a:pPr algn="l">
                <a:lnSpc>
                  <a:spcPts val="4319"/>
                </a:lnSpc>
              </a:pPr>
            </a:p>
            <a:p>
              <a:pPr algn="l" marL="749300" indent="-374650" lvl="1">
                <a:lnSpc>
                  <a:spcPts val="4319"/>
                </a:lnSpc>
                <a:buFont typeface="Arial"/>
                <a:buChar char="•"/>
              </a:pPr>
              <a:r>
                <a:rPr lang="en-US" sz="3999">
                  <a:solidFill>
                    <a:srgbClr val="000000"/>
                  </a:solidFill>
                  <a:latin typeface="Avenir LT Std 3"/>
                  <a:ea typeface="Avenir LT Std 3"/>
                  <a:cs typeface="Avenir LT Std 3"/>
                  <a:sym typeface="Avenir LT Std 3"/>
                </a:rPr>
                <a:t>Undergraduate PLO assess</a:t>
              </a:r>
              <a:r>
                <a:rPr lang="en-US" sz="3999">
                  <a:solidFill>
                    <a:srgbClr val="000000"/>
                  </a:solidFill>
                  <a:latin typeface="Avenir LT Std 3"/>
                  <a:ea typeface="Avenir LT Std 3"/>
                  <a:cs typeface="Avenir LT Std 3"/>
                  <a:sym typeface="Avenir LT Std 3"/>
                </a:rPr>
                <a:t>ment </a:t>
              </a:r>
            </a:p>
            <a:p>
              <a:pPr algn="l" marL="1727199" indent="-575733" lvl="2">
                <a:lnSpc>
                  <a:spcPts val="4319"/>
                </a:lnSpc>
                <a:buFont typeface="Arial"/>
                <a:buChar char="⚬"/>
              </a:pPr>
              <a:r>
                <a:rPr lang="en-US" sz="3999">
                  <a:solidFill>
                    <a:srgbClr val="000000"/>
                  </a:solidFill>
                  <a:latin typeface="Avenir LT Std 3"/>
                  <a:ea typeface="Avenir LT Std 3"/>
                  <a:cs typeface="Avenir LT Std 3"/>
                  <a:sym typeface="Avenir LT Std 3"/>
                </a:rPr>
                <a:t>Means to assess PLO covered in the course</a:t>
              </a:r>
            </a:p>
            <a:p>
              <a:pPr algn="l" marL="1727199" indent="-575733" lvl="2">
                <a:lnSpc>
                  <a:spcPts val="4319"/>
                </a:lnSpc>
                <a:buFont typeface="Arial"/>
                <a:buChar char="⚬"/>
              </a:pPr>
              <a:r>
                <a:rPr lang="en-US" sz="3999">
                  <a:solidFill>
                    <a:srgbClr val="000000"/>
                  </a:solidFill>
                  <a:latin typeface="Avenir LT Std 3"/>
                  <a:ea typeface="Avenir LT Std 3"/>
                  <a:cs typeface="Avenir LT Std 3"/>
                  <a:sym typeface="Avenir LT Std 3"/>
                </a:rPr>
                <a:t>Inform instructors of subsequent courses student behavior</a:t>
              </a:r>
            </a:p>
            <a:p>
              <a:pPr algn="l">
                <a:lnSpc>
                  <a:spcPts val="4319"/>
                </a:lnSpc>
              </a:pPr>
            </a:p>
          </p:txBody>
        </p:sp>
      </p:grpSp>
      <p:sp>
        <p:nvSpPr>
          <p:cNvPr name="Freeform 12" id="12"/>
          <p:cNvSpPr/>
          <p:nvPr/>
        </p:nvSpPr>
        <p:spPr>
          <a:xfrm flipH="false" flipV="false" rot="0">
            <a:off x="1590950" y="2155549"/>
            <a:ext cx="1426518" cy="1426518"/>
          </a:xfrm>
          <a:custGeom>
            <a:avLst/>
            <a:gdLst/>
            <a:ahLst/>
            <a:cxnLst/>
            <a:rect r="r" b="b" t="t" l="l"/>
            <a:pathLst>
              <a:path h="1426518" w="1426518">
                <a:moveTo>
                  <a:pt x="0" y="0"/>
                </a:moveTo>
                <a:lnTo>
                  <a:pt x="1426518" y="0"/>
                </a:lnTo>
                <a:lnTo>
                  <a:pt x="1426518" y="1426518"/>
                </a:lnTo>
                <a:lnTo>
                  <a:pt x="0" y="1426518"/>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13" id="13"/>
          <p:cNvSpPr/>
          <p:nvPr/>
        </p:nvSpPr>
        <p:spPr>
          <a:xfrm flipH="false" flipV="false" rot="0">
            <a:off x="1385360" y="4336627"/>
            <a:ext cx="1632108" cy="1613747"/>
          </a:xfrm>
          <a:custGeom>
            <a:avLst/>
            <a:gdLst/>
            <a:ahLst/>
            <a:cxnLst/>
            <a:rect r="r" b="b" t="t" l="l"/>
            <a:pathLst>
              <a:path h="1613747" w="1632108">
                <a:moveTo>
                  <a:pt x="0" y="0"/>
                </a:moveTo>
                <a:lnTo>
                  <a:pt x="1632108" y="0"/>
                </a:lnTo>
                <a:lnTo>
                  <a:pt x="1632108" y="1613746"/>
                </a:lnTo>
                <a:lnTo>
                  <a:pt x="0" y="1613746"/>
                </a:lnTo>
                <a:lnTo>
                  <a:pt x="0" y="0"/>
                </a:lnTo>
                <a:close/>
              </a:path>
            </a:pathLst>
          </a:custGeom>
          <a:blipFill>
            <a:blip r:embed="rId6">
              <a:extLst>
                <a:ext uri="{96DAC541-7B7A-43D3-8B79-37D633B846F1}">
                  <asvg:svgBlip xmlns:asvg="http://schemas.microsoft.com/office/drawing/2016/SVG/main" r:embed="rId7"/>
                </a:ext>
              </a:extLst>
            </a:blip>
            <a:stretch>
              <a:fillRect l="0" t="0" r="0" b="0"/>
            </a:stretch>
          </a:blipFill>
        </p:spPr>
      </p:sp>
      <p:sp>
        <p:nvSpPr>
          <p:cNvPr name="Freeform 14" id="14"/>
          <p:cNvSpPr/>
          <p:nvPr/>
        </p:nvSpPr>
        <p:spPr>
          <a:xfrm flipH="false" flipV="false" rot="0">
            <a:off x="1385360" y="6778010"/>
            <a:ext cx="1529339" cy="1562543"/>
          </a:xfrm>
          <a:custGeom>
            <a:avLst/>
            <a:gdLst/>
            <a:ahLst/>
            <a:cxnLst/>
            <a:rect r="r" b="b" t="t" l="l"/>
            <a:pathLst>
              <a:path h="1562543" w="1529339">
                <a:moveTo>
                  <a:pt x="0" y="0"/>
                </a:moveTo>
                <a:lnTo>
                  <a:pt x="1529338" y="0"/>
                </a:lnTo>
                <a:lnTo>
                  <a:pt x="1529338" y="1562543"/>
                </a:lnTo>
                <a:lnTo>
                  <a:pt x="0" y="1562543"/>
                </a:lnTo>
                <a:lnTo>
                  <a:pt x="0" y="0"/>
                </a:lnTo>
                <a:close/>
              </a:path>
            </a:pathLst>
          </a:custGeom>
          <a:blipFill>
            <a:blip r:embed="rId8">
              <a:extLst>
                <a:ext uri="{96DAC541-7B7A-43D3-8B79-37D633B846F1}">
                  <asvg:svgBlip xmlns:asvg="http://schemas.microsoft.com/office/drawing/2016/SVG/main" r:embed="rId9"/>
                </a:ext>
              </a:extLst>
            </a:blip>
            <a:stretch>
              <a:fillRect l="0" t="0" r="0" b="0"/>
            </a:stretch>
          </a:blipFill>
        </p:spPr>
      </p:sp>
    </p:spTree>
  </p:cSld>
  <p:clrMapOvr>
    <a:masterClrMapping/>
  </p:clrMapOvr>
</p:sld>
</file>

<file path=ppt/slides/slide14.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grpSp>
        <p:nvGrpSpPr>
          <p:cNvPr name="Group 2" id="2"/>
          <p:cNvGrpSpPr/>
          <p:nvPr/>
        </p:nvGrpSpPr>
        <p:grpSpPr>
          <a:xfrm rot="0">
            <a:off x="789705" y="547689"/>
            <a:ext cx="16660366" cy="1276426"/>
            <a:chOff x="0" y="0"/>
            <a:chExt cx="22213822" cy="1701902"/>
          </a:xfrm>
        </p:grpSpPr>
        <p:sp>
          <p:nvSpPr>
            <p:cNvPr name="Freeform 3" id="3"/>
            <p:cNvSpPr/>
            <p:nvPr/>
          </p:nvSpPr>
          <p:spPr>
            <a:xfrm flipH="false" flipV="false" rot="0">
              <a:off x="0" y="0"/>
              <a:ext cx="22213822" cy="1701902"/>
            </a:xfrm>
            <a:custGeom>
              <a:avLst/>
              <a:gdLst/>
              <a:ahLst/>
              <a:cxnLst/>
              <a:rect r="r" b="b" t="t" l="l"/>
              <a:pathLst>
                <a:path h="1701902" w="22213822">
                  <a:moveTo>
                    <a:pt x="0" y="0"/>
                  </a:moveTo>
                  <a:lnTo>
                    <a:pt x="22213822" y="0"/>
                  </a:lnTo>
                  <a:lnTo>
                    <a:pt x="22213822" y="1701902"/>
                  </a:lnTo>
                  <a:lnTo>
                    <a:pt x="0" y="1701902"/>
                  </a:lnTo>
                  <a:close/>
                </a:path>
              </a:pathLst>
            </a:custGeom>
            <a:solidFill>
              <a:srgbClr val="000000">
                <a:alpha val="0"/>
              </a:srgbClr>
            </a:solidFill>
          </p:spPr>
        </p:sp>
        <p:sp>
          <p:nvSpPr>
            <p:cNvPr name="TextBox 4" id="4"/>
            <p:cNvSpPr txBox="true"/>
            <p:nvPr/>
          </p:nvSpPr>
          <p:spPr>
            <a:xfrm>
              <a:off x="0" y="-57150"/>
              <a:ext cx="22213822" cy="1759052"/>
            </a:xfrm>
            <a:prstGeom prst="rect">
              <a:avLst/>
            </a:prstGeom>
          </p:spPr>
          <p:txBody>
            <a:bodyPr anchor="t" rtlCol="false" tIns="0" lIns="0" bIns="0" rIns="0"/>
            <a:lstStyle/>
            <a:p>
              <a:pPr algn="l">
                <a:lnSpc>
                  <a:spcPts val="7776"/>
                </a:lnSpc>
              </a:pPr>
              <a:r>
                <a:rPr lang="en-US" sz="7200">
                  <a:solidFill>
                    <a:srgbClr val="003660"/>
                  </a:solidFill>
                  <a:latin typeface="Avenir LT Std 1"/>
                  <a:ea typeface="Avenir LT Std 1"/>
                  <a:cs typeface="Avenir LT Std 1"/>
                  <a:sym typeface="Avenir LT Std 1"/>
                </a:rPr>
                <a:t>Lessons Learned</a:t>
              </a:r>
            </a:p>
          </p:txBody>
        </p:sp>
      </p:grpSp>
      <p:sp>
        <p:nvSpPr>
          <p:cNvPr name="Freeform 5" id="5"/>
          <p:cNvSpPr/>
          <p:nvPr/>
        </p:nvSpPr>
        <p:spPr>
          <a:xfrm flipH="false" flipV="false" rot="0">
            <a:off x="12753938" y="9662662"/>
            <a:ext cx="5153245" cy="369332"/>
          </a:xfrm>
          <a:custGeom>
            <a:avLst/>
            <a:gdLst/>
            <a:ahLst/>
            <a:cxnLst/>
            <a:rect r="r" b="b" t="t" l="l"/>
            <a:pathLst>
              <a:path h="369332" w="5153245">
                <a:moveTo>
                  <a:pt x="0" y="0"/>
                </a:moveTo>
                <a:lnTo>
                  <a:pt x="5153245" y="0"/>
                </a:lnTo>
                <a:lnTo>
                  <a:pt x="5153245" y="369331"/>
                </a:lnTo>
                <a:lnTo>
                  <a:pt x="0" y="369331"/>
                </a:lnTo>
                <a:lnTo>
                  <a:pt x="0" y="0"/>
                </a:lnTo>
                <a:close/>
              </a:path>
            </a:pathLst>
          </a:custGeom>
          <a:blipFill>
            <a:blip r:embed="rId3"/>
            <a:stretch>
              <a:fillRect l="0" t="0" r="0" b="-1577"/>
            </a:stretch>
          </a:blipFill>
        </p:spPr>
      </p:sp>
      <p:grpSp>
        <p:nvGrpSpPr>
          <p:cNvPr name="Group 6" id="6"/>
          <p:cNvGrpSpPr/>
          <p:nvPr/>
        </p:nvGrpSpPr>
        <p:grpSpPr>
          <a:xfrm rot="0">
            <a:off x="2826696" y="2731293"/>
            <a:ext cx="14143329" cy="6527007"/>
            <a:chOff x="0" y="0"/>
            <a:chExt cx="18857771" cy="8702676"/>
          </a:xfrm>
        </p:grpSpPr>
        <p:sp>
          <p:nvSpPr>
            <p:cNvPr name="Freeform 7" id="7"/>
            <p:cNvSpPr/>
            <p:nvPr/>
          </p:nvSpPr>
          <p:spPr>
            <a:xfrm flipH="false" flipV="false" rot="0">
              <a:off x="0" y="0"/>
              <a:ext cx="18857771" cy="8702676"/>
            </a:xfrm>
            <a:custGeom>
              <a:avLst/>
              <a:gdLst/>
              <a:ahLst/>
              <a:cxnLst/>
              <a:rect r="r" b="b" t="t" l="l"/>
              <a:pathLst>
                <a:path h="8702676" w="18857771">
                  <a:moveTo>
                    <a:pt x="0" y="0"/>
                  </a:moveTo>
                  <a:lnTo>
                    <a:pt x="18857771" y="0"/>
                  </a:lnTo>
                  <a:lnTo>
                    <a:pt x="18857771" y="8702676"/>
                  </a:lnTo>
                  <a:lnTo>
                    <a:pt x="0" y="8702676"/>
                  </a:lnTo>
                  <a:close/>
                </a:path>
              </a:pathLst>
            </a:custGeom>
            <a:solidFill>
              <a:srgbClr val="000000">
                <a:alpha val="0"/>
              </a:srgbClr>
            </a:solidFill>
          </p:spPr>
        </p:sp>
        <p:sp>
          <p:nvSpPr>
            <p:cNvPr name="TextBox 8" id="8"/>
            <p:cNvSpPr txBox="true"/>
            <p:nvPr/>
          </p:nvSpPr>
          <p:spPr>
            <a:xfrm>
              <a:off x="0" y="-38100"/>
              <a:ext cx="18857771" cy="8740776"/>
            </a:xfrm>
            <a:prstGeom prst="rect">
              <a:avLst/>
            </a:prstGeom>
          </p:spPr>
          <p:txBody>
            <a:bodyPr anchor="t" rtlCol="false" tIns="0" lIns="0" bIns="0" rIns="0"/>
            <a:lstStyle/>
            <a:p>
              <a:pPr algn="l" marL="749300" indent="-374650" lvl="1">
                <a:lnSpc>
                  <a:spcPts val="4319"/>
                </a:lnSpc>
                <a:buFont typeface="Arial"/>
                <a:buChar char="•"/>
              </a:pPr>
              <a:r>
                <a:rPr lang="en-US" sz="3999">
                  <a:solidFill>
                    <a:srgbClr val="000000"/>
                  </a:solidFill>
                  <a:latin typeface="Avenir LT Std 3"/>
                  <a:ea typeface="Avenir LT Std 3"/>
                  <a:cs typeface="Avenir LT Std 3"/>
                  <a:sym typeface="Avenir LT Std 3"/>
                </a:rPr>
                <a:t>Utilize email as the k</a:t>
              </a:r>
              <a:r>
                <a:rPr lang="en-US" sz="3999">
                  <a:solidFill>
                    <a:srgbClr val="000000"/>
                  </a:solidFill>
                  <a:latin typeface="Avenir LT Std 3"/>
                  <a:ea typeface="Avenir LT Std 3"/>
                  <a:cs typeface="Avenir LT Std 3"/>
                  <a:sym typeface="Avenir LT Std 3"/>
                </a:rPr>
                <a:t>ey messaging mechanism</a:t>
              </a:r>
            </a:p>
            <a:p>
              <a:pPr algn="l" marL="1727199" indent="-575733" lvl="2">
                <a:lnSpc>
                  <a:spcPts val="4319"/>
                </a:lnSpc>
                <a:buFont typeface="Arial"/>
                <a:buChar char="⚬"/>
              </a:pPr>
              <a:r>
                <a:rPr lang="en-US" sz="3999">
                  <a:solidFill>
                    <a:srgbClr val="000000"/>
                  </a:solidFill>
                  <a:latin typeface="Avenir LT Std 3"/>
                  <a:ea typeface="Avenir LT Std 3"/>
                  <a:cs typeface="Avenir LT Std 3"/>
                  <a:sym typeface="Avenir LT Std 3"/>
                </a:rPr>
                <a:t>S</a:t>
              </a:r>
              <a:r>
                <a:rPr lang="en-US" sz="3999">
                  <a:solidFill>
                    <a:srgbClr val="000000"/>
                  </a:solidFill>
                  <a:latin typeface="Avenir LT Std 3"/>
                  <a:ea typeface="Avenir LT Std 3"/>
                  <a:cs typeface="Avenir LT Std 3"/>
                  <a:sym typeface="Avenir LT Std 3"/>
                </a:rPr>
                <a:t>et-up drafts of messages before the beginn</a:t>
              </a:r>
              <a:r>
                <a:rPr lang="en-US" sz="3999">
                  <a:solidFill>
                    <a:srgbClr val="000000"/>
                  </a:solidFill>
                  <a:latin typeface="Avenir LT Std 3"/>
                  <a:ea typeface="Avenir LT Std 3"/>
                  <a:cs typeface="Avenir LT Std 3"/>
                  <a:sym typeface="Avenir LT Std 3"/>
                </a:rPr>
                <a:t>ing of the quarter to minimize last-minute edits. </a:t>
              </a:r>
            </a:p>
            <a:p>
              <a:pPr algn="l">
                <a:lnSpc>
                  <a:spcPts val="4319"/>
                </a:lnSpc>
              </a:pPr>
            </a:p>
            <a:p>
              <a:pPr algn="l" marL="749300" indent="-374650" lvl="1">
                <a:lnSpc>
                  <a:spcPts val="4319"/>
                </a:lnSpc>
                <a:buFont typeface="Arial"/>
                <a:buChar char="•"/>
              </a:pPr>
              <a:r>
                <a:rPr lang="en-US" sz="3999">
                  <a:solidFill>
                    <a:srgbClr val="000000"/>
                  </a:solidFill>
                  <a:latin typeface="Avenir LT Std 3"/>
                  <a:ea typeface="Avenir LT Std 3"/>
                  <a:cs typeface="Avenir LT Std 3"/>
                  <a:sym typeface="Avenir LT Std 3"/>
                </a:rPr>
                <a:t>Small i</a:t>
              </a:r>
              <a:r>
                <a:rPr lang="en-US" sz="3999">
                  <a:solidFill>
                    <a:srgbClr val="000000"/>
                  </a:solidFill>
                  <a:latin typeface="Avenir LT Std 3"/>
                  <a:ea typeface="Avenir LT Std 3"/>
                  <a:cs typeface="Avenir LT Std 3"/>
                  <a:sym typeface="Avenir LT Std 3"/>
                </a:rPr>
                <a:t>ncentive (~1%) significantly increases student engage</a:t>
              </a:r>
              <a:r>
                <a:rPr lang="en-US" sz="3999">
                  <a:solidFill>
                    <a:srgbClr val="000000"/>
                  </a:solidFill>
                  <a:latin typeface="Avenir LT Std 3"/>
                  <a:ea typeface="Avenir LT Std 3"/>
                  <a:cs typeface="Avenir LT Std 3"/>
                  <a:sym typeface="Avenir LT Std 3"/>
                </a:rPr>
                <a:t>ment with r</a:t>
              </a:r>
              <a:r>
                <a:rPr lang="en-US" sz="3999">
                  <a:solidFill>
                    <a:srgbClr val="000000"/>
                  </a:solidFill>
                  <a:latin typeface="Avenir LT Std 3"/>
                  <a:ea typeface="Avenir LT Std 3"/>
                  <a:cs typeface="Avenir LT Std 3"/>
                  <a:sym typeface="Avenir LT Std 3"/>
                </a:rPr>
                <a:t>esources.</a:t>
              </a:r>
            </a:p>
            <a:p>
              <a:pPr algn="l">
                <a:lnSpc>
                  <a:spcPts val="4319"/>
                </a:lnSpc>
              </a:pPr>
            </a:p>
            <a:p>
              <a:pPr algn="l" marL="749300" indent="-374650" lvl="1">
                <a:lnSpc>
                  <a:spcPts val="4319"/>
                </a:lnSpc>
                <a:buFont typeface="Arial"/>
                <a:buChar char="•"/>
              </a:pPr>
              <a:r>
                <a:rPr lang="en-US" sz="3999">
                  <a:solidFill>
                    <a:srgbClr val="000000"/>
                  </a:solidFill>
                  <a:latin typeface="Avenir LT Std 3"/>
                  <a:ea typeface="Avenir LT Std 3"/>
                  <a:cs typeface="Avenir LT Std 3"/>
                  <a:sym typeface="Avenir LT Std 3"/>
                </a:rPr>
                <a:t>Publication of resources needs to align not only with course</a:t>
              </a:r>
              <a:r>
                <a:rPr lang="en-US" sz="3999">
                  <a:solidFill>
                    <a:srgbClr val="000000"/>
                  </a:solidFill>
                  <a:latin typeface="Avenir LT Std 3"/>
                  <a:ea typeface="Avenir LT Std 3"/>
                  <a:cs typeface="Avenir LT Std 3"/>
                  <a:sym typeface="Avenir LT Std 3"/>
                </a:rPr>
                <a:t> schedule but also exam schedules in other courses (e.g. MCDB 1B and Organic Chemistry)</a:t>
              </a:r>
            </a:p>
            <a:p>
              <a:pPr algn="l">
                <a:lnSpc>
                  <a:spcPts val="4319"/>
                </a:lnSpc>
              </a:pPr>
            </a:p>
          </p:txBody>
        </p:sp>
      </p:grpSp>
      <p:sp>
        <p:nvSpPr>
          <p:cNvPr name="Freeform 9" id="9"/>
          <p:cNvSpPr/>
          <p:nvPr/>
        </p:nvSpPr>
        <p:spPr>
          <a:xfrm flipH="false" flipV="false" rot="0">
            <a:off x="1400178" y="2731293"/>
            <a:ext cx="1426518" cy="1426518"/>
          </a:xfrm>
          <a:custGeom>
            <a:avLst/>
            <a:gdLst/>
            <a:ahLst/>
            <a:cxnLst/>
            <a:rect r="r" b="b" t="t" l="l"/>
            <a:pathLst>
              <a:path h="1426518" w="1426518">
                <a:moveTo>
                  <a:pt x="0" y="0"/>
                </a:moveTo>
                <a:lnTo>
                  <a:pt x="1426518" y="0"/>
                </a:lnTo>
                <a:lnTo>
                  <a:pt x="1426518" y="1426518"/>
                </a:lnTo>
                <a:lnTo>
                  <a:pt x="0" y="1426518"/>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10" id="10"/>
          <p:cNvSpPr/>
          <p:nvPr/>
        </p:nvSpPr>
        <p:spPr>
          <a:xfrm flipH="false" flipV="false" rot="0">
            <a:off x="1194588" y="5388646"/>
            <a:ext cx="1632108" cy="1613747"/>
          </a:xfrm>
          <a:custGeom>
            <a:avLst/>
            <a:gdLst/>
            <a:ahLst/>
            <a:cxnLst/>
            <a:rect r="r" b="b" t="t" l="l"/>
            <a:pathLst>
              <a:path h="1613747" w="1632108">
                <a:moveTo>
                  <a:pt x="0" y="0"/>
                </a:moveTo>
                <a:lnTo>
                  <a:pt x="1632108" y="0"/>
                </a:lnTo>
                <a:lnTo>
                  <a:pt x="1632108" y="1613747"/>
                </a:lnTo>
                <a:lnTo>
                  <a:pt x="0" y="1613747"/>
                </a:lnTo>
                <a:lnTo>
                  <a:pt x="0" y="0"/>
                </a:lnTo>
                <a:close/>
              </a:path>
            </a:pathLst>
          </a:custGeom>
          <a:blipFill>
            <a:blip r:embed="rId6">
              <a:extLst>
                <a:ext uri="{96DAC541-7B7A-43D3-8B79-37D633B846F1}">
                  <asvg:svgBlip xmlns:asvg="http://schemas.microsoft.com/office/drawing/2016/SVG/main" r:embed="rId7"/>
                </a:ext>
              </a:extLst>
            </a:blip>
            <a:stretch>
              <a:fillRect l="0" t="0" r="0" b="0"/>
            </a:stretch>
          </a:blipFill>
        </p:spPr>
      </p:sp>
    </p:spTree>
  </p:cSld>
  <p:clrMapOvr>
    <a:masterClrMapping/>
  </p:clrMapOvr>
</p:sld>
</file>

<file path=ppt/slides/slide15.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grpSp>
        <p:nvGrpSpPr>
          <p:cNvPr name="Group 2" id="2"/>
          <p:cNvGrpSpPr/>
          <p:nvPr/>
        </p:nvGrpSpPr>
        <p:grpSpPr>
          <a:xfrm rot="0">
            <a:off x="1255948" y="2119530"/>
            <a:ext cx="16194123" cy="4061079"/>
            <a:chOff x="0" y="0"/>
            <a:chExt cx="21592164" cy="5414772"/>
          </a:xfrm>
        </p:grpSpPr>
        <p:sp>
          <p:nvSpPr>
            <p:cNvPr name="Freeform 3" id="3"/>
            <p:cNvSpPr/>
            <p:nvPr/>
          </p:nvSpPr>
          <p:spPr>
            <a:xfrm flipH="false" flipV="false" rot="0">
              <a:off x="0" y="0"/>
              <a:ext cx="21592189" cy="5414783"/>
            </a:xfrm>
            <a:custGeom>
              <a:avLst/>
              <a:gdLst/>
              <a:ahLst/>
              <a:cxnLst/>
              <a:rect r="r" b="b" t="t" l="l"/>
              <a:pathLst>
                <a:path h="5414783" w="21592189">
                  <a:moveTo>
                    <a:pt x="0" y="0"/>
                  </a:moveTo>
                  <a:lnTo>
                    <a:pt x="21592189" y="0"/>
                  </a:lnTo>
                  <a:lnTo>
                    <a:pt x="21592189" y="5414783"/>
                  </a:lnTo>
                  <a:lnTo>
                    <a:pt x="0" y="5414783"/>
                  </a:lnTo>
                  <a:close/>
                </a:path>
              </a:pathLst>
            </a:custGeom>
            <a:solidFill>
              <a:srgbClr val="01859B"/>
            </a:solidFill>
          </p:spPr>
        </p:sp>
        <p:sp>
          <p:nvSpPr>
            <p:cNvPr name="TextBox 4" id="4"/>
            <p:cNvSpPr txBox="true"/>
            <p:nvPr/>
          </p:nvSpPr>
          <p:spPr>
            <a:xfrm>
              <a:off x="0" y="-76200"/>
              <a:ext cx="21592164" cy="5490972"/>
            </a:xfrm>
            <a:prstGeom prst="rect">
              <a:avLst/>
            </a:prstGeom>
          </p:spPr>
          <p:txBody>
            <a:bodyPr anchor="t" rtlCol="false" tIns="50800" lIns="50800" bIns="50800" rIns="50800"/>
            <a:lstStyle/>
            <a:p>
              <a:pPr algn="ctr">
                <a:lnSpc>
                  <a:spcPts val="4799"/>
                </a:lnSpc>
              </a:pPr>
              <a:r>
                <a:rPr lang="en-US" sz="3999">
                  <a:solidFill>
                    <a:srgbClr val="FFFFFF"/>
                  </a:solidFill>
                  <a:latin typeface="Avenir LT Std 1"/>
                  <a:ea typeface="Avenir LT Std 1"/>
                  <a:cs typeface="Avenir LT Std 1"/>
                  <a:sym typeface="Avenir LT Std 1"/>
                </a:rPr>
                <a:t>EEMB 3</a:t>
              </a:r>
            </a:p>
            <a:p>
              <a:pPr algn="ctr">
                <a:lnSpc>
                  <a:spcPts val="4320"/>
                </a:lnSpc>
              </a:pPr>
            </a:p>
            <a:p>
              <a:pPr algn="l" marL="1123042" indent="-561521" lvl="1">
                <a:lnSpc>
                  <a:spcPts val="4319"/>
                </a:lnSpc>
                <a:buFont typeface="Arial"/>
                <a:buChar char="•"/>
              </a:pPr>
              <a:r>
                <a:rPr lang="en-US" sz="3999">
                  <a:solidFill>
                    <a:srgbClr val="FFFFFF"/>
                  </a:solidFill>
                  <a:latin typeface="Avenir LT Std 3"/>
                  <a:ea typeface="Avenir LT Std 3"/>
                  <a:cs typeface="Avenir LT Std 3"/>
                  <a:sym typeface="Avenir LT Std 3"/>
                </a:rPr>
                <a:t>Reduce number of Emails with strategic publishing week before exam</a:t>
              </a:r>
            </a:p>
            <a:p>
              <a:pPr algn="l" marL="1123042" indent="-561521" lvl="1">
                <a:lnSpc>
                  <a:spcPts val="4319"/>
                </a:lnSpc>
              </a:pPr>
            </a:p>
            <a:p>
              <a:pPr algn="l" marL="1123042" indent="-561521" lvl="1">
                <a:lnSpc>
                  <a:spcPts val="4319"/>
                </a:lnSpc>
                <a:buFont typeface="Arial"/>
                <a:buChar char="•"/>
              </a:pPr>
              <a:r>
                <a:rPr lang="en-US" sz="3999">
                  <a:solidFill>
                    <a:srgbClr val="FFFFFF"/>
                  </a:solidFill>
                  <a:latin typeface="Avenir LT Std 3"/>
                  <a:ea typeface="Avenir LT Std 3"/>
                  <a:cs typeface="Avenir LT Std 3"/>
                  <a:sym typeface="Avenir LT Std 3"/>
                </a:rPr>
                <a:t>Tailor messages on Bloom’s scores from the final in EEMB 2 for first exam in EEMB 3</a:t>
              </a:r>
            </a:p>
          </p:txBody>
        </p:sp>
      </p:grpSp>
      <p:sp>
        <p:nvSpPr>
          <p:cNvPr name="Freeform 5" id="5"/>
          <p:cNvSpPr/>
          <p:nvPr/>
        </p:nvSpPr>
        <p:spPr>
          <a:xfrm flipH="false" flipV="false" rot="0">
            <a:off x="12753938" y="9662662"/>
            <a:ext cx="5153245" cy="369332"/>
          </a:xfrm>
          <a:custGeom>
            <a:avLst/>
            <a:gdLst/>
            <a:ahLst/>
            <a:cxnLst/>
            <a:rect r="r" b="b" t="t" l="l"/>
            <a:pathLst>
              <a:path h="369332" w="5153245">
                <a:moveTo>
                  <a:pt x="0" y="0"/>
                </a:moveTo>
                <a:lnTo>
                  <a:pt x="5153245" y="0"/>
                </a:lnTo>
                <a:lnTo>
                  <a:pt x="5153245" y="369331"/>
                </a:lnTo>
                <a:lnTo>
                  <a:pt x="0" y="369331"/>
                </a:lnTo>
                <a:lnTo>
                  <a:pt x="0" y="0"/>
                </a:lnTo>
                <a:close/>
              </a:path>
            </a:pathLst>
          </a:custGeom>
          <a:blipFill>
            <a:blip r:embed="rId3"/>
            <a:stretch>
              <a:fillRect l="0" t="0" r="0" b="-1577"/>
            </a:stretch>
          </a:blipFill>
        </p:spPr>
      </p:sp>
      <p:grpSp>
        <p:nvGrpSpPr>
          <p:cNvPr name="Group 6" id="6"/>
          <p:cNvGrpSpPr/>
          <p:nvPr/>
        </p:nvGrpSpPr>
        <p:grpSpPr>
          <a:xfrm rot="0">
            <a:off x="789705" y="547689"/>
            <a:ext cx="16660366" cy="1276426"/>
            <a:chOff x="0" y="0"/>
            <a:chExt cx="22213822" cy="1701902"/>
          </a:xfrm>
        </p:grpSpPr>
        <p:sp>
          <p:nvSpPr>
            <p:cNvPr name="Freeform 7" id="7"/>
            <p:cNvSpPr/>
            <p:nvPr/>
          </p:nvSpPr>
          <p:spPr>
            <a:xfrm flipH="false" flipV="false" rot="0">
              <a:off x="0" y="0"/>
              <a:ext cx="22213822" cy="1701902"/>
            </a:xfrm>
            <a:custGeom>
              <a:avLst/>
              <a:gdLst/>
              <a:ahLst/>
              <a:cxnLst/>
              <a:rect r="r" b="b" t="t" l="l"/>
              <a:pathLst>
                <a:path h="1701902" w="22213822">
                  <a:moveTo>
                    <a:pt x="0" y="0"/>
                  </a:moveTo>
                  <a:lnTo>
                    <a:pt x="22213822" y="0"/>
                  </a:lnTo>
                  <a:lnTo>
                    <a:pt x="22213822" y="1701902"/>
                  </a:lnTo>
                  <a:lnTo>
                    <a:pt x="0" y="1701902"/>
                  </a:lnTo>
                  <a:close/>
                </a:path>
              </a:pathLst>
            </a:custGeom>
            <a:solidFill>
              <a:srgbClr val="000000">
                <a:alpha val="0"/>
              </a:srgbClr>
            </a:solidFill>
          </p:spPr>
        </p:sp>
        <p:sp>
          <p:nvSpPr>
            <p:cNvPr name="TextBox 8" id="8"/>
            <p:cNvSpPr txBox="true"/>
            <p:nvPr/>
          </p:nvSpPr>
          <p:spPr>
            <a:xfrm>
              <a:off x="0" y="-57150"/>
              <a:ext cx="22213822" cy="1759052"/>
            </a:xfrm>
            <a:prstGeom prst="rect">
              <a:avLst/>
            </a:prstGeom>
          </p:spPr>
          <p:txBody>
            <a:bodyPr anchor="t" rtlCol="false" tIns="0" lIns="0" bIns="0" rIns="0"/>
            <a:lstStyle/>
            <a:p>
              <a:pPr algn="l">
                <a:lnSpc>
                  <a:spcPts val="7776"/>
                </a:lnSpc>
              </a:pPr>
              <a:r>
                <a:rPr lang="en-US" sz="7200">
                  <a:solidFill>
                    <a:srgbClr val="003660"/>
                  </a:solidFill>
                  <a:latin typeface="Avenir LT Std 1"/>
                  <a:ea typeface="Avenir LT Std 1"/>
                  <a:cs typeface="Avenir LT Std 1"/>
                  <a:sym typeface="Avenir LT Std 1"/>
                </a:rPr>
                <a:t>Next Steps</a:t>
              </a:r>
            </a:p>
          </p:txBody>
        </p:sp>
      </p:grpSp>
      <p:grpSp>
        <p:nvGrpSpPr>
          <p:cNvPr name="Group 9" id="9"/>
          <p:cNvGrpSpPr/>
          <p:nvPr/>
        </p:nvGrpSpPr>
        <p:grpSpPr>
          <a:xfrm rot="0">
            <a:off x="1255948" y="6180609"/>
            <a:ext cx="16194123" cy="3386074"/>
            <a:chOff x="0" y="0"/>
            <a:chExt cx="21592164" cy="4514765"/>
          </a:xfrm>
        </p:grpSpPr>
        <p:sp>
          <p:nvSpPr>
            <p:cNvPr name="Freeform 10" id="10"/>
            <p:cNvSpPr/>
            <p:nvPr/>
          </p:nvSpPr>
          <p:spPr>
            <a:xfrm flipH="false" flipV="false" rot="0">
              <a:off x="0" y="0"/>
              <a:ext cx="21592189" cy="4514776"/>
            </a:xfrm>
            <a:custGeom>
              <a:avLst/>
              <a:gdLst/>
              <a:ahLst/>
              <a:cxnLst/>
              <a:rect r="r" b="b" t="t" l="l"/>
              <a:pathLst>
                <a:path h="4514776" w="21592189">
                  <a:moveTo>
                    <a:pt x="0" y="0"/>
                  </a:moveTo>
                  <a:lnTo>
                    <a:pt x="21592189" y="0"/>
                  </a:lnTo>
                  <a:lnTo>
                    <a:pt x="21592189" y="4514776"/>
                  </a:lnTo>
                  <a:lnTo>
                    <a:pt x="0" y="4514776"/>
                  </a:lnTo>
                  <a:close/>
                </a:path>
              </a:pathLst>
            </a:custGeom>
            <a:solidFill>
              <a:srgbClr val="FEBC11"/>
            </a:solidFill>
          </p:spPr>
        </p:sp>
        <p:sp>
          <p:nvSpPr>
            <p:cNvPr name="TextBox 11" id="11"/>
            <p:cNvSpPr txBox="true"/>
            <p:nvPr/>
          </p:nvSpPr>
          <p:spPr>
            <a:xfrm>
              <a:off x="0" y="-76200"/>
              <a:ext cx="21592164" cy="4590965"/>
            </a:xfrm>
            <a:prstGeom prst="rect">
              <a:avLst/>
            </a:prstGeom>
          </p:spPr>
          <p:txBody>
            <a:bodyPr anchor="t" rtlCol="false" tIns="50800" lIns="50800" bIns="50800" rIns="50800"/>
            <a:lstStyle/>
            <a:p>
              <a:pPr algn="ctr">
                <a:lnSpc>
                  <a:spcPts val="4799"/>
                </a:lnSpc>
              </a:pPr>
              <a:r>
                <a:rPr lang="en-US" sz="3999">
                  <a:solidFill>
                    <a:srgbClr val="070707"/>
                  </a:solidFill>
                  <a:latin typeface="Avenir LT Std 1"/>
                  <a:ea typeface="Avenir LT Std 1"/>
                  <a:cs typeface="Avenir LT Std 1"/>
                  <a:sym typeface="Avenir LT Std 1"/>
                </a:rPr>
                <a:t>IntroBio eCoach Community</a:t>
              </a:r>
            </a:p>
            <a:p>
              <a:pPr algn="ctr">
                <a:lnSpc>
                  <a:spcPts val="4320"/>
                </a:lnSpc>
              </a:pPr>
            </a:p>
            <a:p>
              <a:pPr algn="l" marL="863599" indent="-431800" lvl="1">
                <a:lnSpc>
                  <a:spcPts val="3999"/>
                </a:lnSpc>
                <a:buFont typeface="Arial"/>
                <a:buChar char="•"/>
              </a:pPr>
              <a:r>
                <a:rPr lang="en-US" sz="3999">
                  <a:solidFill>
                    <a:srgbClr val="070707"/>
                  </a:solidFill>
                  <a:latin typeface="Avenir LT Std 3"/>
                  <a:ea typeface="Avenir LT Std 3"/>
                  <a:cs typeface="Avenir LT Std 3"/>
                  <a:sym typeface="Avenir LT Std 3"/>
                </a:rPr>
                <a:t>Explor</a:t>
              </a:r>
              <a:r>
                <a:rPr lang="en-US" sz="3999">
                  <a:solidFill>
                    <a:srgbClr val="070707"/>
                  </a:solidFill>
                  <a:latin typeface="Avenir LT Std 3"/>
                  <a:ea typeface="Avenir LT Std 3"/>
                  <a:cs typeface="Avenir LT Std 3"/>
                  <a:sym typeface="Avenir LT Std 3"/>
                </a:rPr>
                <a:t>e relationship between particular Bloom’s level questions scores across all exams in the series.</a:t>
              </a:r>
            </a:p>
            <a:p>
              <a:pPr algn="l">
                <a:lnSpc>
                  <a:spcPts val="3999"/>
                </a:lnSpc>
              </a:pPr>
            </a:p>
            <a:p>
              <a:pPr algn="l" marL="863599" indent="-431800" lvl="1">
                <a:lnSpc>
                  <a:spcPts val="3999"/>
                </a:lnSpc>
                <a:buFont typeface="Arial"/>
                <a:buChar char="•"/>
              </a:pPr>
              <a:r>
                <a:rPr lang="en-US" sz="3999">
                  <a:solidFill>
                    <a:srgbClr val="070707"/>
                  </a:solidFill>
                  <a:latin typeface="Avenir LT Std 3"/>
                  <a:ea typeface="Avenir LT Std 3"/>
                  <a:cs typeface="Avenir LT Std 3"/>
                  <a:sym typeface="Avenir LT Std 3"/>
                </a:rPr>
                <a:t>Compare between Section 100 &amp; Section 200 for each course.</a:t>
              </a:r>
            </a:p>
          </p:txBody>
        </p:sp>
      </p:grpSp>
    </p:spTree>
  </p:cSld>
  <p:clrMapOvr>
    <a:masterClrMapping/>
  </p:clrMapOvr>
</p:sld>
</file>

<file path=ppt/slides/slide16.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grpSp>
        <p:nvGrpSpPr>
          <p:cNvPr name="Group 2" id="2"/>
          <p:cNvGrpSpPr/>
          <p:nvPr/>
        </p:nvGrpSpPr>
        <p:grpSpPr>
          <a:xfrm rot="0">
            <a:off x="6331569" y="4199790"/>
            <a:ext cx="5624862" cy="1386761"/>
            <a:chOff x="0" y="0"/>
            <a:chExt cx="7499816" cy="1849014"/>
          </a:xfrm>
        </p:grpSpPr>
        <p:sp>
          <p:nvSpPr>
            <p:cNvPr name="Freeform 3" id="3"/>
            <p:cNvSpPr/>
            <p:nvPr/>
          </p:nvSpPr>
          <p:spPr>
            <a:xfrm flipH="false" flipV="false" rot="0">
              <a:off x="0" y="0"/>
              <a:ext cx="7499816" cy="1849014"/>
            </a:xfrm>
            <a:custGeom>
              <a:avLst/>
              <a:gdLst/>
              <a:ahLst/>
              <a:cxnLst/>
              <a:rect r="r" b="b" t="t" l="l"/>
              <a:pathLst>
                <a:path h="1849014" w="7499816">
                  <a:moveTo>
                    <a:pt x="0" y="0"/>
                  </a:moveTo>
                  <a:lnTo>
                    <a:pt x="7499816" y="0"/>
                  </a:lnTo>
                  <a:lnTo>
                    <a:pt x="7499816" y="1849014"/>
                  </a:lnTo>
                  <a:lnTo>
                    <a:pt x="0" y="1849014"/>
                  </a:lnTo>
                  <a:close/>
                </a:path>
              </a:pathLst>
            </a:custGeom>
            <a:solidFill>
              <a:srgbClr val="000000">
                <a:alpha val="0"/>
              </a:srgbClr>
            </a:solidFill>
          </p:spPr>
        </p:sp>
        <p:sp>
          <p:nvSpPr>
            <p:cNvPr name="TextBox 4" id="4"/>
            <p:cNvSpPr txBox="true"/>
            <p:nvPr/>
          </p:nvSpPr>
          <p:spPr>
            <a:xfrm>
              <a:off x="0" y="-66675"/>
              <a:ext cx="7499816" cy="1915689"/>
            </a:xfrm>
            <a:prstGeom prst="rect">
              <a:avLst/>
            </a:prstGeom>
          </p:spPr>
          <p:txBody>
            <a:bodyPr anchor="t" rtlCol="false" tIns="0" lIns="0" bIns="0" rIns="0"/>
            <a:lstStyle/>
            <a:p>
              <a:pPr algn="l">
                <a:lnSpc>
                  <a:spcPts val="8423"/>
                </a:lnSpc>
              </a:pPr>
              <a:r>
                <a:rPr lang="en-US" sz="7799">
                  <a:solidFill>
                    <a:srgbClr val="003660"/>
                  </a:solidFill>
                  <a:latin typeface="Avenir LT Std 1"/>
                  <a:ea typeface="Avenir LT Std 1"/>
                  <a:cs typeface="Avenir LT Std 1"/>
                  <a:sym typeface="Avenir LT Std 1"/>
                </a:rPr>
                <a:t>Thank you!</a:t>
              </a:r>
            </a:p>
          </p:txBody>
        </p:sp>
      </p:grpSp>
      <p:sp>
        <p:nvSpPr>
          <p:cNvPr name="Freeform 5" id="5"/>
          <p:cNvSpPr/>
          <p:nvPr/>
        </p:nvSpPr>
        <p:spPr>
          <a:xfrm flipH="false" flipV="false" rot="0">
            <a:off x="12753938" y="9662662"/>
            <a:ext cx="5153245" cy="369332"/>
          </a:xfrm>
          <a:custGeom>
            <a:avLst/>
            <a:gdLst/>
            <a:ahLst/>
            <a:cxnLst/>
            <a:rect r="r" b="b" t="t" l="l"/>
            <a:pathLst>
              <a:path h="369332" w="5153245">
                <a:moveTo>
                  <a:pt x="0" y="0"/>
                </a:moveTo>
                <a:lnTo>
                  <a:pt x="5153245" y="0"/>
                </a:lnTo>
                <a:lnTo>
                  <a:pt x="5153245" y="369331"/>
                </a:lnTo>
                <a:lnTo>
                  <a:pt x="0" y="369331"/>
                </a:lnTo>
                <a:lnTo>
                  <a:pt x="0" y="0"/>
                </a:lnTo>
                <a:close/>
              </a:path>
            </a:pathLst>
          </a:custGeom>
          <a:blipFill>
            <a:blip r:embed="rId3"/>
            <a:stretch>
              <a:fillRect l="0" t="0" r="0" b="-1577"/>
            </a:stretch>
          </a:blipFill>
        </p:spPr>
      </p:sp>
    </p:spTree>
  </p:cSld>
  <p:clrMapOvr>
    <a:masterClrMapping/>
  </p:clrMapOvr>
</p:sld>
</file>

<file path=ppt/slides/slide17.xml><?xml version="1.0" encoding="utf-8"?>
<p:sld xmlns:p="http://schemas.openxmlformats.org/presentationml/2006/main" xmlns:a="http://schemas.openxmlformats.org/drawingml/2006/main" xmlns:r="http://schemas.openxmlformats.org/officeDocument/2006/relationships">
  <p:cSld>
    <p:bg>
      <p:bgPr>
        <a:solidFill>
          <a:srgbClr val="003660"/>
        </a:solidFill>
      </p:bgPr>
    </p:bg>
    <p:spTree>
      <p:nvGrpSpPr>
        <p:cNvPr id="1" name=""/>
        <p:cNvGrpSpPr/>
        <p:nvPr/>
      </p:nvGrpSpPr>
      <p:grpSpPr>
        <a:xfrm>
          <a:off x="0" y="0"/>
          <a:ext cx="0" cy="0"/>
          <a:chOff x="0" y="0"/>
          <a:chExt cx="0" cy="0"/>
        </a:xfrm>
      </p:grpSpPr>
      <p:grpSp>
        <p:nvGrpSpPr>
          <p:cNvPr name="Group 2" id="2"/>
          <p:cNvGrpSpPr/>
          <p:nvPr/>
        </p:nvGrpSpPr>
        <p:grpSpPr>
          <a:xfrm rot="0">
            <a:off x="376521" y="9688714"/>
            <a:ext cx="8809522" cy="369332"/>
            <a:chOff x="0" y="0"/>
            <a:chExt cx="11746030" cy="492442"/>
          </a:xfrm>
        </p:grpSpPr>
        <p:sp>
          <p:nvSpPr>
            <p:cNvPr name="Freeform 3" id="3"/>
            <p:cNvSpPr/>
            <p:nvPr/>
          </p:nvSpPr>
          <p:spPr>
            <a:xfrm flipH="false" flipV="false" rot="0">
              <a:off x="0" y="0"/>
              <a:ext cx="11746030" cy="492442"/>
            </a:xfrm>
            <a:custGeom>
              <a:avLst/>
              <a:gdLst/>
              <a:ahLst/>
              <a:cxnLst/>
              <a:rect r="r" b="b" t="t" l="l"/>
              <a:pathLst>
                <a:path h="492442" w="11746030">
                  <a:moveTo>
                    <a:pt x="0" y="0"/>
                  </a:moveTo>
                  <a:lnTo>
                    <a:pt x="11746030" y="0"/>
                  </a:lnTo>
                  <a:lnTo>
                    <a:pt x="11746030" y="492442"/>
                  </a:lnTo>
                  <a:lnTo>
                    <a:pt x="0" y="492442"/>
                  </a:lnTo>
                  <a:close/>
                </a:path>
              </a:pathLst>
            </a:custGeom>
            <a:solidFill>
              <a:srgbClr val="000000">
                <a:alpha val="0"/>
              </a:srgbClr>
            </a:solidFill>
          </p:spPr>
        </p:sp>
        <p:sp>
          <p:nvSpPr>
            <p:cNvPr name="TextBox 4" id="4"/>
            <p:cNvSpPr txBox="true"/>
            <p:nvPr/>
          </p:nvSpPr>
          <p:spPr>
            <a:xfrm>
              <a:off x="0" y="-9525"/>
              <a:ext cx="11746030" cy="501967"/>
            </a:xfrm>
            <a:prstGeom prst="rect">
              <a:avLst/>
            </a:prstGeom>
          </p:spPr>
          <p:txBody>
            <a:bodyPr anchor="t" rtlCol="false" tIns="0" lIns="0" bIns="0" rIns="0"/>
            <a:lstStyle/>
            <a:p>
              <a:pPr algn="l">
                <a:lnSpc>
                  <a:spcPts val="1800"/>
                </a:lnSpc>
              </a:pPr>
              <a:r>
                <a:rPr lang="en-US" b="true" sz="1500">
                  <a:solidFill>
                    <a:srgbClr val="000000"/>
                  </a:solidFill>
                  <a:latin typeface="Century Expanded Bold"/>
                  <a:ea typeface="Century Expanded Bold"/>
                  <a:cs typeface="Century Expanded Bold"/>
                  <a:sym typeface="Century Expanded Bold"/>
                </a:rPr>
                <a:t>Office/Department/Division Name</a:t>
              </a:r>
            </a:p>
          </p:txBody>
        </p:sp>
      </p:grpSp>
      <p:sp>
        <p:nvSpPr>
          <p:cNvPr name="Freeform 5" id="5"/>
          <p:cNvSpPr/>
          <p:nvPr/>
        </p:nvSpPr>
        <p:spPr>
          <a:xfrm flipH="false" flipV="false" rot="0">
            <a:off x="12700296" y="9688714"/>
            <a:ext cx="5153245" cy="281819"/>
          </a:xfrm>
          <a:custGeom>
            <a:avLst/>
            <a:gdLst/>
            <a:ahLst/>
            <a:cxnLst/>
            <a:rect r="r" b="b" t="t" l="l"/>
            <a:pathLst>
              <a:path h="281819" w="5153245">
                <a:moveTo>
                  <a:pt x="0" y="0"/>
                </a:moveTo>
                <a:lnTo>
                  <a:pt x="5153245" y="0"/>
                </a:lnTo>
                <a:lnTo>
                  <a:pt x="5153245" y="281819"/>
                </a:lnTo>
                <a:lnTo>
                  <a:pt x="0" y="281819"/>
                </a:lnTo>
                <a:lnTo>
                  <a:pt x="0" y="0"/>
                </a:lnTo>
                <a:close/>
              </a:path>
            </a:pathLst>
          </a:custGeom>
          <a:blipFill>
            <a:blip r:embed="rId3"/>
            <a:stretch>
              <a:fillRect l="0" t="0" r="0" b="-33119"/>
            </a:stretch>
          </a:blipFill>
        </p:spPr>
      </p:sp>
      <p:grpSp>
        <p:nvGrpSpPr>
          <p:cNvPr name="Group 6" id="6"/>
          <p:cNvGrpSpPr/>
          <p:nvPr/>
        </p:nvGrpSpPr>
        <p:grpSpPr>
          <a:xfrm rot="0">
            <a:off x="0" y="9247912"/>
            <a:ext cx="18288000" cy="1039091"/>
            <a:chOff x="0" y="0"/>
            <a:chExt cx="24384000" cy="1385454"/>
          </a:xfrm>
        </p:grpSpPr>
        <p:sp>
          <p:nvSpPr>
            <p:cNvPr name="Freeform 7" id="7"/>
            <p:cNvSpPr/>
            <p:nvPr/>
          </p:nvSpPr>
          <p:spPr>
            <a:xfrm flipH="false" flipV="false" rot="0">
              <a:off x="0" y="0"/>
              <a:ext cx="24384000" cy="1385443"/>
            </a:xfrm>
            <a:custGeom>
              <a:avLst/>
              <a:gdLst/>
              <a:ahLst/>
              <a:cxnLst/>
              <a:rect r="r" b="b" t="t" l="l"/>
              <a:pathLst>
                <a:path h="1385443" w="24384000">
                  <a:moveTo>
                    <a:pt x="0" y="0"/>
                  </a:moveTo>
                  <a:lnTo>
                    <a:pt x="24384000" y="0"/>
                  </a:lnTo>
                  <a:lnTo>
                    <a:pt x="24384000" y="1385443"/>
                  </a:lnTo>
                  <a:lnTo>
                    <a:pt x="0" y="1385443"/>
                  </a:lnTo>
                  <a:close/>
                </a:path>
              </a:pathLst>
            </a:custGeom>
            <a:solidFill>
              <a:srgbClr val="003660"/>
            </a:solidFill>
          </p:spPr>
        </p:sp>
      </p:grpSp>
      <p:sp>
        <p:nvSpPr>
          <p:cNvPr name="Freeform 8" id="8"/>
          <p:cNvSpPr/>
          <p:nvPr/>
        </p:nvSpPr>
        <p:spPr>
          <a:xfrm flipH="false" flipV="false" rot="0">
            <a:off x="2515347" y="4709158"/>
            <a:ext cx="13257306" cy="992818"/>
          </a:xfrm>
          <a:custGeom>
            <a:avLst/>
            <a:gdLst/>
            <a:ahLst/>
            <a:cxnLst/>
            <a:rect r="r" b="b" t="t" l="l"/>
            <a:pathLst>
              <a:path h="992818" w="13257306">
                <a:moveTo>
                  <a:pt x="0" y="0"/>
                </a:moveTo>
                <a:lnTo>
                  <a:pt x="13257306" y="0"/>
                </a:lnTo>
                <a:lnTo>
                  <a:pt x="13257306" y="992819"/>
                </a:lnTo>
                <a:lnTo>
                  <a:pt x="0" y="992819"/>
                </a:lnTo>
                <a:lnTo>
                  <a:pt x="0" y="0"/>
                </a:lnTo>
                <a:close/>
              </a:path>
            </a:pathLst>
          </a:custGeom>
          <a:blipFill>
            <a:blip r:embed="rId4"/>
            <a:stretch>
              <a:fillRect l="0" t="0" r="0" b="-110"/>
            </a:stretch>
          </a:blipFill>
        </p:spPr>
      </p:sp>
    </p:spTree>
  </p:cSld>
  <p:clrMapOvr>
    <a:masterClrMapping/>
  </p:clrMapOvr>
</p:sld>
</file>

<file path=ppt/slides/slide2.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grpSp>
        <p:nvGrpSpPr>
          <p:cNvPr name="Group 2" id="2"/>
          <p:cNvGrpSpPr/>
          <p:nvPr/>
        </p:nvGrpSpPr>
        <p:grpSpPr>
          <a:xfrm rot="0">
            <a:off x="376521" y="9688714"/>
            <a:ext cx="8809522" cy="369332"/>
            <a:chOff x="0" y="0"/>
            <a:chExt cx="11746030" cy="492442"/>
          </a:xfrm>
        </p:grpSpPr>
        <p:sp>
          <p:nvSpPr>
            <p:cNvPr name="Freeform 3" id="3"/>
            <p:cNvSpPr/>
            <p:nvPr/>
          </p:nvSpPr>
          <p:spPr>
            <a:xfrm flipH="false" flipV="false" rot="0">
              <a:off x="0" y="0"/>
              <a:ext cx="11746030" cy="492442"/>
            </a:xfrm>
            <a:custGeom>
              <a:avLst/>
              <a:gdLst/>
              <a:ahLst/>
              <a:cxnLst/>
              <a:rect r="r" b="b" t="t" l="l"/>
              <a:pathLst>
                <a:path h="492442" w="11746030">
                  <a:moveTo>
                    <a:pt x="0" y="0"/>
                  </a:moveTo>
                  <a:lnTo>
                    <a:pt x="11746030" y="0"/>
                  </a:lnTo>
                  <a:lnTo>
                    <a:pt x="11746030" y="492442"/>
                  </a:lnTo>
                  <a:lnTo>
                    <a:pt x="0" y="492442"/>
                  </a:lnTo>
                  <a:close/>
                </a:path>
              </a:pathLst>
            </a:custGeom>
            <a:solidFill>
              <a:srgbClr val="000000">
                <a:alpha val="0"/>
              </a:srgbClr>
            </a:solidFill>
          </p:spPr>
        </p:sp>
        <p:sp>
          <p:nvSpPr>
            <p:cNvPr name="TextBox 4" id="4"/>
            <p:cNvSpPr txBox="true"/>
            <p:nvPr/>
          </p:nvSpPr>
          <p:spPr>
            <a:xfrm>
              <a:off x="0" y="-9525"/>
              <a:ext cx="11746030" cy="501967"/>
            </a:xfrm>
            <a:prstGeom prst="rect">
              <a:avLst/>
            </a:prstGeom>
          </p:spPr>
          <p:txBody>
            <a:bodyPr anchor="t" rtlCol="false" tIns="0" lIns="0" bIns="0" rIns="0"/>
            <a:lstStyle/>
            <a:p>
              <a:pPr algn="l">
                <a:lnSpc>
                  <a:spcPts val="1800"/>
                </a:lnSpc>
              </a:pPr>
              <a:r>
                <a:rPr lang="en-US" b="true" sz="1500">
                  <a:solidFill>
                    <a:srgbClr val="000000"/>
                  </a:solidFill>
                  <a:latin typeface="Century Expanded Bold"/>
                  <a:ea typeface="Century Expanded Bold"/>
                  <a:cs typeface="Century Expanded Bold"/>
                  <a:sym typeface="Century Expanded Bold"/>
                </a:rPr>
                <a:t>Office/Department/Division Name</a:t>
              </a:r>
            </a:p>
          </p:txBody>
        </p:sp>
      </p:grpSp>
      <p:grpSp>
        <p:nvGrpSpPr>
          <p:cNvPr name="Group 5" id="5"/>
          <p:cNvGrpSpPr/>
          <p:nvPr/>
        </p:nvGrpSpPr>
        <p:grpSpPr>
          <a:xfrm rot="0">
            <a:off x="789705" y="547689"/>
            <a:ext cx="16660366" cy="1276426"/>
            <a:chOff x="0" y="0"/>
            <a:chExt cx="22213822" cy="1701902"/>
          </a:xfrm>
        </p:grpSpPr>
        <p:sp>
          <p:nvSpPr>
            <p:cNvPr name="Freeform 6" id="6"/>
            <p:cNvSpPr/>
            <p:nvPr/>
          </p:nvSpPr>
          <p:spPr>
            <a:xfrm flipH="false" flipV="false" rot="0">
              <a:off x="0" y="0"/>
              <a:ext cx="22213822" cy="1701902"/>
            </a:xfrm>
            <a:custGeom>
              <a:avLst/>
              <a:gdLst/>
              <a:ahLst/>
              <a:cxnLst/>
              <a:rect r="r" b="b" t="t" l="l"/>
              <a:pathLst>
                <a:path h="1701902" w="22213822">
                  <a:moveTo>
                    <a:pt x="0" y="0"/>
                  </a:moveTo>
                  <a:lnTo>
                    <a:pt x="22213822" y="0"/>
                  </a:lnTo>
                  <a:lnTo>
                    <a:pt x="22213822" y="1701902"/>
                  </a:lnTo>
                  <a:lnTo>
                    <a:pt x="0" y="1701902"/>
                  </a:lnTo>
                  <a:close/>
                </a:path>
              </a:pathLst>
            </a:custGeom>
            <a:solidFill>
              <a:srgbClr val="000000">
                <a:alpha val="0"/>
              </a:srgbClr>
            </a:solidFill>
          </p:spPr>
        </p:sp>
        <p:sp>
          <p:nvSpPr>
            <p:cNvPr name="TextBox 7" id="7"/>
            <p:cNvSpPr txBox="true"/>
            <p:nvPr/>
          </p:nvSpPr>
          <p:spPr>
            <a:xfrm>
              <a:off x="0" y="-57150"/>
              <a:ext cx="22213822" cy="1759052"/>
            </a:xfrm>
            <a:prstGeom prst="rect">
              <a:avLst/>
            </a:prstGeom>
          </p:spPr>
          <p:txBody>
            <a:bodyPr anchor="t" rtlCol="false" tIns="0" lIns="0" bIns="0" rIns="0"/>
            <a:lstStyle/>
            <a:p>
              <a:pPr algn="l">
                <a:lnSpc>
                  <a:spcPts val="7776"/>
                </a:lnSpc>
              </a:pPr>
              <a:r>
                <a:rPr lang="en-US" sz="7200">
                  <a:solidFill>
                    <a:srgbClr val="003660"/>
                  </a:solidFill>
                  <a:latin typeface="Avenir LT Std 1"/>
                  <a:ea typeface="Avenir LT Std 1"/>
                  <a:cs typeface="Avenir LT Std 1"/>
                  <a:sym typeface="Avenir LT Std 1"/>
                </a:rPr>
                <a:t>Special thanks to...</a:t>
              </a:r>
            </a:p>
          </p:txBody>
        </p:sp>
      </p:grpSp>
      <p:grpSp>
        <p:nvGrpSpPr>
          <p:cNvPr name="Group 8" id="8"/>
          <p:cNvGrpSpPr/>
          <p:nvPr/>
        </p:nvGrpSpPr>
        <p:grpSpPr>
          <a:xfrm rot="0">
            <a:off x="313459" y="9246394"/>
            <a:ext cx="3986644" cy="848590"/>
            <a:chOff x="0" y="0"/>
            <a:chExt cx="5315526" cy="1131454"/>
          </a:xfrm>
        </p:grpSpPr>
        <p:sp>
          <p:nvSpPr>
            <p:cNvPr name="Freeform 9" id="9"/>
            <p:cNvSpPr/>
            <p:nvPr/>
          </p:nvSpPr>
          <p:spPr>
            <a:xfrm flipH="false" flipV="false" rot="0">
              <a:off x="25400" y="25400"/>
              <a:ext cx="5264785" cy="1080643"/>
            </a:xfrm>
            <a:custGeom>
              <a:avLst/>
              <a:gdLst/>
              <a:ahLst/>
              <a:cxnLst/>
              <a:rect r="r" b="b" t="t" l="l"/>
              <a:pathLst>
                <a:path h="1080643" w="5264785">
                  <a:moveTo>
                    <a:pt x="0" y="0"/>
                  </a:moveTo>
                  <a:lnTo>
                    <a:pt x="5264785" y="0"/>
                  </a:lnTo>
                  <a:lnTo>
                    <a:pt x="5264785" y="1080643"/>
                  </a:lnTo>
                  <a:lnTo>
                    <a:pt x="0" y="1080643"/>
                  </a:lnTo>
                  <a:close/>
                </a:path>
              </a:pathLst>
            </a:custGeom>
            <a:solidFill>
              <a:srgbClr val="FFFFFF"/>
            </a:solidFill>
          </p:spPr>
        </p:sp>
        <p:sp>
          <p:nvSpPr>
            <p:cNvPr name="Freeform 10" id="10"/>
            <p:cNvSpPr/>
            <p:nvPr/>
          </p:nvSpPr>
          <p:spPr>
            <a:xfrm flipH="false" flipV="false" rot="0">
              <a:off x="0" y="0"/>
              <a:ext cx="5315585" cy="1131443"/>
            </a:xfrm>
            <a:custGeom>
              <a:avLst/>
              <a:gdLst/>
              <a:ahLst/>
              <a:cxnLst/>
              <a:rect r="r" b="b" t="t" l="l"/>
              <a:pathLst>
                <a:path h="1131443" w="5315585">
                  <a:moveTo>
                    <a:pt x="25400" y="0"/>
                  </a:moveTo>
                  <a:lnTo>
                    <a:pt x="5290185" y="0"/>
                  </a:lnTo>
                  <a:cubicBezTo>
                    <a:pt x="5304155" y="0"/>
                    <a:pt x="5315585" y="11430"/>
                    <a:pt x="5315585" y="25400"/>
                  </a:cubicBezTo>
                  <a:lnTo>
                    <a:pt x="5315585" y="1106043"/>
                  </a:lnTo>
                  <a:cubicBezTo>
                    <a:pt x="5315585" y="1120013"/>
                    <a:pt x="5304155" y="1131443"/>
                    <a:pt x="5290185" y="1131443"/>
                  </a:cubicBezTo>
                  <a:lnTo>
                    <a:pt x="25400" y="1131443"/>
                  </a:lnTo>
                  <a:cubicBezTo>
                    <a:pt x="11430" y="1131443"/>
                    <a:pt x="0" y="1120013"/>
                    <a:pt x="0" y="1106043"/>
                  </a:cubicBezTo>
                  <a:lnTo>
                    <a:pt x="0" y="25400"/>
                  </a:lnTo>
                  <a:cubicBezTo>
                    <a:pt x="0" y="11430"/>
                    <a:pt x="11430" y="0"/>
                    <a:pt x="25400" y="0"/>
                  </a:cubicBezTo>
                  <a:moveTo>
                    <a:pt x="25400" y="50800"/>
                  </a:moveTo>
                  <a:lnTo>
                    <a:pt x="25400" y="25400"/>
                  </a:lnTo>
                  <a:lnTo>
                    <a:pt x="50800" y="25400"/>
                  </a:lnTo>
                  <a:lnTo>
                    <a:pt x="50800" y="1106043"/>
                  </a:lnTo>
                  <a:lnTo>
                    <a:pt x="25400" y="1106043"/>
                  </a:lnTo>
                  <a:lnTo>
                    <a:pt x="25400" y="1080643"/>
                  </a:lnTo>
                  <a:lnTo>
                    <a:pt x="5290185" y="1080643"/>
                  </a:lnTo>
                  <a:lnTo>
                    <a:pt x="5290185" y="1106043"/>
                  </a:lnTo>
                  <a:lnTo>
                    <a:pt x="5264785" y="1106043"/>
                  </a:lnTo>
                  <a:lnTo>
                    <a:pt x="5264785" y="25400"/>
                  </a:lnTo>
                  <a:lnTo>
                    <a:pt x="5290185" y="25400"/>
                  </a:lnTo>
                  <a:lnTo>
                    <a:pt x="5290185" y="50800"/>
                  </a:lnTo>
                  <a:lnTo>
                    <a:pt x="25400" y="50800"/>
                  </a:lnTo>
                  <a:close/>
                </a:path>
              </a:pathLst>
            </a:custGeom>
            <a:solidFill>
              <a:srgbClr val="FFFFFF"/>
            </a:solidFill>
          </p:spPr>
        </p:sp>
      </p:grpSp>
      <p:sp>
        <p:nvSpPr>
          <p:cNvPr name="Freeform 11" id="11"/>
          <p:cNvSpPr/>
          <p:nvPr/>
        </p:nvSpPr>
        <p:spPr>
          <a:xfrm flipH="false" flipV="false" rot="0">
            <a:off x="12750477" y="9504049"/>
            <a:ext cx="5153245" cy="369332"/>
          </a:xfrm>
          <a:custGeom>
            <a:avLst/>
            <a:gdLst/>
            <a:ahLst/>
            <a:cxnLst/>
            <a:rect r="r" b="b" t="t" l="l"/>
            <a:pathLst>
              <a:path h="369332" w="5153245">
                <a:moveTo>
                  <a:pt x="0" y="0"/>
                </a:moveTo>
                <a:lnTo>
                  <a:pt x="5153245" y="0"/>
                </a:lnTo>
                <a:lnTo>
                  <a:pt x="5153245" y="369331"/>
                </a:lnTo>
                <a:lnTo>
                  <a:pt x="0" y="369331"/>
                </a:lnTo>
                <a:lnTo>
                  <a:pt x="0" y="0"/>
                </a:lnTo>
                <a:close/>
              </a:path>
            </a:pathLst>
          </a:custGeom>
          <a:blipFill>
            <a:blip r:embed="rId3"/>
            <a:stretch>
              <a:fillRect l="0" t="0" r="0" b="-1577"/>
            </a:stretch>
          </a:blipFill>
        </p:spPr>
      </p:sp>
      <p:grpSp>
        <p:nvGrpSpPr>
          <p:cNvPr name="Group 12" id="12"/>
          <p:cNvGrpSpPr>
            <a:grpSpLocks noChangeAspect="true"/>
          </p:cNvGrpSpPr>
          <p:nvPr/>
        </p:nvGrpSpPr>
        <p:grpSpPr>
          <a:xfrm rot="0">
            <a:off x="10009128" y="2431517"/>
            <a:ext cx="3042634" cy="3042634"/>
            <a:chOff x="0" y="0"/>
            <a:chExt cx="13884457" cy="13884457"/>
          </a:xfrm>
        </p:grpSpPr>
        <p:sp>
          <p:nvSpPr>
            <p:cNvPr name="Freeform 13" id="13"/>
            <p:cNvSpPr/>
            <p:nvPr/>
          </p:nvSpPr>
          <p:spPr>
            <a:xfrm flipH="false" flipV="false" rot="0">
              <a:off x="-342874" y="-11125"/>
              <a:ext cx="14570202" cy="13906705"/>
            </a:xfrm>
            <a:custGeom>
              <a:avLst/>
              <a:gdLst/>
              <a:ahLst/>
              <a:cxnLst/>
              <a:rect r="r" b="b" t="t" l="l"/>
              <a:pathLst>
                <a:path h="13906705" w="14570202">
                  <a:moveTo>
                    <a:pt x="7285101" y="11125"/>
                  </a:moveTo>
                  <a:cubicBezTo>
                    <a:pt x="4797487" y="0"/>
                    <a:pt x="2494061" y="1320743"/>
                    <a:pt x="1247030" y="3473245"/>
                  </a:cubicBezTo>
                  <a:cubicBezTo>
                    <a:pt x="0" y="5625748"/>
                    <a:pt x="0" y="8280957"/>
                    <a:pt x="1247030" y="10433459"/>
                  </a:cubicBezTo>
                  <a:cubicBezTo>
                    <a:pt x="2494061" y="12585962"/>
                    <a:pt x="4797487" y="13906705"/>
                    <a:pt x="7285101" y="13895580"/>
                  </a:cubicBezTo>
                  <a:cubicBezTo>
                    <a:pt x="9772716" y="13906705"/>
                    <a:pt x="12076142" y="12585962"/>
                    <a:pt x="13323172" y="10433459"/>
                  </a:cubicBezTo>
                  <a:cubicBezTo>
                    <a:pt x="14570202" y="8280957"/>
                    <a:pt x="14570202" y="5625748"/>
                    <a:pt x="13323172" y="3473245"/>
                  </a:cubicBezTo>
                  <a:cubicBezTo>
                    <a:pt x="12076142" y="1320743"/>
                    <a:pt x="9772716" y="0"/>
                    <a:pt x="7285101" y="11125"/>
                  </a:cubicBezTo>
                  <a:close/>
                </a:path>
              </a:pathLst>
            </a:custGeom>
            <a:solidFill>
              <a:srgbClr val="047C91"/>
            </a:solidFill>
          </p:spPr>
        </p:sp>
        <p:sp>
          <p:nvSpPr>
            <p:cNvPr name="Freeform 14" id="14"/>
            <p:cNvSpPr/>
            <p:nvPr/>
          </p:nvSpPr>
          <p:spPr>
            <a:xfrm flipH="false" flipV="false" rot="0">
              <a:off x="-254486" y="73238"/>
              <a:ext cx="14393428" cy="13737980"/>
            </a:xfrm>
            <a:custGeom>
              <a:avLst/>
              <a:gdLst/>
              <a:ahLst/>
              <a:cxnLst/>
              <a:rect r="r" b="b" t="t" l="l"/>
              <a:pathLst>
                <a:path h="13737980" w="14393428">
                  <a:moveTo>
                    <a:pt x="7196713" y="10990"/>
                  </a:moveTo>
                  <a:cubicBezTo>
                    <a:pt x="4739280" y="0"/>
                    <a:pt x="2463801" y="1304718"/>
                    <a:pt x="1231900" y="3431105"/>
                  </a:cubicBezTo>
                  <a:cubicBezTo>
                    <a:pt x="0" y="5557493"/>
                    <a:pt x="0" y="8180486"/>
                    <a:pt x="1231900" y="10306873"/>
                  </a:cubicBezTo>
                  <a:cubicBezTo>
                    <a:pt x="2463801" y="12433261"/>
                    <a:pt x="4739280" y="13737979"/>
                    <a:pt x="7196713" y="13726989"/>
                  </a:cubicBezTo>
                  <a:cubicBezTo>
                    <a:pt x="9654147" y="13737979"/>
                    <a:pt x="11929626" y="12433261"/>
                    <a:pt x="13161527" y="10306873"/>
                  </a:cubicBezTo>
                  <a:cubicBezTo>
                    <a:pt x="14393428" y="8180486"/>
                    <a:pt x="14393428" y="5557493"/>
                    <a:pt x="13161527" y="3431105"/>
                  </a:cubicBezTo>
                  <a:cubicBezTo>
                    <a:pt x="11929626" y="1304718"/>
                    <a:pt x="9654147" y="0"/>
                    <a:pt x="7196713" y="10990"/>
                  </a:cubicBezTo>
                  <a:close/>
                </a:path>
              </a:pathLst>
            </a:custGeom>
            <a:blipFill>
              <a:blip r:embed="rId4"/>
              <a:stretch>
                <a:fillRect l="-16369" t="0" r="-16369" b="0"/>
              </a:stretch>
            </a:blipFill>
          </p:spPr>
        </p:sp>
      </p:grpSp>
      <p:grpSp>
        <p:nvGrpSpPr>
          <p:cNvPr name="Group 15" id="15"/>
          <p:cNvGrpSpPr>
            <a:grpSpLocks noChangeAspect="true"/>
          </p:cNvGrpSpPr>
          <p:nvPr/>
        </p:nvGrpSpPr>
        <p:grpSpPr>
          <a:xfrm rot="0">
            <a:off x="14407437" y="2431517"/>
            <a:ext cx="3042634" cy="3042634"/>
            <a:chOff x="0" y="0"/>
            <a:chExt cx="13884457" cy="13884457"/>
          </a:xfrm>
        </p:grpSpPr>
        <p:sp>
          <p:nvSpPr>
            <p:cNvPr name="Freeform 16" id="16"/>
            <p:cNvSpPr/>
            <p:nvPr/>
          </p:nvSpPr>
          <p:spPr>
            <a:xfrm flipH="false" flipV="false" rot="0">
              <a:off x="-342874" y="-11125"/>
              <a:ext cx="14570202" cy="13906705"/>
            </a:xfrm>
            <a:custGeom>
              <a:avLst/>
              <a:gdLst/>
              <a:ahLst/>
              <a:cxnLst/>
              <a:rect r="r" b="b" t="t" l="l"/>
              <a:pathLst>
                <a:path h="13906705" w="14570202">
                  <a:moveTo>
                    <a:pt x="7285101" y="11125"/>
                  </a:moveTo>
                  <a:cubicBezTo>
                    <a:pt x="4797487" y="0"/>
                    <a:pt x="2494061" y="1320743"/>
                    <a:pt x="1247030" y="3473245"/>
                  </a:cubicBezTo>
                  <a:cubicBezTo>
                    <a:pt x="0" y="5625748"/>
                    <a:pt x="0" y="8280957"/>
                    <a:pt x="1247030" y="10433459"/>
                  </a:cubicBezTo>
                  <a:cubicBezTo>
                    <a:pt x="2494061" y="12585962"/>
                    <a:pt x="4797487" y="13906705"/>
                    <a:pt x="7285101" y="13895580"/>
                  </a:cubicBezTo>
                  <a:cubicBezTo>
                    <a:pt x="9772716" y="13906705"/>
                    <a:pt x="12076142" y="12585962"/>
                    <a:pt x="13323172" y="10433459"/>
                  </a:cubicBezTo>
                  <a:cubicBezTo>
                    <a:pt x="14570202" y="8280957"/>
                    <a:pt x="14570202" y="5625748"/>
                    <a:pt x="13323172" y="3473245"/>
                  </a:cubicBezTo>
                  <a:cubicBezTo>
                    <a:pt x="12076142" y="1320743"/>
                    <a:pt x="9772716" y="0"/>
                    <a:pt x="7285101" y="11125"/>
                  </a:cubicBezTo>
                  <a:close/>
                </a:path>
              </a:pathLst>
            </a:custGeom>
            <a:solidFill>
              <a:srgbClr val="070707"/>
            </a:solidFill>
          </p:spPr>
        </p:sp>
        <p:sp>
          <p:nvSpPr>
            <p:cNvPr name="Freeform 17" id="17"/>
            <p:cNvSpPr/>
            <p:nvPr/>
          </p:nvSpPr>
          <p:spPr>
            <a:xfrm flipH="false" flipV="false" rot="0">
              <a:off x="-254486" y="73238"/>
              <a:ext cx="14393428" cy="13737980"/>
            </a:xfrm>
            <a:custGeom>
              <a:avLst/>
              <a:gdLst/>
              <a:ahLst/>
              <a:cxnLst/>
              <a:rect r="r" b="b" t="t" l="l"/>
              <a:pathLst>
                <a:path h="13737980" w="14393428">
                  <a:moveTo>
                    <a:pt x="7196713" y="10990"/>
                  </a:moveTo>
                  <a:cubicBezTo>
                    <a:pt x="4739280" y="0"/>
                    <a:pt x="2463801" y="1304718"/>
                    <a:pt x="1231900" y="3431105"/>
                  </a:cubicBezTo>
                  <a:cubicBezTo>
                    <a:pt x="0" y="5557493"/>
                    <a:pt x="0" y="8180486"/>
                    <a:pt x="1231900" y="10306873"/>
                  </a:cubicBezTo>
                  <a:cubicBezTo>
                    <a:pt x="2463801" y="12433261"/>
                    <a:pt x="4739280" y="13737979"/>
                    <a:pt x="7196713" y="13726989"/>
                  </a:cubicBezTo>
                  <a:cubicBezTo>
                    <a:pt x="9654147" y="13737979"/>
                    <a:pt x="11929626" y="12433261"/>
                    <a:pt x="13161527" y="10306873"/>
                  </a:cubicBezTo>
                  <a:cubicBezTo>
                    <a:pt x="14393428" y="8180486"/>
                    <a:pt x="14393428" y="5557493"/>
                    <a:pt x="13161527" y="3431105"/>
                  </a:cubicBezTo>
                  <a:cubicBezTo>
                    <a:pt x="11929626" y="1304718"/>
                    <a:pt x="9654147" y="0"/>
                    <a:pt x="7196713" y="10990"/>
                  </a:cubicBezTo>
                  <a:close/>
                </a:path>
              </a:pathLst>
            </a:custGeom>
            <a:blipFill>
              <a:blip r:embed="rId5"/>
              <a:stretch>
                <a:fillRect l="223" t="0" r="223" b="0"/>
              </a:stretch>
            </a:blipFill>
          </p:spPr>
        </p:sp>
      </p:grpSp>
      <p:grpSp>
        <p:nvGrpSpPr>
          <p:cNvPr name="Group 18" id="18"/>
          <p:cNvGrpSpPr>
            <a:grpSpLocks noChangeAspect="true"/>
          </p:cNvGrpSpPr>
          <p:nvPr/>
        </p:nvGrpSpPr>
        <p:grpSpPr>
          <a:xfrm rot="0">
            <a:off x="5610819" y="2431517"/>
            <a:ext cx="3042634" cy="3042634"/>
            <a:chOff x="0" y="0"/>
            <a:chExt cx="13884457" cy="13884457"/>
          </a:xfrm>
        </p:grpSpPr>
        <p:sp>
          <p:nvSpPr>
            <p:cNvPr name="Freeform 19" id="19"/>
            <p:cNvSpPr/>
            <p:nvPr/>
          </p:nvSpPr>
          <p:spPr>
            <a:xfrm flipH="false" flipV="false" rot="0">
              <a:off x="-342874" y="-11125"/>
              <a:ext cx="14570202" cy="13906705"/>
            </a:xfrm>
            <a:custGeom>
              <a:avLst/>
              <a:gdLst/>
              <a:ahLst/>
              <a:cxnLst/>
              <a:rect r="r" b="b" t="t" l="l"/>
              <a:pathLst>
                <a:path h="13906705" w="14570202">
                  <a:moveTo>
                    <a:pt x="7285101" y="11125"/>
                  </a:moveTo>
                  <a:cubicBezTo>
                    <a:pt x="4797487" y="0"/>
                    <a:pt x="2494061" y="1320743"/>
                    <a:pt x="1247030" y="3473245"/>
                  </a:cubicBezTo>
                  <a:cubicBezTo>
                    <a:pt x="0" y="5625748"/>
                    <a:pt x="0" y="8280957"/>
                    <a:pt x="1247030" y="10433459"/>
                  </a:cubicBezTo>
                  <a:cubicBezTo>
                    <a:pt x="2494061" y="12585962"/>
                    <a:pt x="4797487" y="13906705"/>
                    <a:pt x="7285101" y="13895580"/>
                  </a:cubicBezTo>
                  <a:cubicBezTo>
                    <a:pt x="9772716" y="13906705"/>
                    <a:pt x="12076142" y="12585962"/>
                    <a:pt x="13323172" y="10433459"/>
                  </a:cubicBezTo>
                  <a:cubicBezTo>
                    <a:pt x="14570202" y="8280957"/>
                    <a:pt x="14570202" y="5625748"/>
                    <a:pt x="13323172" y="3473245"/>
                  </a:cubicBezTo>
                  <a:cubicBezTo>
                    <a:pt x="12076142" y="1320743"/>
                    <a:pt x="9772716" y="0"/>
                    <a:pt x="7285101" y="11125"/>
                  </a:cubicBezTo>
                  <a:close/>
                </a:path>
              </a:pathLst>
            </a:custGeom>
            <a:solidFill>
              <a:srgbClr val="070707"/>
            </a:solidFill>
          </p:spPr>
        </p:sp>
        <p:sp>
          <p:nvSpPr>
            <p:cNvPr name="Freeform 20" id="20"/>
            <p:cNvSpPr/>
            <p:nvPr/>
          </p:nvSpPr>
          <p:spPr>
            <a:xfrm flipH="false" flipV="false" rot="0">
              <a:off x="-254486" y="73238"/>
              <a:ext cx="14393428" cy="13737980"/>
            </a:xfrm>
            <a:custGeom>
              <a:avLst/>
              <a:gdLst/>
              <a:ahLst/>
              <a:cxnLst/>
              <a:rect r="r" b="b" t="t" l="l"/>
              <a:pathLst>
                <a:path h="13737980" w="14393428">
                  <a:moveTo>
                    <a:pt x="7196713" y="10990"/>
                  </a:moveTo>
                  <a:cubicBezTo>
                    <a:pt x="4739280" y="0"/>
                    <a:pt x="2463801" y="1304718"/>
                    <a:pt x="1231900" y="3431105"/>
                  </a:cubicBezTo>
                  <a:cubicBezTo>
                    <a:pt x="0" y="5557493"/>
                    <a:pt x="0" y="8180486"/>
                    <a:pt x="1231900" y="10306873"/>
                  </a:cubicBezTo>
                  <a:cubicBezTo>
                    <a:pt x="2463801" y="12433261"/>
                    <a:pt x="4739280" y="13737979"/>
                    <a:pt x="7196713" y="13726989"/>
                  </a:cubicBezTo>
                  <a:cubicBezTo>
                    <a:pt x="9654147" y="13737979"/>
                    <a:pt x="11929626" y="12433261"/>
                    <a:pt x="13161527" y="10306873"/>
                  </a:cubicBezTo>
                  <a:cubicBezTo>
                    <a:pt x="14393428" y="8180486"/>
                    <a:pt x="14393428" y="5557493"/>
                    <a:pt x="13161527" y="3431105"/>
                  </a:cubicBezTo>
                  <a:cubicBezTo>
                    <a:pt x="11929626" y="1304718"/>
                    <a:pt x="9654147" y="0"/>
                    <a:pt x="7196713" y="10990"/>
                  </a:cubicBezTo>
                  <a:close/>
                </a:path>
              </a:pathLst>
            </a:custGeom>
            <a:blipFill>
              <a:blip r:embed="rId6"/>
              <a:stretch>
                <a:fillRect l="-14807" t="0" r="-14807" b="-30195"/>
              </a:stretch>
            </a:blipFill>
          </p:spPr>
        </p:sp>
      </p:grpSp>
      <p:grpSp>
        <p:nvGrpSpPr>
          <p:cNvPr name="Group 21" id="21"/>
          <p:cNvGrpSpPr>
            <a:grpSpLocks noChangeAspect="true"/>
          </p:cNvGrpSpPr>
          <p:nvPr/>
        </p:nvGrpSpPr>
        <p:grpSpPr>
          <a:xfrm rot="0">
            <a:off x="1212510" y="2431517"/>
            <a:ext cx="3042634" cy="3042634"/>
            <a:chOff x="0" y="0"/>
            <a:chExt cx="13884457" cy="13884457"/>
          </a:xfrm>
        </p:grpSpPr>
        <p:sp>
          <p:nvSpPr>
            <p:cNvPr name="Freeform 22" id="22"/>
            <p:cNvSpPr/>
            <p:nvPr/>
          </p:nvSpPr>
          <p:spPr>
            <a:xfrm flipH="false" flipV="false" rot="0">
              <a:off x="-342874" y="-11125"/>
              <a:ext cx="14570202" cy="13906705"/>
            </a:xfrm>
            <a:custGeom>
              <a:avLst/>
              <a:gdLst/>
              <a:ahLst/>
              <a:cxnLst/>
              <a:rect r="r" b="b" t="t" l="l"/>
              <a:pathLst>
                <a:path h="13906705" w="14570202">
                  <a:moveTo>
                    <a:pt x="7285101" y="11125"/>
                  </a:moveTo>
                  <a:cubicBezTo>
                    <a:pt x="4797487" y="0"/>
                    <a:pt x="2494061" y="1320743"/>
                    <a:pt x="1247030" y="3473245"/>
                  </a:cubicBezTo>
                  <a:cubicBezTo>
                    <a:pt x="0" y="5625748"/>
                    <a:pt x="0" y="8280957"/>
                    <a:pt x="1247030" y="10433459"/>
                  </a:cubicBezTo>
                  <a:cubicBezTo>
                    <a:pt x="2494061" y="12585962"/>
                    <a:pt x="4797487" y="13906705"/>
                    <a:pt x="7285101" y="13895580"/>
                  </a:cubicBezTo>
                  <a:cubicBezTo>
                    <a:pt x="9772716" y="13906705"/>
                    <a:pt x="12076142" y="12585962"/>
                    <a:pt x="13323172" y="10433459"/>
                  </a:cubicBezTo>
                  <a:cubicBezTo>
                    <a:pt x="14570202" y="8280957"/>
                    <a:pt x="14570202" y="5625748"/>
                    <a:pt x="13323172" y="3473245"/>
                  </a:cubicBezTo>
                  <a:cubicBezTo>
                    <a:pt x="12076142" y="1320743"/>
                    <a:pt x="9772716" y="0"/>
                    <a:pt x="7285101" y="11125"/>
                  </a:cubicBezTo>
                  <a:close/>
                </a:path>
              </a:pathLst>
            </a:custGeom>
            <a:solidFill>
              <a:srgbClr val="070707"/>
            </a:solidFill>
          </p:spPr>
        </p:sp>
        <p:sp>
          <p:nvSpPr>
            <p:cNvPr name="Freeform 23" id="23"/>
            <p:cNvSpPr/>
            <p:nvPr/>
          </p:nvSpPr>
          <p:spPr>
            <a:xfrm flipH="false" flipV="false" rot="0">
              <a:off x="-254486" y="73238"/>
              <a:ext cx="14393428" cy="13737980"/>
            </a:xfrm>
            <a:custGeom>
              <a:avLst/>
              <a:gdLst/>
              <a:ahLst/>
              <a:cxnLst/>
              <a:rect r="r" b="b" t="t" l="l"/>
              <a:pathLst>
                <a:path h="13737980" w="14393428">
                  <a:moveTo>
                    <a:pt x="7196713" y="10990"/>
                  </a:moveTo>
                  <a:cubicBezTo>
                    <a:pt x="4739280" y="0"/>
                    <a:pt x="2463801" y="1304718"/>
                    <a:pt x="1231900" y="3431105"/>
                  </a:cubicBezTo>
                  <a:cubicBezTo>
                    <a:pt x="0" y="5557493"/>
                    <a:pt x="0" y="8180486"/>
                    <a:pt x="1231900" y="10306873"/>
                  </a:cubicBezTo>
                  <a:cubicBezTo>
                    <a:pt x="2463801" y="12433261"/>
                    <a:pt x="4739280" y="13737979"/>
                    <a:pt x="7196713" y="13726989"/>
                  </a:cubicBezTo>
                  <a:cubicBezTo>
                    <a:pt x="9654147" y="13737979"/>
                    <a:pt x="11929626" y="12433261"/>
                    <a:pt x="13161527" y="10306873"/>
                  </a:cubicBezTo>
                  <a:cubicBezTo>
                    <a:pt x="14393428" y="8180486"/>
                    <a:pt x="14393428" y="5557493"/>
                    <a:pt x="13161527" y="3431105"/>
                  </a:cubicBezTo>
                  <a:cubicBezTo>
                    <a:pt x="11929626" y="1304718"/>
                    <a:pt x="9654147" y="0"/>
                    <a:pt x="7196713" y="10990"/>
                  </a:cubicBezTo>
                  <a:close/>
                </a:path>
              </a:pathLst>
            </a:custGeom>
            <a:blipFill>
              <a:blip r:embed="rId7"/>
              <a:stretch>
                <a:fillRect l="223" t="-3336" r="223" b="-30662"/>
              </a:stretch>
            </a:blipFill>
          </p:spPr>
        </p:sp>
      </p:grpSp>
      <p:sp>
        <p:nvSpPr>
          <p:cNvPr name="TextBox 24" id="24"/>
          <p:cNvSpPr txBox="true"/>
          <p:nvPr/>
        </p:nvSpPr>
        <p:spPr>
          <a:xfrm rot="0">
            <a:off x="887492" y="5781016"/>
            <a:ext cx="3692671" cy="2277110"/>
          </a:xfrm>
          <a:prstGeom prst="rect">
            <a:avLst/>
          </a:prstGeom>
        </p:spPr>
        <p:txBody>
          <a:bodyPr anchor="t" rtlCol="false" tIns="0" lIns="0" bIns="0" rIns="0">
            <a:spAutoFit/>
          </a:bodyPr>
          <a:lstStyle/>
          <a:p>
            <a:pPr algn="ctr">
              <a:lnSpc>
                <a:spcPts val="3640"/>
              </a:lnSpc>
            </a:pPr>
            <a:r>
              <a:rPr lang="en-US" sz="2600" b="true">
                <a:solidFill>
                  <a:srgbClr val="000000"/>
                </a:solidFill>
                <a:latin typeface="Canva Sans Bold"/>
                <a:ea typeface="Canva Sans Bold"/>
                <a:cs typeface="Canva Sans Bold"/>
                <a:sym typeface="Canva Sans Bold"/>
              </a:rPr>
              <a:t>Linda Adler-Kassner</a:t>
            </a:r>
            <a:r>
              <a:rPr lang="en-US" sz="2600">
                <a:solidFill>
                  <a:srgbClr val="000000"/>
                </a:solidFill>
                <a:latin typeface="Canva Sans"/>
                <a:ea typeface="Canva Sans"/>
                <a:cs typeface="Canva Sans"/>
                <a:sym typeface="Canva Sans"/>
              </a:rPr>
              <a:t> Associate Vice Chancellor for Teaching and Learning</a:t>
            </a:r>
          </a:p>
          <a:p>
            <a:pPr algn="ctr">
              <a:lnSpc>
                <a:spcPts val="3640"/>
              </a:lnSpc>
              <a:spcBef>
                <a:spcPct val="0"/>
              </a:spcBef>
            </a:pPr>
          </a:p>
        </p:txBody>
      </p:sp>
      <p:sp>
        <p:nvSpPr>
          <p:cNvPr name="TextBox 25" id="25"/>
          <p:cNvSpPr txBox="true"/>
          <p:nvPr/>
        </p:nvSpPr>
        <p:spPr>
          <a:xfrm rot="0">
            <a:off x="5985840" y="5781016"/>
            <a:ext cx="2667613" cy="1819910"/>
          </a:xfrm>
          <a:prstGeom prst="rect">
            <a:avLst/>
          </a:prstGeom>
        </p:spPr>
        <p:txBody>
          <a:bodyPr anchor="t" rtlCol="false" tIns="0" lIns="0" bIns="0" rIns="0">
            <a:spAutoFit/>
          </a:bodyPr>
          <a:lstStyle/>
          <a:p>
            <a:pPr algn="ctr">
              <a:lnSpc>
                <a:spcPts val="3640"/>
              </a:lnSpc>
            </a:pPr>
            <a:r>
              <a:rPr lang="en-US" sz="2600" b="true">
                <a:solidFill>
                  <a:srgbClr val="000000"/>
                </a:solidFill>
                <a:latin typeface="Canva Sans Bold"/>
                <a:ea typeface="Canva Sans Bold"/>
                <a:cs typeface="Canva Sans Bold"/>
                <a:sym typeface="Canva Sans Bold"/>
              </a:rPr>
              <a:t>Thomas Even</a:t>
            </a:r>
          </a:p>
          <a:p>
            <a:pPr algn="ctr">
              <a:lnSpc>
                <a:spcPts val="3640"/>
              </a:lnSpc>
            </a:pPr>
            <a:r>
              <a:rPr lang="en-US" sz="2600">
                <a:solidFill>
                  <a:srgbClr val="000000"/>
                </a:solidFill>
                <a:latin typeface="Canva Sans"/>
                <a:ea typeface="Canva Sans"/>
                <a:cs typeface="Canva Sans"/>
                <a:sym typeface="Canva Sans"/>
              </a:rPr>
              <a:t>Co-Instructor for EEMB 2 (100)</a:t>
            </a:r>
          </a:p>
          <a:p>
            <a:pPr algn="ctr">
              <a:lnSpc>
                <a:spcPts val="3640"/>
              </a:lnSpc>
              <a:spcBef>
                <a:spcPct val="0"/>
              </a:spcBef>
            </a:pPr>
          </a:p>
        </p:txBody>
      </p:sp>
      <p:sp>
        <p:nvSpPr>
          <p:cNvPr name="TextBox 26" id="26"/>
          <p:cNvSpPr txBox="true"/>
          <p:nvPr/>
        </p:nvSpPr>
        <p:spPr>
          <a:xfrm rot="0">
            <a:off x="10196639" y="5781016"/>
            <a:ext cx="2667613" cy="1819910"/>
          </a:xfrm>
          <a:prstGeom prst="rect">
            <a:avLst/>
          </a:prstGeom>
        </p:spPr>
        <p:txBody>
          <a:bodyPr anchor="t" rtlCol="false" tIns="0" lIns="0" bIns="0" rIns="0">
            <a:spAutoFit/>
          </a:bodyPr>
          <a:lstStyle/>
          <a:p>
            <a:pPr algn="ctr">
              <a:lnSpc>
                <a:spcPts val="3640"/>
              </a:lnSpc>
            </a:pPr>
            <a:r>
              <a:rPr lang="en-US" sz="2600" b="true">
                <a:solidFill>
                  <a:srgbClr val="000000"/>
                </a:solidFill>
                <a:latin typeface="Canva Sans Bold"/>
                <a:ea typeface="Canva Sans Bold"/>
                <a:cs typeface="Canva Sans Bold"/>
                <a:sym typeface="Canva Sans Bold"/>
              </a:rPr>
              <a:t>John Latto</a:t>
            </a:r>
          </a:p>
          <a:p>
            <a:pPr algn="ctr">
              <a:lnSpc>
                <a:spcPts val="3640"/>
              </a:lnSpc>
            </a:pPr>
            <a:r>
              <a:rPr lang="en-US" sz="2600">
                <a:solidFill>
                  <a:srgbClr val="000000"/>
                </a:solidFill>
                <a:latin typeface="Canva Sans"/>
                <a:ea typeface="Canva Sans"/>
                <a:cs typeface="Canva Sans"/>
                <a:sym typeface="Canva Sans"/>
              </a:rPr>
              <a:t>Co-Instructor for EEMB 2 (100)</a:t>
            </a:r>
          </a:p>
          <a:p>
            <a:pPr algn="ctr">
              <a:lnSpc>
                <a:spcPts val="3640"/>
              </a:lnSpc>
              <a:spcBef>
                <a:spcPct val="0"/>
              </a:spcBef>
            </a:pPr>
          </a:p>
        </p:txBody>
      </p:sp>
      <p:sp>
        <p:nvSpPr>
          <p:cNvPr name="TextBox 27" id="27"/>
          <p:cNvSpPr txBox="true"/>
          <p:nvPr/>
        </p:nvSpPr>
        <p:spPr>
          <a:xfrm rot="0">
            <a:off x="14591687" y="5781016"/>
            <a:ext cx="2667613" cy="1819910"/>
          </a:xfrm>
          <a:prstGeom prst="rect">
            <a:avLst/>
          </a:prstGeom>
        </p:spPr>
        <p:txBody>
          <a:bodyPr anchor="t" rtlCol="false" tIns="0" lIns="0" bIns="0" rIns="0">
            <a:spAutoFit/>
          </a:bodyPr>
          <a:lstStyle/>
          <a:p>
            <a:pPr algn="ctr">
              <a:lnSpc>
                <a:spcPts val="3640"/>
              </a:lnSpc>
            </a:pPr>
            <a:r>
              <a:rPr lang="en-US" sz="2600" b="true">
                <a:solidFill>
                  <a:srgbClr val="000000"/>
                </a:solidFill>
                <a:latin typeface="Canva Sans Bold"/>
                <a:ea typeface="Canva Sans Bold"/>
                <a:cs typeface="Canva Sans Bold"/>
                <a:sym typeface="Canva Sans Bold"/>
              </a:rPr>
              <a:t>Sayward Halling</a:t>
            </a:r>
          </a:p>
          <a:p>
            <a:pPr algn="ctr">
              <a:lnSpc>
                <a:spcPts val="3640"/>
              </a:lnSpc>
            </a:pPr>
            <a:r>
              <a:rPr lang="en-US" sz="2600">
                <a:solidFill>
                  <a:srgbClr val="000000"/>
                </a:solidFill>
                <a:latin typeface="Canva Sans"/>
                <a:ea typeface="Canva Sans"/>
                <a:cs typeface="Canva Sans"/>
                <a:sym typeface="Canva Sans"/>
              </a:rPr>
              <a:t>Intro Bio Team Member</a:t>
            </a:r>
          </a:p>
          <a:p>
            <a:pPr algn="ctr">
              <a:lnSpc>
                <a:spcPts val="3640"/>
              </a:lnSpc>
              <a:spcBef>
                <a:spcPct val="0"/>
              </a:spcBef>
            </a:pPr>
          </a:p>
        </p:txBody>
      </p:sp>
    </p:spTree>
  </p:cSld>
  <p:clrMapOvr>
    <a:masterClrMapping/>
  </p:clrMapOvr>
</p:sld>
</file>

<file path=ppt/slides/slide3.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grpSp>
        <p:nvGrpSpPr>
          <p:cNvPr name="Group 2" id="2"/>
          <p:cNvGrpSpPr/>
          <p:nvPr/>
        </p:nvGrpSpPr>
        <p:grpSpPr>
          <a:xfrm rot="0">
            <a:off x="376521" y="9688714"/>
            <a:ext cx="8809522" cy="369332"/>
            <a:chOff x="0" y="0"/>
            <a:chExt cx="11746030" cy="492442"/>
          </a:xfrm>
        </p:grpSpPr>
        <p:sp>
          <p:nvSpPr>
            <p:cNvPr name="Freeform 3" id="3"/>
            <p:cNvSpPr/>
            <p:nvPr/>
          </p:nvSpPr>
          <p:spPr>
            <a:xfrm flipH="false" flipV="false" rot="0">
              <a:off x="0" y="0"/>
              <a:ext cx="11746030" cy="492442"/>
            </a:xfrm>
            <a:custGeom>
              <a:avLst/>
              <a:gdLst/>
              <a:ahLst/>
              <a:cxnLst/>
              <a:rect r="r" b="b" t="t" l="l"/>
              <a:pathLst>
                <a:path h="492442" w="11746030">
                  <a:moveTo>
                    <a:pt x="0" y="0"/>
                  </a:moveTo>
                  <a:lnTo>
                    <a:pt x="11746030" y="0"/>
                  </a:lnTo>
                  <a:lnTo>
                    <a:pt x="11746030" y="492442"/>
                  </a:lnTo>
                  <a:lnTo>
                    <a:pt x="0" y="492442"/>
                  </a:lnTo>
                  <a:close/>
                </a:path>
              </a:pathLst>
            </a:custGeom>
            <a:solidFill>
              <a:srgbClr val="000000">
                <a:alpha val="0"/>
              </a:srgbClr>
            </a:solidFill>
          </p:spPr>
        </p:sp>
        <p:sp>
          <p:nvSpPr>
            <p:cNvPr name="TextBox 4" id="4"/>
            <p:cNvSpPr txBox="true"/>
            <p:nvPr/>
          </p:nvSpPr>
          <p:spPr>
            <a:xfrm>
              <a:off x="0" y="-9525"/>
              <a:ext cx="11746030" cy="501967"/>
            </a:xfrm>
            <a:prstGeom prst="rect">
              <a:avLst/>
            </a:prstGeom>
          </p:spPr>
          <p:txBody>
            <a:bodyPr anchor="t" rtlCol="false" tIns="0" lIns="0" bIns="0" rIns="0"/>
            <a:lstStyle/>
            <a:p>
              <a:pPr algn="l">
                <a:lnSpc>
                  <a:spcPts val="1800"/>
                </a:lnSpc>
              </a:pPr>
              <a:r>
                <a:rPr lang="en-US" b="true" sz="1500">
                  <a:solidFill>
                    <a:srgbClr val="000000"/>
                  </a:solidFill>
                  <a:latin typeface="Century Expanded Bold"/>
                  <a:ea typeface="Century Expanded Bold"/>
                  <a:cs typeface="Century Expanded Bold"/>
                  <a:sym typeface="Century Expanded Bold"/>
                </a:rPr>
                <a:t>Office/Department/Division Name</a:t>
              </a:r>
            </a:p>
          </p:txBody>
        </p:sp>
      </p:grpSp>
      <p:grpSp>
        <p:nvGrpSpPr>
          <p:cNvPr name="Group 5" id="5"/>
          <p:cNvGrpSpPr/>
          <p:nvPr/>
        </p:nvGrpSpPr>
        <p:grpSpPr>
          <a:xfrm rot="0">
            <a:off x="789705" y="547689"/>
            <a:ext cx="16660366" cy="1276426"/>
            <a:chOff x="0" y="0"/>
            <a:chExt cx="22213822" cy="1701902"/>
          </a:xfrm>
        </p:grpSpPr>
        <p:sp>
          <p:nvSpPr>
            <p:cNvPr name="Freeform 6" id="6"/>
            <p:cNvSpPr/>
            <p:nvPr/>
          </p:nvSpPr>
          <p:spPr>
            <a:xfrm flipH="false" flipV="false" rot="0">
              <a:off x="0" y="0"/>
              <a:ext cx="22213822" cy="1701902"/>
            </a:xfrm>
            <a:custGeom>
              <a:avLst/>
              <a:gdLst/>
              <a:ahLst/>
              <a:cxnLst/>
              <a:rect r="r" b="b" t="t" l="l"/>
              <a:pathLst>
                <a:path h="1701902" w="22213822">
                  <a:moveTo>
                    <a:pt x="0" y="0"/>
                  </a:moveTo>
                  <a:lnTo>
                    <a:pt x="22213822" y="0"/>
                  </a:lnTo>
                  <a:lnTo>
                    <a:pt x="22213822" y="1701902"/>
                  </a:lnTo>
                  <a:lnTo>
                    <a:pt x="0" y="1701902"/>
                  </a:lnTo>
                  <a:close/>
                </a:path>
              </a:pathLst>
            </a:custGeom>
            <a:solidFill>
              <a:srgbClr val="000000">
                <a:alpha val="0"/>
              </a:srgbClr>
            </a:solidFill>
          </p:spPr>
        </p:sp>
        <p:sp>
          <p:nvSpPr>
            <p:cNvPr name="TextBox 7" id="7"/>
            <p:cNvSpPr txBox="true"/>
            <p:nvPr/>
          </p:nvSpPr>
          <p:spPr>
            <a:xfrm>
              <a:off x="0" y="-57150"/>
              <a:ext cx="22213822" cy="1759052"/>
            </a:xfrm>
            <a:prstGeom prst="rect">
              <a:avLst/>
            </a:prstGeom>
          </p:spPr>
          <p:txBody>
            <a:bodyPr anchor="t" rtlCol="false" tIns="0" lIns="0" bIns="0" rIns="0"/>
            <a:lstStyle/>
            <a:p>
              <a:pPr algn="l">
                <a:lnSpc>
                  <a:spcPts val="7776"/>
                </a:lnSpc>
              </a:pPr>
              <a:r>
                <a:rPr lang="en-US" sz="7200">
                  <a:solidFill>
                    <a:srgbClr val="003660"/>
                  </a:solidFill>
                  <a:latin typeface="Avenir LT Std 1"/>
                  <a:ea typeface="Avenir LT Std 1"/>
                  <a:cs typeface="Avenir LT Std 1"/>
                  <a:sym typeface="Avenir LT Std 1"/>
                </a:rPr>
                <a:t>Overview</a:t>
              </a:r>
            </a:p>
          </p:txBody>
        </p:sp>
      </p:grpSp>
      <p:grpSp>
        <p:nvGrpSpPr>
          <p:cNvPr name="Group 8" id="8"/>
          <p:cNvGrpSpPr/>
          <p:nvPr/>
        </p:nvGrpSpPr>
        <p:grpSpPr>
          <a:xfrm rot="0">
            <a:off x="1143000" y="2738438"/>
            <a:ext cx="15991604" cy="6527007"/>
            <a:chOff x="0" y="0"/>
            <a:chExt cx="21322138" cy="8702676"/>
          </a:xfrm>
        </p:grpSpPr>
        <p:sp>
          <p:nvSpPr>
            <p:cNvPr name="Freeform 9" id="9"/>
            <p:cNvSpPr/>
            <p:nvPr/>
          </p:nvSpPr>
          <p:spPr>
            <a:xfrm flipH="false" flipV="false" rot="0">
              <a:off x="0" y="0"/>
              <a:ext cx="21322139" cy="8702676"/>
            </a:xfrm>
            <a:custGeom>
              <a:avLst/>
              <a:gdLst/>
              <a:ahLst/>
              <a:cxnLst/>
              <a:rect r="r" b="b" t="t" l="l"/>
              <a:pathLst>
                <a:path h="8702676" w="21322139">
                  <a:moveTo>
                    <a:pt x="0" y="0"/>
                  </a:moveTo>
                  <a:lnTo>
                    <a:pt x="21322139" y="0"/>
                  </a:lnTo>
                  <a:lnTo>
                    <a:pt x="21322139" y="8702676"/>
                  </a:lnTo>
                  <a:lnTo>
                    <a:pt x="0" y="8702676"/>
                  </a:lnTo>
                  <a:close/>
                </a:path>
              </a:pathLst>
            </a:custGeom>
            <a:solidFill>
              <a:srgbClr val="000000">
                <a:alpha val="0"/>
              </a:srgbClr>
            </a:solidFill>
          </p:spPr>
        </p:sp>
        <p:sp>
          <p:nvSpPr>
            <p:cNvPr name="TextBox 10" id="10"/>
            <p:cNvSpPr txBox="true"/>
            <p:nvPr/>
          </p:nvSpPr>
          <p:spPr>
            <a:xfrm>
              <a:off x="0" y="-28575"/>
              <a:ext cx="21322138" cy="8731251"/>
            </a:xfrm>
            <a:prstGeom prst="rect">
              <a:avLst/>
            </a:prstGeom>
          </p:spPr>
          <p:txBody>
            <a:bodyPr anchor="t" rtlCol="false" tIns="0" lIns="0" bIns="0" rIns="0"/>
            <a:lstStyle/>
            <a:p>
              <a:pPr algn="l" marL="613410" indent="-306705" lvl="1">
                <a:lnSpc>
                  <a:spcPts val="3888"/>
                </a:lnSpc>
              </a:pPr>
            </a:p>
            <a:p>
              <a:pPr algn="l" marL="681566" indent="-340783" lvl="1">
                <a:lnSpc>
                  <a:spcPts val="4319"/>
                </a:lnSpc>
                <a:buFont typeface="Arial"/>
                <a:buChar char="•"/>
              </a:pPr>
              <a:r>
                <a:rPr lang="en-US" sz="3999">
                  <a:solidFill>
                    <a:srgbClr val="000000"/>
                  </a:solidFill>
                  <a:latin typeface="Avenir LT Std 3"/>
                  <a:ea typeface="Avenir LT Std 3"/>
                  <a:cs typeface="Avenir LT Std 3"/>
                  <a:sym typeface="Avenir LT Std 3"/>
                </a:rPr>
                <a:t>Overview of Intro Bio Community </a:t>
              </a:r>
            </a:p>
            <a:p>
              <a:pPr algn="l" marL="681566" indent="-340783" lvl="1">
                <a:lnSpc>
                  <a:spcPts val="4319"/>
                </a:lnSpc>
              </a:pPr>
            </a:p>
            <a:p>
              <a:pPr algn="l" marL="681566" indent="-340783" lvl="1">
                <a:lnSpc>
                  <a:spcPts val="4319"/>
                </a:lnSpc>
                <a:buFont typeface="Arial"/>
                <a:buChar char="•"/>
              </a:pPr>
              <a:r>
                <a:rPr lang="en-US" sz="3999">
                  <a:solidFill>
                    <a:srgbClr val="000000"/>
                  </a:solidFill>
                  <a:latin typeface="Avenir LT Std 3"/>
                  <a:ea typeface="Avenir LT Std 3"/>
                  <a:cs typeface="Avenir LT Std 3"/>
                  <a:sym typeface="Avenir LT Std 3"/>
                </a:rPr>
                <a:t>Collaboration between OTL and EEMB staff and faculty</a:t>
              </a:r>
            </a:p>
            <a:p>
              <a:pPr algn="l" marL="681566" indent="-340783" lvl="1">
                <a:lnSpc>
                  <a:spcPts val="4319"/>
                </a:lnSpc>
              </a:pPr>
            </a:p>
            <a:p>
              <a:pPr algn="l" marL="681228" indent="-340614" lvl="1">
                <a:lnSpc>
                  <a:spcPts val="4319"/>
                </a:lnSpc>
                <a:buFont typeface="Arial"/>
                <a:buChar char="•"/>
              </a:pPr>
              <a:r>
                <a:rPr lang="en-US" sz="3999">
                  <a:solidFill>
                    <a:srgbClr val="000000"/>
                  </a:solidFill>
                  <a:latin typeface="Avenir LT Std 3"/>
                  <a:ea typeface="Avenir LT Std 3"/>
                  <a:cs typeface="Avenir LT Std 3"/>
                  <a:sym typeface="Avenir LT Std 3"/>
                </a:rPr>
                <a:t>Student engagement with messages </a:t>
              </a:r>
            </a:p>
            <a:p>
              <a:pPr algn="l">
                <a:lnSpc>
                  <a:spcPts val="4319"/>
                </a:lnSpc>
              </a:pPr>
            </a:p>
            <a:p>
              <a:pPr algn="l" marL="681566" indent="-340783" lvl="1">
                <a:lnSpc>
                  <a:spcPts val="4319"/>
                </a:lnSpc>
                <a:buFont typeface="Arial"/>
                <a:buChar char="•"/>
              </a:pPr>
              <a:r>
                <a:rPr lang="en-US" sz="3999">
                  <a:solidFill>
                    <a:srgbClr val="000000"/>
                  </a:solidFill>
                  <a:latin typeface="Avenir LT Std 3"/>
                  <a:ea typeface="Avenir LT Std 3"/>
                  <a:cs typeface="Avenir LT Std 3"/>
                  <a:sym typeface="Avenir LT Std 3"/>
                </a:rPr>
                <a:t>Winter 2025 messaging in introductory biology with a focus on learning outcomes</a:t>
              </a:r>
            </a:p>
            <a:p>
              <a:pPr algn="l">
                <a:lnSpc>
                  <a:spcPts val="4319"/>
                </a:lnSpc>
              </a:pPr>
            </a:p>
            <a:p>
              <a:pPr algn="l" marL="681566" indent="-340783" lvl="1">
                <a:lnSpc>
                  <a:spcPts val="4319"/>
                </a:lnSpc>
                <a:buFont typeface="Arial"/>
                <a:buChar char="•"/>
              </a:pPr>
              <a:r>
                <a:rPr lang="en-US" sz="3999">
                  <a:solidFill>
                    <a:srgbClr val="000000"/>
                  </a:solidFill>
                  <a:latin typeface="Avenir LT Std 3"/>
                  <a:ea typeface="Avenir LT Std 3"/>
                  <a:cs typeface="Avenir LT Std 3"/>
                  <a:sym typeface="Avenir LT Std 3"/>
                </a:rPr>
                <a:t>Lessons learned and next steps</a:t>
              </a:r>
            </a:p>
          </p:txBody>
        </p:sp>
      </p:grpSp>
      <p:grpSp>
        <p:nvGrpSpPr>
          <p:cNvPr name="Group 11" id="11"/>
          <p:cNvGrpSpPr/>
          <p:nvPr/>
        </p:nvGrpSpPr>
        <p:grpSpPr>
          <a:xfrm rot="0">
            <a:off x="313459" y="9246394"/>
            <a:ext cx="3986644" cy="848590"/>
            <a:chOff x="0" y="0"/>
            <a:chExt cx="5315526" cy="1131454"/>
          </a:xfrm>
        </p:grpSpPr>
        <p:sp>
          <p:nvSpPr>
            <p:cNvPr name="Freeform 12" id="12"/>
            <p:cNvSpPr/>
            <p:nvPr/>
          </p:nvSpPr>
          <p:spPr>
            <a:xfrm flipH="false" flipV="false" rot="0">
              <a:off x="25400" y="25400"/>
              <a:ext cx="5264785" cy="1080643"/>
            </a:xfrm>
            <a:custGeom>
              <a:avLst/>
              <a:gdLst/>
              <a:ahLst/>
              <a:cxnLst/>
              <a:rect r="r" b="b" t="t" l="l"/>
              <a:pathLst>
                <a:path h="1080643" w="5264785">
                  <a:moveTo>
                    <a:pt x="0" y="0"/>
                  </a:moveTo>
                  <a:lnTo>
                    <a:pt x="5264785" y="0"/>
                  </a:lnTo>
                  <a:lnTo>
                    <a:pt x="5264785" y="1080643"/>
                  </a:lnTo>
                  <a:lnTo>
                    <a:pt x="0" y="1080643"/>
                  </a:lnTo>
                  <a:close/>
                </a:path>
              </a:pathLst>
            </a:custGeom>
            <a:solidFill>
              <a:srgbClr val="FFFFFF"/>
            </a:solidFill>
          </p:spPr>
        </p:sp>
        <p:sp>
          <p:nvSpPr>
            <p:cNvPr name="Freeform 13" id="13"/>
            <p:cNvSpPr/>
            <p:nvPr/>
          </p:nvSpPr>
          <p:spPr>
            <a:xfrm flipH="false" flipV="false" rot="0">
              <a:off x="0" y="0"/>
              <a:ext cx="5315585" cy="1131443"/>
            </a:xfrm>
            <a:custGeom>
              <a:avLst/>
              <a:gdLst/>
              <a:ahLst/>
              <a:cxnLst/>
              <a:rect r="r" b="b" t="t" l="l"/>
              <a:pathLst>
                <a:path h="1131443" w="5315585">
                  <a:moveTo>
                    <a:pt x="25400" y="0"/>
                  </a:moveTo>
                  <a:lnTo>
                    <a:pt x="5290185" y="0"/>
                  </a:lnTo>
                  <a:cubicBezTo>
                    <a:pt x="5304155" y="0"/>
                    <a:pt x="5315585" y="11430"/>
                    <a:pt x="5315585" y="25400"/>
                  </a:cubicBezTo>
                  <a:lnTo>
                    <a:pt x="5315585" y="1106043"/>
                  </a:lnTo>
                  <a:cubicBezTo>
                    <a:pt x="5315585" y="1120013"/>
                    <a:pt x="5304155" y="1131443"/>
                    <a:pt x="5290185" y="1131443"/>
                  </a:cubicBezTo>
                  <a:lnTo>
                    <a:pt x="25400" y="1131443"/>
                  </a:lnTo>
                  <a:cubicBezTo>
                    <a:pt x="11430" y="1131443"/>
                    <a:pt x="0" y="1120013"/>
                    <a:pt x="0" y="1106043"/>
                  </a:cubicBezTo>
                  <a:lnTo>
                    <a:pt x="0" y="25400"/>
                  </a:lnTo>
                  <a:cubicBezTo>
                    <a:pt x="0" y="11430"/>
                    <a:pt x="11430" y="0"/>
                    <a:pt x="25400" y="0"/>
                  </a:cubicBezTo>
                  <a:moveTo>
                    <a:pt x="25400" y="50800"/>
                  </a:moveTo>
                  <a:lnTo>
                    <a:pt x="25400" y="25400"/>
                  </a:lnTo>
                  <a:lnTo>
                    <a:pt x="50800" y="25400"/>
                  </a:lnTo>
                  <a:lnTo>
                    <a:pt x="50800" y="1106043"/>
                  </a:lnTo>
                  <a:lnTo>
                    <a:pt x="25400" y="1106043"/>
                  </a:lnTo>
                  <a:lnTo>
                    <a:pt x="25400" y="1080643"/>
                  </a:lnTo>
                  <a:lnTo>
                    <a:pt x="5290185" y="1080643"/>
                  </a:lnTo>
                  <a:lnTo>
                    <a:pt x="5290185" y="1106043"/>
                  </a:lnTo>
                  <a:lnTo>
                    <a:pt x="5264785" y="1106043"/>
                  </a:lnTo>
                  <a:lnTo>
                    <a:pt x="5264785" y="25400"/>
                  </a:lnTo>
                  <a:lnTo>
                    <a:pt x="5290185" y="25400"/>
                  </a:lnTo>
                  <a:lnTo>
                    <a:pt x="5290185" y="50800"/>
                  </a:lnTo>
                  <a:lnTo>
                    <a:pt x="25400" y="50800"/>
                  </a:lnTo>
                  <a:close/>
                </a:path>
              </a:pathLst>
            </a:custGeom>
            <a:solidFill>
              <a:srgbClr val="FFFFFF"/>
            </a:solidFill>
          </p:spPr>
        </p:sp>
      </p:grpSp>
      <p:sp>
        <p:nvSpPr>
          <p:cNvPr name="Freeform 14" id="14"/>
          <p:cNvSpPr/>
          <p:nvPr/>
        </p:nvSpPr>
        <p:spPr>
          <a:xfrm flipH="false" flipV="false" rot="0">
            <a:off x="12750477" y="9504049"/>
            <a:ext cx="5153245" cy="369332"/>
          </a:xfrm>
          <a:custGeom>
            <a:avLst/>
            <a:gdLst/>
            <a:ahLst/>
            <a:cxnLst/>
            <a:rect r="r" b="b" t="t" l="l"/>
            <a:pathLst>
              <a:path h="369332" w="5153245">
                <a:moveTo>
                  <a:pt x="0" y="0"/>
                </a:moveTo>
                <a:lnTo>
                  <a:pt x="5153245" y="0"/>
                </a:lnTo>
                <a:lnTo>
                  <a:pt x="5153245" y="369331"/>
                </a:lnTo>
                <a:lnTo>
                  <a:pt x="0" y="369331"/>
                </a:lnTo>
                <a:lnTo>
                  <a:pt x="0" y="0"/>
                </a:lnTo>
                <a:close/>
              </a:path>
            </a:pathLst>
          </a:custGeom>
          <a:blipFill>
            <a:blip r:embed="rId3"/>
            <a:stretch>
              <a:fillRect l="0" t="0" r="0" b="-1577"/>
            </a:stretch>
          </a:blipFill>
        </p:spPr>
      </p:sp>
    </p:spTree>
  </p:cSld>
  <p:clrMapOvr>
    <a:masterClrMapping/>
  </p:clrMapOvr>
</p:sld>
</file>

<file path=ppt/slides/slide4.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TextBox 2" id="2"/>
          <p:cNvSpPr txBox="true"/>
          <p:nvPr/>
        </p:nvSpPr>
        <p:spPr>
          <a:xfrm rot="0">
            <a:off x="13898910" y="1957666"/>
            <a:ext cx="2856378" cy="755650"/>
          </a:xfrm>
          <a:prstGeom prst="rect">
            <a:avLst/>
          </a:prstGeom>
        </p:spPr>
        <p:txBody>
          <a:bodyPr anchor="t" rtlCol="false" tIns="0" lIns="0" bIns="0" rIns="0">
            <a:spAutoFit/>
          </a:bodyPr>
          <a:lstStyle/>
          <a:p>
            <a:pPr algn="ctr">
              <a:lnSpc>
                <a:spcPts val="5599"/>
              </a:lnSpc>
            </a:pPr>
            <a:r>
              <a:rPr lang="en-US" sz="3999" spc="19">
                <a:solidFill>
                  <a:srgbClr val="000000"/>
                </a:solidFill>
                <a:latin typeface="Avenir LT Std 1"/>
                <a:ea typeface="Avenir LT Std 1"/>
                <a:cs typeface="Avenir LT Std 1"/>
                <a:sym typeface="Avenir LT Std 1"/>
              </a:rPr>
              <a:t>Spring</a:t>
            </a:r>
          </a:p>
        </p:txBody>
      </p:sp>
      <p:grpSp>
        <p:nvGrpSpPr>
          <p:cNvPr name="Group 3" id="3"/>
          <p:cNvGrpSpPr/>
          <p:nvPr/>
        </p:nvGrpSpPr>
        <p:grpSpPr>
          <a:xfrm rot="0">
            <a:off x="14176733" y="2784750"/>
            <a:ext cx="2698903" cy="2732050"/>
            <a:chOff x="0" y="0"/>
            <a:chExt cx="3598537" cy="3642733"/>
          </a:xfrm>
        </p:grpSpPr>
        <p:sp>
          <p:nvSpPr>
            <p:cNvPr name="Freeform 4" id="4"/>
            <p:cNvSpPr/>
            <p:nvPr/>
          </p:nvSpPr>
          <p:spPr>
            <a:xfrm flipH="false" flipV="false" rot="0">
              <a:off x="0" y="44196"/>
              <a:ext cx="3598537" cy="3598537"/>
            </a:xfrm>
            <a:custGeom>
              <a:avLst/>
              <a:gdLst/>
              <a:ahLst/>
              <a:cxnLst/>
              <a:rect r="r" b="b" t="t" l="l"/>
              <a:pathLst>
                <a:path h="3598537" w="3598537">
                  <a:moveTo>
                    <a:pt x="0" y="0"/>
                  </a:moveTo>
                  <a:lnTo>
                    <a:pt x="3598537" y="0"/>
                  </a:lnTo>
                  <a:lnTo>
                    <a:pt x="3598537" y="3598537"/>
                  </a:lnTo>
                  <a:lnTo>
                    <a:pt x="0" y="3598537"/>
                  </a:lnTo>
                  <a:lnTo>
                    <a:pt x="0" y="0"/>
                  </a:lnTo>
                  <a:close/>
                </a:path>
              </a:pathLst>
            </a:custGeom>
            <a:blipFill>
              <a:blip r:embed="rId2">
                <a:alphaModFix amt="35000"/>
                <a:extLst>
                  <a:ext uri="{96DAC541-7B7A-43D3-8B79-37D633B846F1}">
                    <asvg:svgBlip xmlns:asvg="http://schemas.microsoft.com/office/drawing/2016/SVG/main" r:embed="rId3"/>
                  </a:ext>
                </a:extLst>
              </a:blip>
              <a:stretch>
                <a:fillRect l="0" t="0" r="0" b="0"/>
              </a:stretch>
            </a:blipFill>
            <a:ln cap="sq">
              <a:noFill/>
              <a:prstDash val="solid"/>
              <a:miter/>
            </a:ln>
          </p:spPr>
        </p:sp>
        <p:grpSp>
          <p:nvGrpSpPr>
            <p:cNvPr name="Group 5" id="5"/>
            <p:cNvGrpSpPr/>
            <p:nvPr/>
          </p:nvGrpSpPr>
          <p:grpSpPr>
            <a:xfrm rot="0">
              <a:off x="0" y="0"/>
              <a:ext cx="2972275" cy="2972275"/>
              <a:chOff x="0" y="0"/>
              <a:chExt cx="812800" cy="812800"/>
            </a:xfrm>
          </p:grpSpPr>
          <p:sp>
            <p:nvSpPr>
              <p:cNvPr name="Freeform 6" id="6"/>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EBC11"/>
              </a:solidFill>
            </p:spPr>
          </p:sp>
          <p:sp>
            <p:nvSpPr>
              <p:cNvPr name="TextBox 7" id="7"/>
              <p:cNvSpPr txBox="true"/>
              <p:nvPr/>
            </p:nvSpPr>
            <p:spPr>
              <a:xfrm>
                <a:off x="76200" y="38100"/>
                <a:ext cx="660400" cy="698500"/>
              </a:xfrm>
              <a:prstGeom prst="rect">
                <a:avLst/>
              </a:prstGeom>
            </p:spPr>
            <p:txBody>
              <a:bodyPr anchor="ctr" rtlCol="false" tIns="52083" lIns="52083" bIns="52083" rIns="52083"/>
              <a:lstStyle/>
              <a:p>
                <a:pPr algn="ctr">
                  <a:lnSpc>
                    <a:spcPts val="2659"/>
                  </a:lnSpc>
                </a:pPr>
              </a:p>
            </p:txBody>
          </p:sp>
        </p:grpSp>
        <p:sp>
          <p:nvSpPr>
            <p:cNvPr name="TextBox 8" id="8"/>
            <p:cNvSpPr txBox="true"/>
            <p:nvPr/>
          </p:nvSpPr>
          <p:spPr>
            <a:xfrm rot="0">
              <a:off x="468790" y="1078713"/>
              <a:ext cx="2042848" cy="764752"/>
            </a:xfrm>
            <a:prstGeom prst="rect">
              <a:avLst/>
            </a:prstGeom>
          </p:spPr>
          <p:txBody>
            <a:bodyPr anchor="t" rtlCol="false" tIns="0" lIns="0" bIns="0" rIns="0">
              <a:spAutoFit/>
            </a:bodyPr>
            <a:lstStyle/>
            <a:p>
              <a:pPr algn="ctr">
                <a:lnSpc>
                  <a:spcPts val="4480"/>
                </a:lnSpc>
                <a:spcBef>
                  <a:spcPct val="0"/>
                </a:spcBef>
              </a:pPr>
              <a:r>
                <a:rPr lang="en-US" sz="3200" spc="16">
                  <a:solidFill>
                    <a:srgbClr val="FFFFFF"/>
                  </a:solidFill>
                  <a:latin typeface="Avenir LT Std 1"/>
                  <a:ea typeface="Avenir LT Std 1"/>
                  <a:cs typeface="Avenir LT Std 1"/>
                  <a:sym typeface="Avenir LT Std 1"/>
                </a:rPr>
                <a:t>EEMB 3</a:t>
              </a:r>
            </a:p>
          </p:txBody>
        </p:sp>
      </p:grpSp>
      <p:sp>
        <p:nvSpPr>
          <p:cNvPr name="TextBox 9" id="9"/>
          <p:cNvSpPr txBox="true"/>
          <p:nvPr/>
        </p:nvSpPr>
        <p:spPr>
          <a:xfrm rot="0">
            <a:off x="1175320" y="1957666"/>
            <a:ext cx="2856378" cy="755650"/>
          </a:xfrm>
          <a:prstGeom prst="rect">
            <a:avLst/>
          </a:prstGeom>
        </p:spPr>
        <p:txBody>
          <a:bodyPr anchor="t" rtlCol="false" tIns="0" lIns="0" bIns="0" rIns="0">
            <a:spAutoFit/>
          </a:bodyPr>
          <a:lstStyle/>
          <a:p>
            <a:pPr algn="ctr">
              <a:lnSpc>
                <a:spcPts val="5599"/>
              </a:lnSpc>
            </a:pPr>
            <a:r>
              <a:rPr lang="en-US" sz="3999" spc="19">
                <a:solidFill>
                  <a:srgbClr val="000000"/>
                </a:solidFill>
                <a:latin typeface="Avenir LT Std 1"/>
                <a:ea typeface="Avenir LT Std 1"/>
                <a:cs typeface="Avenir LT Std 1"/>
                <a:sym typeface="Avenir LT Std 1"/>
              </a:rPr>
              <a:t>Fall</a:t>
            </a:r>
          </a:p>
        </p:txBody>
      </p:sp>
      <p:sp>
        <p:nvSpPr>
          <p:cNvPr name="TextBox 10" id="10"/>
          <p:cNvSpPr txBox="true"/>
          <p:nvPr/>
        </p:nvSpPr>
        <p:spPr>
          <a:xfrm rot="0">
            <a:off x="7691699" y="1957666"/>
            <a:ext cx="2856378" cy="755650"/>
          </a:xfrm>
          <a:prstGeom prst="rect">
            <a:avLst/>
          </a:prstGeom>
        </p:spPr>
        <p:txBody>
          <a:bodyPr anchor="t" rtlCol="false" tIns="0" lIns="0" bIns="0" rIns="0">
            <a:spAutoFit/>
          </a:bodyPr>
          <a:lstStyle/>
          <a:p>
            <a:pPr algn="ctr">
              <a:lnSpc>
                <a:spcPts val="5599"/>
              </a:lnSpc>
            </a:pPr>
            <a:r>
              <a:rPr lang="en-US" sz="3999" spc="19">
                <a:solidFill>
                  <a:srgbClr val="000000"/>
                </a:solidFill>
                <a:latin typeface="Avenir LT Std 1"/>
                <a:ea typeface="Avenir LT Std 1"/>
                <a:cs typeface="Avenir LT Std 1"/>
                <a:sym typeface="Avenir LT Std 1"/>
              </a:rPr>
              <a:t>Winter</a:t>
            </a:r>
          </a:p>
        </p:txBody>
      </p:sp>
      <p:sp>
        <p:nvSpPr>
          <p:cNvPr name="TextBox 11" id="11"/>
          <p:cNvSpPr txBox="true"/>
          <p:nvPr/>
        </p:nvSpPr>
        <p:spPr>
          <a:xfrm rot="0">
            <a:off x="789705" y="5029200"/>
            <a:ext cx="3461004" cy="1529080"/>
          </a:xfrm>
          <a:prstGeom prst="rect">
            <a:avLst/>
          </a:prstGeom>
        </p:spPr>
        <p:txBody>
          <a:bodyPr anchor="t" rtlCol="false" tIns="0" lIns="0" bIns="0" rIns="0">
            <a:spAutoFit/>
          </a:bodyPr>
          <a:lstStyle/>
          <a:p>
            <a:pPr algn="ctr">
              <a:lnSpc>
                <a:spcPts val="3919"/>
              </a:lnSpc>
            </a:pPr>
            <a:r>
              <a:rPr lang="en-US" sz="2799" spc="13">
                <a:solidFill>
                  <a:srgbClr val="505050"/>
                </a:solidFill>
                <a:latin typeface="Avenir LT Std 2"/>
                <a:ea typeface="Avenir LT Std 2"/>
                <a:cs typeface="Avenir LT Std 2"/>
                <a:sym typeface="Avenir LT Std 2"/>
              </a:rPr>
              <a:t>Biochemistry, Cell Biology, &amp; Genetics</a:t>
            </a:r>
          </a:p>
          <a:p>
            <a:pPr algn="ctr">
              <a:lnSpc>
                <a:spcPts val="3919"/>
              </a:lnSpc>
            </a:pPr>
            <a:r>
              <a:rPr lang="en-US" sz="2799" spc="13">
                <a:solidFill>
                  <a:srgbClr val="505050"/>
                </a:solidFill>
                <a:latin typeface="Avenir LT Std 2"/>
                <a:ea typeface="Avenir LT Std 2"/>
                <a:cs typeface="Avenir LT Std 2"/>
                <a:sym typeface="Avenir LT Std 2"/>
              </a:rPr>
              <a:t>n=~1000</a:t>
            </a:r>
          </a:p>
        </p:txBody>
      </p:sp>
      <p:grpSp>
        <p:nvGrpSpPr>
          <p:cNvPr name="Group 12" id="12"/>
          <p:cNvGrpSpPr/>
          <p:nvPr/>
        </p:nvGrpSpPr>
        <p:grpSpPr>
          <a:xfrm rot="0">
            <a:off x="1332795" y="2793485"/>
            <a:ext cx="2698903" cy="2714579"/>
            <a:chOff x="0" y="0"/>
            <a:chExt cx="3598537" cy="3619439"/>
          </a:xfrm>
        </p:grpSpPr>
        <p:sp>
          <p:nvSpPr>
            <p:cNvPr name="Freeform 13" id="13"/>
            <p:cNvSpPr/>
            <p:nvPr/>
          </p:nvSpPr>
          <p:spPr>
            <a:xfrm flipH="false" flipV="false" rot="0">
              <a:off x="0" y="20902"/>
              <a:ext cx="3598537" cy="3598537"/>
            </a:xfrm>
            <a:custGeom>
              <a:avLst/>
              <a:gdLst/>
              <a:ahLst/>
              <a:cxnLst/>
              <a:rect r="r" b="b" t="t" l="l"/>
              <a:pathLst>
                <a:path h="3598537" w="3598537">
                  <a:moveTo>
                    <a:pt x="0" y="0"/>
                  </a:moveTo>
                  <a:lnTo>
                    <a:pt x="3598537" y="0"/>
                  </a:lnTo>
                  <a:lnTo>
                    <a:pt x="3598537" y="3598537"/>
                  </a:lnTo>
                  <a:lnTo>
                    <a:pt x="0" y="3598537"/>
                  </a:lnTo>
                  <a:lnTo>
                    <a:pt x="0" y="0"/>
                  </a:lnTo>
                  <a:close/>
                </a:path>
              </a:pathLst>
            </a:custGeom>
            <a:blipFill>
              <a:blip r:embed="rId2">
                <a:alphaModFix amt="35000"/>
                <a:extLst>
                  <a:ext uri="{96DAC541-7B7A-43D3-8B79-37D633B846F1}">
                    <asvg:svgBlip xmlns:asvg="http://schemas.microsoft.com/office/drawing/2016/SVG/main" r:embed="rId3"/>
                  </a:ext>
                </a:extLst>
              </a:blip>
              <a:stretch>
                <a:fillRect l="0" t="0" r="0" b="0"/>
              </a:stretch>
            </a:blipFill>
            <a:ln cap="sq">
              <a:noFill/>
              <a:prstDash val="solid"/>
              <a:miter/>
            </a:ln>
          </p:spPr>
        </p:sp>
        <p:grpSp>
          <p:nvGrpSpPr>
            <p:cNvPr name="Group 14" id="14"/>
            <p:cNvGrpSpPr/>
            <p:nvPr/>
          </p:nvGrpSpPr>
          <p:grpSpPr>
            <a:xfrm rot="0">
              <a:off x="0" y="0"/>
              <a:ext cx="2972275" cy="2972275"/>
              <a:chOff x="0" y="0"/>
              <a:chExt cx="812800" cy="812800"/>
            </a:xfrm>
          </p:grpSpPr>
          <p:sp>
            <p:nvSpPr>
              <p:cNvPr name="Freeform 15" id="15"/>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47C91"/>
              </a:solidFill>
            </p:spPr>
          </p:sp>
          <p:sp>
            <p:nvSpPr>
              <p:cNvPr name="TextBox 16" id="16"/>
              <p:cNvSpPr txBox="true"/>
              <p:nvPr/>
            </p:nvSpPr>
            <p:spPr>
              <a:xfrm>
                <a:off x="76200" y="38100"/>
                <a:ext cx="660400" cy="698500"/>
              </a:xfrm>
              <a:prstGeom prst="rect">
                <a:avLst/>
              </a:prstGeom>
            </p:spPr>
            <p:txBody>
              <a:bodyPr anchor="ctr" rtlCol="false" tIns="52083" lIns="52083" bIns="52083" rIns="52083"/>
              <a:lstStyle/>
              <a:p>
                <a:pPr algn="ctr">
                  <a:lnSpc>
                    <a:spcPts val="2659"/>
                  </a:lnSpc>
                </a:pPr>
              </a:p>
            </p:txBody>
          </p:sp>
        </p:grpSp>
        <p:sp>
          <p:nvSpPr>
            <p:cNvPr name="TextBox 17" id="17"/>
            <p:cNvSpPr txBox="true"/>
            <p:nvPr/>
          </p:nvSpPr>
          <p:spPr>
            <a:xfrm rot="0">
              <a:off x="212698" y="1055419"/>
              <a:ext cx="2546879" cy="764752"/>
            </a:xfrm>
            <a:prstGeom prst="rect">
              <a:avLst/>
            </a:prstGeom>
          </p:spPr>
          <p:txBody>
            <a:bodyPr anchor="t" rtlCol="false" tIns="0" lIns="0" bIns="0" rIns="0">
              <a:spAutoFit/>
            </a:bodyPr>
            <a:lstStyle/>
            <a:p>
              <a:pPr algn="ctr">
                <a:lnSpc>
                  <a:spcPts val="4480"/>
                </a:lnSpc>
                <a:spcBef>
                  <a:spcPct val="0"/>
                </a:spcBef>
              </a:pPr>
              <a:r>
                <a:rPr lang="en-US" sz="3200" spc="16">
                  <a:solidFill>
                    <a:srgbClr val="FFFFFF"/>
                  </a:solidFill>
                  <a:latin typeface="Avenir LT Std 1"/>
                  <a:ea typeface="Avenir LT Std 1"/>
                  <a:cs typeface="Avenir LT Std 1"/>
                  <a:sym typeface="Avenir LT Std 1"/>
                </a:rPr>
                <a:t>MCDB 1A</a:t>
              </a:r>
            </a:p>
          </p:txBody>
        </p:sp>
      </p:grpSp>
      <p:grpSp>
        <p:nvGrpSpPr>
          <p:cNvPr name="Group 18" id="18"/>
          <p:cNvGrpSpPr/>
          <p:nvPr/>
        </p:nvGrpSpPr>
        <p:grpSpPr>
          <a:xfrm rot="0">
            <a:off x="789705" y="547689"/>
            <a:ext cx="16660366" cy="1276426"/>
            <a:chOff x="0" y="0"/>
            <a:chExt cx="22213822" cy="1701902"/>
          </a:xfrm>
        </p:grpSpPr>
        <p:sp>
          <p:nvSpPr>
            <p:cNvPr name="Freeform 19" id="19"/>
            <p:cNvSpPr/>
            <p:nvPr/>
          </p:nvSpPr>
          <p:spPr>
            <a:xfrm flipH="false" flipV="false" rot="0">
              <a:off x="0" y="0"/>
              <a:ext cx="22213822" cy="1701902"/>
            </a:xfrm>
            <a:custGeom>
              <a:avLst/>
              <a:gdLst/>
              <a:ahLst/>
              <a:cxnLst/>
              <a:rect r="r" b="b" t="t" l="l"/>
              <a:pathLst>
                <a:path h="1701902" w="22213822">
                  <a:moveTo>
                    <a:pt x="0" y="0"/>
                  </a:moveTo>
                  <a:lnTo>
                    <a:pt x="22213822" y="0"/>
                  </a:lnTo>
                  <a:lnTo>
                    <a:pt x="22213822" y="1701902"/>
                  </a:lnTo>
                  <a:lnTo>
                    <a:pt x="0" y="1701902"/>
                  </a:lnTo>
                  <a:close/>
                </a:path>
              </a:pathLst>
            </a:custGeom>
            <a:solidFill>
              <a:srgbClr val="000000">
                <a:alpha val="0"/>
              </a:srgbClr>
            </a:solidFill>
          </p:spPr>
        </p:sp>
        <p:sp>
          <p:nvSpPr>
            <p:cNvPr name="TextBox 20" id="20"/>
            <p:cNvSpPr txBox="true"/>
            <p:nvPr/>
          </p:nvSpPr>
          <p:spPr>
            <a:xfrm>
              <a:off x="0" y="-57150"/>
              <a:ext cx="22213822" cy="1759052"/>
            </a:xfrm>
            <a:prstGeom prst="rect">
              <a:avLst/>
            </a:prstGeom>
          </p:spPr>
          <p:txBody>
            <a:bodyPr anchor="t" rtlCol="false" tIns="0" lIns="0" bIns="0" rIns="0"/>
            <a:lstStyle/>
            <a:p>
              <a:pPr algn="l">
                <a:lnSpc>
                  <a:spcPts val="7776"/>
                </a:lnSpc>
              </a:pPr>
              <a:r>
                <a:rPr lang="en-US" sz="7200">
                  <a:solidFill>
                    <a:srgbClr val="003660"/>
                  </a:solidFill>
                  <a:latin typeface="Avenir LT Std 1"/>
                  <a:ea typeface="Avenir LT Std 1"/>
                  <a:cs typeface="Avenir LT Std 1"/>
                  <a:sym typeface="Avenir LT Std 1"/>
                </a:rPr>
                <a:t>Intro Bio Lecture Series</a:t>
              </a:r>
            </a:p>
          </p:txBody>
        </p:sp>
      </p:grpSp>
      <p:grpSp>
        <p:nvGrpSpPr>
          <p:cNvPr name="Group 21" id="21"/>
          <p:cNvGrpSpPr/>
          <p:nvPr/>
        </p:nvGrpSpPr>
        <p:grpSpPr>
          <a:xfrm rot="0">
            <a:off x="6445097" y="2817897"/>
            <a:ext cx="2698903" cy="2698903"/>
            <a:chOff x="0" y="0"/>
            <a:chExt cx="3598537" cy="3598537"/>
          </a:xfrm>
        </p:grpSpPr>
        <p:sp>
          <p:nvSpPr>
            <p:cNvPr name="Freeform 22" id="22"/>
            <p:cNvSpPr/>
            <p:nvPr/>
          </p:nvSpPr>
          <p:spPr>
            <a:xfrm flipH="false" flipV="false" rot="0">
              <a:off x="0" y="0"/>
              <a:ext cx="3598537" cy="3598537"/>
            </a:xfrm>
            <a:custGeom>
              <a:avLst/>
              <a:gdLst/>
              <a:ahLst/>
              <a:cxnLst/>
              <a:rect r="r" b="b" t="t" l="l"/>
              <a:pathLst>
                <a:path h="3598537" w="3598537">
                  <a:moveTo>
                    <a:pt x="0" y="0"/>
                  </a:moveTo>
                  <a:lnTo>
                    <a:pt x="3598537" y="0"/>
                  </a:lnTo>
                  <a:lnTo>
                    <a:pt x="3598537" y="3598537"/>
                  </a:lnTo>
                  <a:lnTo>
                    <a:pt x="0" y="3598537"/>
                  </a:lnTo>
                  <a:lnTo>
                    <a:pt x="0" y="0"/>
                  </a:lnTo>
                  <a:close/>
                </a:path>
              </a:pathLst>
            </a:custGeom>
            <a:blipFill>
              <a:blip r:embed="rId2">
                <a:alphaModFix amt="35000"/>
                <a:extLst>
                  <a:ext uri="{96DAC541-7B7A-43D3-8B79-37D633B846F1}">
                    <asvg:svgBlip xmlns:asvg="http://schemas.microsoft.com/office/drawing/2016/SVG/main" r:embed="rId3"/>
                  </a:ext>
                </a:extLst>
              </a:blip>
              <a:stretch>
                <a:fillRect l="0" t="0" r="0" b="0"/>
              </a:stretch>
            </a:blipFill>
            <a:ln cap="sq">
              <a:noFill/>
              <a:prstDash val="solid"/>
              <a:miter/>
            </a:ln>
          </p:spPr>
        </p:sp>
        <p:grpSp>
          <p:nvGrpSpPr>
            <p:cNvPr name="Group 23" id="23"/>
            <p:cNvGrpSpPr/>
            <p:nvPr/>
          </p:nvGrpSpPr>
          <p:grpSpPr>
            <a:xfrm rot="0">
              <a:off x="2965" y="0"/>
              <a:ext cx="2972275" cy="2972275"/>
              <a:chOff x="0" y="0"/>
              <a:chExt cx="812800" cy="812800"/>
            </a:xfrm>
          </p:grpSpPr>
          <p:sp>
            <p:nvSpPr>
              <p:cNvPr name="Freeform 24" id="24"/>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EF5645"/>
              </a:solidFill>
            </p:spPr>
          </p:sp>
          <p:sp>
            <p:nvSpPr>
              <p:cNvPr name="TextBox 25" id="25"/>
              <p:cNvSpPr txBox="true"/>
              <p:nvPr/>
            </p:nvSpPr>
            <p:spPr>
              <a:xfrm>
                <a:off x="76200" y="38100"/>
                <a:ext cx="660400" cy="698500"/>
              </a:xfrm>
              <a:prstGeom prst="rect">
                <a:avLst/>
              </a:prstGeom>
            </p:spPr>
            <p:txBody>
              <a:bodyPr anchor="ctr" rtlCol="false" tIns="52083" lIns="52083" bIns="52083" rIns="52083"/>
              <a:lstStyle/>
              <a:p>
                <a:pPr algn="ctr">
                  <a:lnSpc>
                    <a:spcPts val="2659"/>
                  </a:lnSpc>
                </a:pPr>
              </a:p>
            </p:txBody>
          </p:sp>
        </p:grpSp>
        <p:sp>
          <p:nvSpPr>
            <p:cNvPr name="TextBox 26" id="26"/>
            <p:cNvSpPr txBox="true"/>
            <p:nvPr/>
          </p:nvSpPr>
          <p:spPr>
            <a:xfrm rot="0">
              <a:off x="240864" y="1041849"/>
              <a:ext cx="2496476" cy="764752"/>
            </a:xfrm>
            <a:prstGeom prst="rect">
              <a:avLst/>
            </a:prstGeom>
          </p:spPr>
          <p:txBody>
            <a:bodyPr anchor="t" rtlCol="false" tIns="0" lIns="0" bIns="0" rIns="0">
              <a:spAutoFit/>
            </a:bodyPr>
            <a:lstStyle/>
            <a:p>
              <a:pPr algn="ctr">
                <a:lnSpc>
                  <a:spcPts val="4480"/>
                </a:lnSpc>
                <a:spcBef>
                  <a:spcPct val="0"/>
                </a:spcBef>
              </a:pPr>
              <a:r>
                <a:rPr lang="en-US" sz="3200" spc="16">
                  <a:solidFill>
                    <a:srgbClr val="FFFFFF"/>
                  </a:solidFill>
                  <a:latin typeface="Avenir LT Std 1"/>
                  <a:ea typeface="Avenir LT Std 1"/>
                  <a:cs typeface="Avenir LT Std 1"/>
                  <a:sym typeface="Avenir LT Std 1"/>
                </a:rPr>
                <a:t>MCDB 1B</a:t>
              </a:r>
            </a:p>
          </p:txBody>
        </p:sp>
      </p:grpSp>
      <p:grpSp>
        <p:nvGrpSpPr>
          <p:cNvPr name="Group 27" id="27"/>
          <p:cNvGrpSpPr/>
          <p:nvPr/>
        </p:nvGrpSpPr>
        <p:grpSpPr>
          <a:xfrm rot="0">
            <a:off x="9504931" y="2801323"/>
            <a:ext cx="2698903" cy="2698903"/>
            <a:chOff x="0" y="0"/>
            <a:chExt cx="3598537" cy="3598537"/>
          </a:xfrm>
        </p:grpSpPr>
        <p:sp>
          <p:nvSpPr>
            <p:cNvPr name="Freeform 28" id="28"/>
            <p:cNvSpPr/>
            <p:nvPr/>
          </p:nvSpPr>
          <p:spPr>
            <a:xfrm flipH="false" flipV="false" rot="0">
              <a:off x="0" y="0"/>
              <a:ext cx="3598537" cy="3598537"/>
            </a:xfrm>
            <a:custGeom>
              <a:avLst/>
              <a:gdLst/>
              <a:ahLst/>
              <a:cxnLst/>
              <a:rect r="r" b="b" t="t" l="l"/>
              <a:pathLst>
                <a:path h="3598537" w="3598537">
                  <a:moveTo>
                    <a:pt x="0" y="0"/>
                  </a:moveTo>
                  <a:lnTo>
                    <a:pt x="3598537" y="0"/>
                  </a:lnTo>
                  <a:lnTo>
                    <a:pt x="3598537" y="3598537"/>
                  </a:lnTo>
                  <a:lnTo>
                    <a:pt x="0" y="3598537"/>
                  </a:lnTo>
                  <a:lnTo>
                    <a:pt x="0" y="0"/>
                  </a:lnTo>
                  <a:close/>
                </a:path>
              </a:pathLst>
            </a:custGeom>
            <a:blipFill>
              <a:blip r:embed="rId2">
                <a:alphaModFix amt="35000"/>
                <a:extLst>
                  <a:ext uri="{96DAC541-7B7A-43D3-8B79-37D633B846F1}">
                    <asvg:svgBlip xmlns:asvg="http://schemas.microsoft.com/office/drawing/2016/SVG/main" r:embed="rId3"/>
                  </a:ext>
                </a:extLst>
              </a:blip>
              <a:stretch>
                <a:fillRect l="0" t="0" r="0" b="0"/>
              </a:stretch>
            </a:blipFill>
            <a:ln cap="sq">
              <a:noFill/>
              <a:prstDash val="solid"/>
              <a:miter/>
            </a:ln>
          </p:spPr>
        </p:sp>
        <p:grpSp>
          <p:nvGrpSpPr>
            <p:cNvPr name="Group 29" id="29"/>
            <p:cNvGrpSpPr/>
            <p:nvPr/>
          </p:nvGrpSpPr>
          <p:grpSpPr>
            <a:xfrm rot="0">
              <a:off x="2965" y="0"/>
              <a:ext cx="2972275" cy="2972275"/>
              <a:chOff x="0" y="0"/>
              <a:chExt cx="812800" cy="812800"/>
            </a:xfrm>
          </p:grpSpPr>
          <p:sp>
            <p:nvSpPr>
              <p:cNvPr name="Freeform 30" id="30"/>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EF5645"/>
              </a:solidFill>
            </p:spPr>
          </p:sp>
          <p:sp>
            <p:nvSpPr>
              <p:cNvPr name="TextBox 31" id="31"/>
              <p:cNvSpPr txBox="true"/>
              <p:nvPr/>
            </p:nvSpPr>
            <p:spPr>
              <a:xfrm>
                <a:off x="76200" y="38100"/>
                <a:ext cx="660400" cy="698500"/>
              </a:xfrm>
              <a:prstGeom prst="rect">
                <a:avLst/>
              </a:prstGeom>
            </p:spPr>
            <p:txBody>
              <a:bodyPr anchor="ctr" rtlCol="false" tIns="52083" lIns="52083" bIns="52083" rIns="52083"/>
              <a:lstStyle/>
              <a:p>
                <a:pPr algn="ctr">
                  <a:lnSpc>
                    <a:spcPts val="2659"/>
                  </a:lnSpc>
                </a:pPr>
              </a:p>
            </p:txBody>
          </p:sp>
        </p:grpSp>
        <p:sp>
          <p:nvSpPr>
            <p:cNvPr name="TextBox 32" id="32"/>
            <p:cNvSpPr txBox="true"/>
            <p:nvPr/>
          </p:nvSpPr>
          <p:spPr>
            <a:xfrm rot="0">
              <a:off x="240864" y="1041849"/>
              <a:ext cx="2496476" cy="764752"/>
            </a:xfrm>
            <a:prstGeom prst="rect">
              <a:avLst/>
            </a:prstGeom>
          </p:spPr>
          <p:txBody>
            <a:bodyPr anchor="t" rtlCol="false" tIns="0" lIns="0" bIns="0" rIns="0">
              <a:spAutoFit/>
            </a:bodyPr>
            <a:lstStyle/>
            <a:p>
              <a:pPr algn="ctr">
                <a:lnSpc>
                  <a:spcPts val="4480"/>
                </a:lnSpc>
                <a:spcBef>
                  <a:spcPct val="0"/>
                </a:spcBef>
              </a:pPr>
              <a:r>
                <a:rPr lang="en-US" sz="3200" spc="16">
                  <a:solidFill>
                    <a:srgbClr val="FFFFFF"/>
                  </a:solidFill>
                  <a:latin typeface="Avenir LT Std 1"/>
                  <a:ea typeface="Avenir LT Std 1"/>
                  <a:cs typeface="Avenir LT Std 1"/>
                  <a:sym typeface="Avenir LT Std 1"/>
                </a:rPr>
                <a:t>EEMB 2</a:t>
              </a:r>
            </a:p>
          </p:txBody>
        </p:sp>
      </p:grpSp>
      <p:sp>
        <p:nvSpPr>
          <p:cNvPr name="TextBox 33" id="33"/>
          <p:cNvSpPr txBox="true"/>
          <p:nvPr/>
        </p:nvSpPr>
        <p:spPr>
          <a:xfrm rot="0">
            <a:off x="6413050" y="5060905"/>
            <a:ext cx="2557298" cy="1529080"/>
          </a:xfrm>
          <a:prstGeom prst="rect">
            <a:avLst/>
          </a:prstGeom>
        </p:spPr>
        <p:txBody>
          <a:bodyPr anchor="t" rtlCol="false" tIns="0" lIns="0" bIns="0" rIns="0">
            <a:spAutoFit/>
          </a:bodyPr>
          <a:lstStyle/>
          <a:p>
            <a:pPr algn="ctr">
              <a:lnSpc>
                <a:spcPts val="3919"/>
              </a:lnSpc>
            </a:pPr>
            <a:r>
              <a:rPr lang="en-US" sz="2799" spc="13">
                <a:solidFill>
                  <a:srgbClr val="505050"/>
                </a:solidFill>
                <a:latin typeface="Avenir LT Std 2"/>
                <a:ea typeface="Avenir LT Std 2"/>
                <a:cs typeface="Avenir LT Std 2"/>
                <a:sym typeface="Avenir LT Std 2"/>
              </a:rPr>
              <a:t>Animal &amp; Plant Physiology*</a:t>
            </a:r>
          </a:p>
          <a:p>
            <a:pPr algn="ctr">
              <a:lnSpc>
                <a:spcPts val="3919"/>
              </a:lnSpc>
            </a:pPr>
            <a:r>
              <a:rPr lang="en-US" sz="2799" spc="13">
                <a:solidFill>
                  <a:srgbClr val="505050"/>
                </a:solidFill>
                <a:latin typeface="Avenir LT Std 2"/>
                <a:ea typeface="Avenir LT Std 2"/>
                <a:cs typeface="Avenir LT Std 2"/>
                <a:sym typeface="Avenir LT Std 2"/>
              </a:rPr>
              <a:t>n=~800</a:t>
            </a:r>
          </a:p>
        </p:txBody>
      </p:sp>
      <p:sp>
        <p:nvSpPr>
          <p:cNvPr name="TextBox 34" id="34"/>
          <p:cNvSpPr txBox="true"/>
          <p:nvPr/>
        </p:nvSpPr>
        <p:spPr>
          <a:xfrm rot="0">
            <a:off x="9504931" y="5060905"/>
            <a:ext cx="2357287" cy="1529080"/>
          </a:xfrm>
          <a:prstGeom prst="rect">
            <a:avLst/>
          </a:prstGeom>
        </p:spPr>
        <p:txBody>
          <a:bodyPr anchor="t" rtlCol="false" tIns="0" lIns="0" bIns="0" rIns="0">
            <a:spAutoFit/>
          </a:bodyPr>
          <a:lstStyle/>
          <a:p>
            <a:pPr algn="ctr">
              <a:lnSpc>
                <a:spcPts val="3919"/>
              </a:lnSpc>
            </a:pPr>
            <a:r>
              <a:rPr lang="en-US" sz="2799" spc="13">
                <a:solidFill>
                  <a:srgbClr val="505050"/>
                </a:solidFill>
                <a:latin typeface="Avenir LT Std 2"/>
                <a:ea typeface="Avenir LT Std 2"/>
                <a:cs typeface="Avenir LT Std 2"/>
                <a:sym typeface="Avenir LT Std 2"/>
              </a:rPr>
              <a:t>Ecology &amp; Evolution</a:t>
            </a:r>
          </a:p>
          <a:p>
            <a:pPr algn="ctr">
              <a:lnSpc>
                <a:spcPts val="3919"/>
              </a:lnSpc>
            </a:pPr>
            <a:r>
              <a:rPr lang="en-US" sz="2799" spc="13">
                <a:solidFill>
                  <a:srgbClr val="505050"/>
                </a:solidFill>
                <a:latin typeface="Avenir LT Std 2"/>
                <a:ea typeface="Avenir LT Std 2"/>
                <a:cs typeface="Avenir LT Std 2"/>
                <a:sym typeface="Avenir LT Std 2"/>
              </a:rPr>
              <a:t>n=~800</a:t>
            </a:r>
          </a:p>
        </p:txBody>
      </p:sp>
      <p:sp>
        <p:nvSpPr>
          <p:cNvPr name="TextBox 35" id="35"/>
          <p:cNvSpPr txBox="true"/>
          <p:nvPr/>
        </p:nvSpPr>
        <p:spPr>
          <a:xfrm rot="0">
            <a:off x="13572769" y="5060905"/>
            <a:ext cx="3257756" cy="1529080"/>
          </a:xfrm>
          <a:prstGeom prst="rect">
            <a:avLst/>
          </a:prstGeom>
        </p:spPr>
        <p:txBody>
          <a:bodyPr anchor="t" rtlCol="false" tIns="0" lIns="0" bIns="0" rIns="0">
            <a:spAutoFit/>
          </a:bodyPr>
          <a:lstStyle/>
          <a:p>
            <a:pPr algn="ctr">
              <a:lnSpc>
                <a:spcPts val="3919"/>
              </a:lnSpc>
            </a:pPr>
            <a:r>
              <a:rPr lang="en-US" sz="2799" spc="13">
                <a:solidFill>
                  <a:srgbClr val="505050"/>
                </a:solidFill>
                <a:latin typeface="Avenir LT Std 2"/>
                <a:ea typeface="Avenir LT Std 2"/>
                <a:cs typeface="Avenir LT Std 2"/>
                <a:sym typeface="Avenir LT Std 2"/>
              </a:rPr>
              <a:t>Microbial, Plant, &amp; Animal Diversity</a:t>
            </a:r>
          </a:p>
          <a:p>
            <a:pPr algn="ctr">
              <a:lnSpc>
                <a:spcPts val="3919"/>
              </a:lnSpc>
            </a:pPr>
            <a:r>
              <a:rPr lang="en-US" sz="2799" spc="13">
                <a:solidFill>
                  <a:srgbClr val="505050"/>
                </a:solidFill>
                <a:latin typeface="Avenir LT Std 2"/>
                <a:ea typeface="Avenir LT Std 2"/>
                <a:cs typeface="Avenir LT Std 2"/>
                <a:sym typeface="Avenir LT Std 2"/>
              </a:rPr>
              <a:t>n=~700</a:t>
            </a:r>
          </a:p>
        </p:txBody>
      </p:sp>
      <p:sp>
        <p:nvSpPr>
          <p:cNvPr name="TextBox 36" id="36"/>
          <p:cNvSpPr txBox="true"/>
          <p:nvPr/>
        </p:nvSpPr>
        <p:spPr>
          <a:xfrm rot="0">
            <a:off x="789705" y="6723335"/>
            <a:ext cx="16660366" cy="2165350"/>
          </a:xfrm>
          <a:prstGeom prst="rect">
            <a:avLst/>
          </a:prstGeom>
        </p:spPr>
        <p:txBody>
          <a:bodyPr anchor="t" rtlCol="false" tIns="0" lIns="0" bIns="0" rIns="0">
            <a:spAutoFit/>
          </a:bodyPr>
          <a:lstStyle/>
          <a:p>
            <a:pPr algn="l" marL="863599" indent="-431800" lvl="1">
              <a:lnSpc>
                <a:spcPts val="5599"/>
              </a:lnSpc>
              <a:buFont typeface="Arial"/>
              <a:buChar char="•"/>
            </a:pPr>
            <a:r>
              <a:rPr lang="en-US" sz="3999">
                <a:solidFill>
                  <a:srgbClr val="000000"/>
                </a:solidFill>
                <a:latin typeface="Avenir"/>
                <a:ea typeface="Avenir"/>
                <a:cs typeface="Avenir"/>
                <a:sym typeface="Avenir"/>
              </a:rPr>
              <a:t>2 offerings Section (100) vs Section (200)</a:t>
            </a:r>
          </a:p>
          <a:p>
            <a:pPr algn="l" marL="863599" indent="-431800" lvl="1">
              <a:lnSpc>
                <a:spcPts val="5599"/>
              </a:lnSpc>
              <a:buFont typeface="Arial"/>
              <a:buChar char="•"/>
            </a:pPr>
            <a:r>
              <a:rPr lang="en-US" sz="3999">
                <a:solidFill>
                  <a:srgbClr val="000000"/>
                </a:solidFill>
                <a:latin typeface="Avenir"/>
                <a:ea typeface="Avenir"/>
                <a:cs typeface="Avenir"/>
                <a:sym typeface="Avenir"/>
              </a:rPr>
              <a:t>Section (100): Large enrollment courses </a:t>
            </a:r>
            <a:r>
              <a:rPr lang="en-US" b="true" sz="3999">
                <a:solidFill>
                  <a:srgbClr val="000000"/>
                </a:solidFill>
                <a:latin typeface="Avenir Bold"/>
                <a:ea typeface="Avenir Bold"/>
                <a:cs typeface="Avenir Bold"/>
                <a:sym typeface="Avenir Bold"/>
              </a:rPr>
              <a:t>without</a:t>
            </a:r>
            <a:r>
              <a:rPr lang="en-US" sz="3999">
                <a:solidFill>
                  <a:srgbClr val="000000"/>
                </a:solidFill>
                <a:latin typeface="Avenir"/>
                <a:ea typeface="Avenir"/>
                <a:cs typeface="Avenir"/>
                <a:sym typeface="Avenir"/>
              </a:rPr>
              <a:t> TAs or Discussion </a:t>
            </a:r>
          </a:p>
          <a:p>
            <a:pPr algn="l" marL="863599" indent="-431800" lvl="1">
              <a:lnSpc>
                <a:spcPts val="5599"/>
              </a:lnSpc>
              <a:buFont typeface="Arial"/>
              <a:buChar char="•"/>
            </a:pPr>
            <a:r>
              <a:rPr lang="en-US" sz="3999">
                <a:solidFill>
                  <a:srgbClr val="000000"/>
                </a:solidFill>
                <a:latin typeface="Avenir"/>
                <a:ea typeface="Avenir"/>
                <a:cs typeface="Avenir"/>
                <a:sym typeface="Avenir"/>
              </a:rPr>
              <a:t>Section (200): Smaller enrollment courses </a:t>
            </a:r>
            <a:r>
              <a:rPr lang="en-US" b="true" sz="3999">
                <a:solidFill>
                  <a:srgbClr val="000000"/>
                </a:solidFill>
                <a:latin typeface="Avenir Bold"/>
                <a:ea typeface="Avenir Bold"/>
                <a:cs typeface="Avenir Bold"/>
                <a:sym typeface="Avenir Bold"/>
              </a:rPr>
              <a:t>with</a:t>
            </a:r>
            <a:r>
              <a:rPr lang="en-US" sz="3999">
                <a:solidFill>
                  <a:srgbClr val="000000"/>
                </a:solidFill>
                <a:latin typeface="Avenir"/>
                <a:ea typeface="Avenir"/>
                <a:cs typeface="Avenir"/>
                <a:sym typeface="Avenir"/>
              </a:rPr>
              <a:t> TAs and Discussion </a:t>
            </a:r>
          </a:p>
        </p:txBody>
      </p:sp>
    </p:spTree>
  </p:cSld>
  <p:clrMapOvr>
    <a:masterClrMapping/>
  </p:clrMapOvr>
</p:sld>
</file>

<file path=ppt/slides/slide5.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grpSp>
        <p:nvGrpSpPr>
          <p:cNvPr name="Group 2" id="2"/>
          <p:cNvGrpSpPr/>
          <p:nvPr/>
        </p:nvGrpSpPr>
        <p:grpSpPr>
          <a:xfrm rot="0">
            <a:off x="376521" y="9688714"/>
            <a:ext cx="8809522" cy="369332"/>
            <a:chOff x="0" y="0"/>
            <a:chExt cx="11746030" cy="492442"/>
          </a:xfrm>
        </p:grpSpPr>
        <p:sp>
          <p:nvSpPr>
            <p:cNvPr name="Freeform 3" id="3"/>
            <p:cNvSpPr/>
            <p:nvPr/>
          </p:nvSpPr>
          <p:spPr>
            <a:xfrm flipH="false" flipV="false" rot="0">
              <a:off x="0" y="0"/>
              <a:ext cx="11746030" cy="492442"/>
            </a:xfrm>
            <a:custGeom>
              <a:avLst/>
              <a:gdLst/>
              <a:ahLst/>
              <a:cxnLst/>
              <a:rect r="r" b="b" t="t" l="l"/>
              <a:pathLst>
                <a:path h="492442" w="11746030">
                  <a:moveTo>
                    <a:pt x="0" y="0"/>
                  </a:moveTo>
                  <a:lnTo>
                    <a:pt x="11746030" y="0"/>
                  </a:lnTo>
                  <a:lnTo>
                    <a:pt x="11746030" y="492442"/>
                  </a:lnTo>
                  <a:lnTo>
                    <a:pt x="0" y="492442"/>
                  </a:lnTo>
                  <a:close/>
                </a:path>
              </a:pathLst>
            </a:custGeom>
            <a:solidFill>
              <a:srgbClr val="000000">
                <a:alpha val="0"/>
              </a:srgbClr>
            </a:solidFill>
          </p:spPr>
        </p:sp>
        <p:sp>
          <p:nvSpPr>
            <p:cNvPr name="TextBox 4" id="4"/>
            <p:cNvSpPr txBox="true"/>
            <p:nvPr/>
          </p:nvSpPr>
          <p:spPr>
            <a:xfrm>
              <a:off x="0" y="-9525"/>
              <a:ext cx="11746030" cy="501967"/>
            </a:xfrm>
            <a:prstGeom prst="rect">
              <a:avLst/>
            </a:prstGeom>
          </p:spPr>
          <p:txBody>
            <a:bodyPr anchor="t" rtlCol="false" tIns="0" lIns="0" bIns="0" rIns="0"/>
            <a:lstStyle/>
            <a:p>
              <a:pPr algn="l">
                <a:lnSpc>
                  <a:spcPts val="1800"/>
                </a:lnSpc>
              </a:pPr>
              <a:r>
                <a:rPr lang="en-US" b="true" sz="1500">
                  <a:solidFill>
                    <a:srgbClr val="000000"/>
                  </a:solidFill>
                  <a:latin typeface="Century Expanded Bold"/>
                  <a:ea typeface="Century Expanded Bold"/>
                  <a:cs typeface="Century Expanded Bold"/>
                  <a:sym typeface="Century Expanded Bold"/>
                </a:rPr>
                <a:t>Office/Department/Division Name</a:t>
              </a:r>
            </a:p>
          </p:txBody>
        </p:sp>
      </p:grpSp>
      <p:grpSp>
        <p:nvGrpSpPr>
          <p:cNvPr name="Group 5" id="5"/>
          <p:cNvGrpSpPr/>
          <p:nvPr/>
        </p:nvGrpSpPr>
        <p:grpSpPr>
          <a:xfrm rot="0">
            <a:off x="789705" y="547689"/>
            <a:ext cx="16660366" cy="1276426"/>
            <a:chOff x="0" y="0"/>
            <a:chExt cx="22213822" cy="1701902"/>
          </a:xfrm>
        </p:grpSpPr>
        <p:sp>
          <p:nvSpPr>
            <p:cNvPr name="Freeform 6" id="6"/>
            <p:cNvSpPr/>
            <p:nvPr/>
          </p:nvSpPr>
          <p:spPr>
            <a:xfrm flipH="false" flipV="false" rot="0">
              <a:off x="0" y="0"/>
              <a:ext cx="22213822" cy="1701902"/>
            </a:xfrm>
            <a:custGeom>
              <a:avLst/>
              <a:gdLst/>
              <a:ahLst/>
              <a:cxnLst/>
              <a:rect r="r" b="b" t="t" l="l"/>
              <a:pathLst>
                <a:path h="1701902" w="22213822">
                  <a:moveTo>
                    <a:pt x="0" y="0"/>
                  </a:moveTo>
                  <a:lnTo>
                    <a:pt x="22213822" y="0"/>
                  </a:lnTo>
                  <a:lnTo>
                    <a:pt x="22213822" y="1701902"/>
                  </a:lnTo>
                  <a:lnTo>
                    <a:pt x="0" y="1701902"/>
                  </a:lnTo>
                  <a:close/>
                </a:path>
              </a:pathLst>
            </a:custGeom>
            <a:solidFill>
              <a:srgbClr val="000000">
                <a:alpha val="0"/>
              </a:srgbClr>
            </a:solidFill>
          </p:spPr>
        </p:sp>
        <p:sp>
          <p:nvSpPr>
            <p:cNvPr name="TextBox 7" id="7"/>
            <p:cNvSpPr txBox="true"/>
            <p:nvPr/>
          </p:nvSpPr>
          <p:spPr>
            <a:xfrm>
              <a:off x="0" y="-57150"/>
              <a:ext cx="22213822" cy="1759052"/>
            </a:xfrm>
            <a:prstGeom prst="rect">
              <a:avLst/>
            </a:prstGeom>
          </p:spPr>
          <p:txBody>
            <a:bodyPr anchor="t" rtlCol="false" tIns="0" lIns="0" bIns="0" rIns="0"/>
            <a:lstStyle/>
            <a:p>
              <a:pPr algn="l">
                <a:lnSpc>
                  <a:spcPts val="7776"/>
                </a:lnSpc>
              </a:pPr>
              <a:r>
                <a:rPr lang="en-US" sz="7200">
                  <a:solidFill>
                    <a:srgbClr val="003660"/>
                  </a:solidFill>
                  <a:latin typeface="Avenir LT Std 1"/>
                  <a:ea typeface="Avenir LT Std 1"/>
                  <a:cs typeface="Avenir LT Std 1"/>
                  <a:sym typeface="Avenir LT Std 1"/>
                </a:rPr>
                <a:t>Puzzle: </a:t>
              </a:r>
            </a:p>
          </p:txBody>
        </p:sp>
      </p:grpSp>
      <p:grpSp>
        <p:nvGrpSpPr>
          <p:cNvPr name="Group 8" id="8"/>
          <p:cNvGrpSpPr/>
          <p:nvPr/>
        </p:nvGrpSpPr>
        <p:grpSpPr>
          <a:xfrm rot="0">
            <a:off x="1124086" y="4284131"/>
            <a:ext cx="15991604" cy="5219918"/>
            <a:chOff x="0" y="0"/>
            <a:chExt cx="21322138" cy="6959890"/>
          </a:xfrm>
        </p:grpSpPr>
        <p:sp>
          <p:nvSpPr>
            <p:cNvPr name="Freeform 9" id="9"/>
            <p:cNvSpPr/>
            <p:nvPr/>
          </p:nvSpPr>
          <p:spPr>
            <a:xfrm flipH="false" flipV="false" rot="0">
              <a:off x="0" y="0"/>
              <a:ext cx="21322139" cy="6959890"/>
            </a:xfrm>
            <a:custGeom>
              <a:avLst/>
              <a:gdLst/>
              <a:ahLst/>
              <a:cxnLst/>
              <a:rect r="r" b="b" t="t" l="l"/>
              <a:pathLst>
                <a:path h="6959890" w="21322139">
                  <a:moveTo>
                    <a:pt x="0" y="0"/>
                  </a:moveTo>
                  <a:lnTo>
                    <a:pt x="21322139" y="0"/>
                  </a:lnTo>
                  <a:lnTo>
                    <a:pt x="21322139" y="6959890"/>
                  </a:lnTo>
                  <a:lnTo>
                    <a:pt x="0" y="6959890"/>
                  </a:lnTo>
                  <a:close/>
                </a:path>
              </a:pathLst>
            </a:custGeom>
            <a:solidFill>
              <a:srgbClr val="000000">
                <a:alpha val="0"/>
              </a:srgbClr>
            </a:solidFill>
          </p:spPr>
        </p:sp>
        <p:sp>
          <p:nvSpPr>
            <p:cNvPr name="TextBox 10" id="10"/>
            <p:cNvSpPr txBox="true"/>
            <p:nvPr/>
          </p:nvSpPr>
          <p:spPr>
            <a:xfrm>
              <a:off x="0" y="-38100"/>
              <a:ext cx="21322138" cy="6997990"/>
            </a:xfrm>
            <a:prstGeom prst="rect">
              <a:avLst/>
            </a:prstGeom>
          </p:spPr>
          <p:txBody>
            <a:bodyPr anchor="t" rtlCol="false" tIns="0" lIns="0" bIns="0" rIns="0"/>
            <a:lstStyle/>
            <a:p>
              <a:pPr algn="l" marL="1421891" indent="-710946" lvl="1">
                <a:lnSpc>
                  <a:spcPts val="4319"/>
                </a:lnSpc>
                <a:buFont typeface="Arial"/>
                <a:buChar char="•"/>
              </a:pPr>
              <a:r>
                <a:rPr lang="en-US" sz="3999">
                  <a:solidFill>
                    <a:srgbClr val="000000"/>
                  </a:solidFill>
                  <a:latin typeface="Avenir LT Std 3"/>
                  <a:ea typeface="Avenir LT Std 3"/>
                  <a:cs typeface="Avenir LT Std 3"/>
                  <a:sym typeface="Avenir LT Std 3"/>
                </a:rPr>
                <a:t>What advice can help students do well in a course beyond study tips and practice problems?  </a:t>
              </a:r>
            </a:p>
            <a:p>
              <a:pPr algn="l">
                <a:lnSpc>
                  <a:spcPts val="4319"/>
                </a:lnSpc>
              </a:pPr>
            </a:p>
            <a:p>
              <a:pPr algn="l" marL="1421891" indent="-710946" lvl="1">
                <a:lnSpc>
                  <a:spcPts val="4319"/>
                </a:lnSpc>
                <a:buFont typeface="Arial"/>
                <a:buChar char="•"/>
              </a:pPr>
              <a:r>
                <a:rPr lang="en-US" sz="3999">
                  <a:solidFill>
                    <a:srgbClr val="000000"/>
                  </a:solidFill>
                  <a:latin typeface="Avenir LT Std 3"/>
                  <a:ea typeface="Avenir LT Std 3"/>
                  <a:cs typeface="Avenir LT Std 3"/>
                  <a:sym typeface="Avenir LT Std 3"/>
                </a:rPr>
                <a:t>Can we use tailored messages serve as an alternative to tutoring to help to support student learning?</a:t>
              </a:r>
            </a:p>
            <a:p>
              <a:pPr algn="l">
                <a:lnSpc>
                  <a:spcPts val="4319"/>
                </a:lnSpc>
              </a:pPr>
            </a:p>
            <a:p>
              <a:pPr algn="l" marL="1422399" indent="-711200" lvl="1">
                <a:lnSpc>
                  <a:spcPts val="4319"/>
                </a:lnSpc>
                <a:buFont typeface="Arial"/>
                <a:buChar char="•"/>
              </a:pPr>
              <a:r>
                <a:rPr lang="en-US" sz="3999">
                  <a:solidFill>
                    <a:srgbClr val="000000"/>
                  </a:solidFill>
                  <a:latin typeface="Avenir LT Std 3"/>
                  <a:ea typeface="Avenir LT Std 3"/>
                  <a:cs typeface="Avenir LT Std 3"/>
                  <a:sym typeface="Avenir LT Std 3"/>
                </a:rPr>
                <a:t>How can we incorporate learning outcomes in tailoring student recommendations?</a:t>
              </a:r>
            </a:p>
            <a:p>
              <a:pPr algn="l" marL="1422399" indent="-711200" lvl="1">
                <a:lnSpc>
                  <a:spcPts val="4319"/>
                </a:lnSpc>
              </a:pPr>
            </a:p>
          </p:txBody>
        </p:sp>
      </p:grpSp>
      <p:grpSp>
        <p:nvGrpSpPr>
          <p:cNvPr name="Group 11" id="11"/>
          <p:cNvGrpSpPr/>
          <p:nvPr/>
        </p:nvGrpSpPr>
        <p:grpSpPr>
          <a:xfrm rot="0">
            <a:off x="907740" y="1938837"/>
            <a:ext cx="16542331" cy="1991967"/>
            <a:chOff x="0" y="0"/>
            <a:chExt cx="22056442" cy="2655956"/>
          </a:xfrm>
        </p:grpSpPr>
        <p:sp>
          <p:nvSpPr>
            <p:cNvPr name="Freeform 12" id="12"/>
            <p:cNvSpPr/>
            <p:nvPr/>
          </p:nvSpPr>
          <p:spPr>
            <a:xfrm flipH="false" flipV="false" rot="0">
              <a:off x="0" y="0"/>
              <a:ext cx="22056471" cy="2655951"/>
            </a:xfrm>
            <a:custGeom>
              <a:avLst/>
              <a:gdLst/>
              <a:ahLst/>
              <a:cxnLst/>
              <a:rect r="r" b="b" t="t" l="l"/>
              <a:pathLst>
                <a:path h="2655951" w="22056471">
                  <a:moveTo>
                    <a:pt x="0" y="442722"/>
                  </a:moveTo>
                  <a:cubicBezTo>
                    <a:pt x="0" y="198247"/>
                    <a:pt x="198247" y="0"/>
                    <a:pt x="442722" y="0"/>
                  </a:cubicBezTo>
                  <a:lnTo>
                    <a:pt x="21613749" y="0"/>
                  </a:lnTo>
                  <a:cubicBezTo>
                    <a:pt x="21858224" y="0"/>
                    <a:pt x="22056471" y="198247"/>
                    <a:pt x="22056471" y="442722"/>
                  </a:cubicBezTo>
                  <a:lnTo>
                    <a:pt x="22056471" y="2213229"/>
                  </a:lnTo>
                  <a:cubicBezTo>
                    <a:pt x="22056471" y="2457704"/>
                    <a:pt x="21858224" y="2655951"/>
                    <a:pt x="21613749" y="2655951"/>
                  </a:cubicBezTo>
                  <a:lnTo>
                    <a:pt x="442722" y="2655951"/>
                  </a:lnTo>
                  <a:cubicBezTo>
                    <a:pt x="198247" y="2655951"/>
                    <a:pt x="0" y="2457704"/>
                    <a:pt x="0" y="2213229"/>
                  </a:cubicBezTo>
                  <a:close/>
                </a:path>
              </a:pathLst>
            </a:custGeom>
            <a:solidFill>
              <a:srgbClr val="003660"/>
            </a:solidFill>
          </p:spPr>
        </p:sp>
        <p:sp>
          <p:nvSpPr>
            <p:cNvPr name="TextBox 13" id="13"/>
            <p:cNvSpPr txBox="true"/>
            <p:nvPr/>
          </p:nvSpPr>
          <p:spPr>
            <a:xfrm>
              <a:off x="0" y="-104775"/>
              <a:ext cx="22056442" cy="2760731"/>
            </a:xfrm>
            <a:prstGeom prst="rect">
              <a:avLst/>
            </a:prstGeom>
          </p:spPr>
          <p:txBody>
            <a:bodyPr anchor="t" rtlCol="false" tIns="50800" lIns="50800" bIns="50800" rIns="50800"/>
            <a:lstStyle/>
            <a:p>
              <a:pPr algn="ctr">
                <a:lnSpc>
                  <a:spcPts val="6480"/>
                </a:lnSpc>
              </a:pPr>
              <a:r>
                <a:rPr lang="en-US" sz="5400">
                  <a:solidFill>
                    <a:srgbClr val="FFFFFF"/>
                  </a:solidFill>
                  <a:latin typeface="Avenir LT Std 1"/>
                  <a:ea typeface="Avenir LT Std 1"/>
                  <a:cs typeface="Avenir LT Std 1"/>
                  <a:sym typeface="Avenir LT Std 1"/>
                </a:rPr>
                <a:t>How can we better support students transitioning between introductory biology courses?</a:t>
              </a:r>
            </a:p>
          </p:txBody>
        </p:sp>
      </p:grpSp>
      <p:grpSp>
        <p:nvGrpSpPr>
          <p:cNvPr name="Group 14" id="14"/>
          <p:cNvGrpSpPr/>
          <p:nvPr/>
        </p:nvGrpSpPr>
        <p:grpSpPr>
          <a:xfrm rot="0">
            <a:off x="313459" y="9246394"/>
            <a:ext cx="3986644" cy="848590"/>
            <a:chOff x="0" y="0"/>
            <a:chExt cx="5315526" cy="1131454"/>
          </a:xfrm>
        </p:grpSpPr>
        <p:sp>
          <p:nvSpPr>
            <p:cNvPr name="Freeform 15" id="15"/>
            <p:cNvSpPr/>
            <p:nvPr/>
          </p:nvSpPr>
          <p:spPr>
            <a:xfrm flipH="false" flipV="false" rot="0">
              <a:off x="25400" y="25400"/>
              <a:ext cx="5264785" cy="1080643"/>
            </a:xfrm>
            <a:custGeom>
              <a:avLst/>
              <a:gdLst/>
              <a:ahLst/>
              <a:cxnLst/>
              <a:rect r="r" b="b" t="t" l="l"/>
              <a:pathLst>
                <a:path h="1080643" w="5264785">
                  <a:moveTo>
                    <a:pt x="0" y="0"/>
                  </a:moveTo>
                  <a:lnTo>
                    <a:pt x="5264785" y="0"/>
                  </a:lnTo>
                  <a:lnTo>
                    <a:pt x="5264785" y="1080643"/>
                  </a:lnTo>
                  <a:lnTo>
                    <a:pt x="0" y="1080643"/>
                  </a:lnTo>
                  <a:close/>
                </a:path>
              </a:pathLst>
            </a:custGeom>
            <a:solidFill>
              <a:srgbClr val="FFFFFF"/>
            </a:solidFill>
          </p:spPr>
        </p:sp>
        <p:sp>
          <p:nvSpPr>
            <p:cNvPr name="Freeform 16" id="16"/>
            <p:cNvSpPr/>
            <p:nvPr/>
          </p:nvSpPr>
          <p:spPr>
            <a:xfrm flipH="false" flipV="false" rot="0">
              <a:off x="0" y="0"/>
              <a:ext cx="5315585" cy="1131443"/>
            </a:xfrm>
            <a:custGeom>
              <a:avLst/>
              <a:gdLst/>
              <a:ahLst/>
              <a:cxnLst/>
              <a:rect r="r" b="b" t="t" l="l"/>
              <a:pathLst>
                <a:path h="1131443" w="5315585">
                  <a:moveTo>
                    <a:pt x="25400" y="0"/>
                  </a:moveTo>
                  <a:lnTo>
                    <a:pt x="5290185" y="0"/>
                  </a:lnTo>
                  <a:cubicBezTo>
                    <a:pt x="5304155" y="0"/>
                    <a:pt x="5315585" y="11430"/>
                    <a:pt x="5315585" y="25400"/>
                  </a:cubicBezTo>
                  <a:lnTo>
                    <a:pt x="5315585" y="1106043"/>
                  </a:lnTo>
                  <a:cubicBezTo>
                    <a:pt x="5315585" y="1120013"/>
                    <a:pt x="5304155" y="1131443"/>
                    <a:pt x="5290185" y="1131443"/>
                  </a:cubicBezTo>
                  <a:lnTo>
                    <a:pt x="25400" y="1131443"/>
                  </a:lnTo>
                  <a:cubicBezTo>
                    <a:pt x="11430" y="1131443"/>
                    <a:pt x="0" y="1120013"/>
                    <a:pt x="0" y="1106043"/>
                  </a:cubicBezTo>
                  <a:lnTo>
                    <a:pt x="0" y="25400"/>
                  </a:lnTo>
                  <a:cubicBezTo>
                    <a:pt x="0" y="11430"/>
                    <a:pt x="11430" y="0"/>
                    <a:pt x="25400" y="0"/>
                  </a:cubicBezTo>
                  <a:moveTo>
                    <a:pt x="25400" y="50800"/>
                  </a:moveTo>
                  <a:lnTo>
                    <a:pt x="25400" y="25400"/>
                  </a:lnTo>
                  <a:lnTo>
                    <a:pt x="50800" y="25400"/>
                  </a:lnTo>
                  <a:lnTo>
                    <a:pt x="50800" y="1106043"/>
                  </a:lnTo>
                  <a:lnTo>
                    <a:pt x="25400" y="1106043"/>
                  </a:lnTo>
                  <a:lnTo>
                    <a:pt x="25400" y="1080643"/>
                  </a:lnTo>
                  <a:lnTo>
                    <a:pt x="5290185" y="1080643"/>
                  </a:lnTo>
                  <a:lnTo>
                    <a:pt x="5290185" y="1106043"/>
                  </a:lnTo>
                  <a:lnTo>
                    <a:pt x="5264785" y="1106043"/>
                  </a:lnTo>
                  <a:lnTo>
                    <a:pt x="5264785" y="25400"/>
                  </a:lnTo>
                  <a:lnTo>
                    <a:pt x="5290185" y="25400"/>
                  </a:lnTo>
                  <a:lnTo>
                    <a:pt x="5290185" y="50800"/>
                  </a:lnTo>
                  <a:lnTo>
                    <a:pt x="25400" y="50800"/>
                  </a:lnTo>
                  <a:close/>
                </a:path>
              </a:pathLst>
            </a:custGeom>
            <a:solidFill>
              <a:srgbClr val="FFFFFF"/>
            </a:solidFill>
          </p:spPr>
        </p:sp>
      </p:grpSp>
      <p:sp>
        <p:nvSpPr>
          <p:cNvPr name="Freeform 17" id="17"/>
          <p:cNvSpPr/>
          <p:nvPr/>
        </p:nvSpPr>
        <p:spPr>
          <a:xfrm flipH="false" flipV="false" rot="0">
            <a:off x="12750477" y="9504049"/>
            <a:ext cx="5153245" cy="369332"/>
          </a:xfrm>
          <a:custGeom>
            <a:avLst/>
            <a:gdLst/>
            <a:ahLst/>
            <a:cxnLst/>
            <a:rect r="r" b="b" t="t" l="l"/>
            <a:pathLst>
              <a:path h="369332" w="5153245">
                <a:moveTo>
                  <a:pt x="0" y="0"/>
                </a:moveTo>
                <a:lnTo>
                  <a:pt x="5153245" y="0"/>
                </a:lnTo>
                <a:lnTo>
                  <a:pt x="5153245" y="369331"/>
                </a:lnTo>
                <a:lnTo>
                  <a:pt x="0" y="369331"/>
                </a:lnTo>
                <a:lnTo>
                  <a:pt x="0" y="0"/>
                </a:lnTo>
                <a:close/>
              </a:path>
            </a:pathLst>
          </a:custGeom>
          <a:blipFill>
            <a:blip r:embed="rId3"/>
            <a:stretch>
              <a:fillRect l="0" t="0" r="0" b="-1577"/>
            </a:stretch>
          </a:blipFill>
        </p:spPr>
      </p:sp>
    </p:spTree>
  </p:cSld>
  <p:clrMapOvr>
    <a:masterClrMapping/>
  </p:clrMapOvr>
</p:sld>
</file>

<file path=ppt/slides/slide6.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AutoShape 2" id="2"/>
          <p:cNvSpPr/>
          <p:nvPr/>
        </p:nvSpPr>
        <p:spPr>
          <a:xfrm flipV="true">
            <a:off x="9483132" y="7074611"/>
            <a:ext cx="0" cy="1303454"/>
          </a:xfrm>
          <a:prstGeom prst="line">
            <a:avLst/>
          </a:prstGeom>
          <a:ln cap="flat" w="57150">
            <a:solidFill>
              <a:srgbClr val="EF5645"/>
            </a:solidFill>
            <a:prstDash val="solid"/>
            <a:headEnd type="none" len="sm" w="sm"/>
            <a:tailEnd type="none" len="sm" w="sm"/>
          </a:ln>
        </p:spPr>
      </p:sp>
      <p:sp>
        <p:nvSpPr>
          <p:cNvPr name="AutoShape 3" id="3"/>
          <p:cNvSpPr/>
          <p:nvPr/>
        </p:nvSpPr>
        <p:spPr>
          <a:xfrm flipV="true">
            <a:off x="15294393" y="5144166"/>
            <a:ext cx="0" cy="1303454"/>
          </a:xfrm>
          <a:prstGeom prst="line">
            <a:avLst/>
          </a:prstGeom>
          <a:ln cap="flat" w="57150">
            <a:solidFill>
              <a:srgbClr val="FEBC11"/>
            </a:solidFill>
            <a:prstDash val="solid"/>
            <a:headEnd type="none" len="sm" w="sm"/>
            <a:tailEnd type="none" len="sm" w="sm"/>
          </a:ln>
        </p:spPr>
      </p:sp>
      <p:sp>
        <p:nvSpPr>
          <p:cNvPr name="Freeform 4" id="4"/>
          <p:cNvSpPr/>
          <p:nvPr/>
        </p:nvSpPr>
        <p:spPr>
          <a:xfrm flipH="false" flipV="true" rot="642694">
            <a:off x="2624804" y="1383183"/>
            <a:ext cx="19783276" cy="12859130"/>
          </a:xfrm>
          <a:custGeom>
            <a:avLst/>
            <a:gdLst/>
            <a:ahLst/>
            <a:cxnLst/>
            <a:rect r="r" b="b" t="t" l="l"/>
            <a:pathLst>
              <a:path h="12859130" w="19783276">
                <a:moveTo>
                  <a:pt x="0" y="12859129"/>
                </a:moveTo>
                <a:lnTo>
                  <a:pt x="19783276" y="12859129"/>
                </a:lnTo>
                <a:lnTo>
                  <a:pt x="19783276" y="0"/>
                </a:lnTo>
                <a:lnTo>
                  <a:pt x="0" y="0"/>
                </a:lnTo>
                <a:lnTo>
                  <a:pt x="0" y="12859129"/>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AutoShape 5" id="5"/>
          <p:cNvSpPr/>
          <p:nvPr/>
        </p:nvSpPr>
        <p:spPr>
          <a:xfrm flipV="true">
            <a:off x="3664366" y="8676826"/>
            <a:ext cx="3057" cy="1328544"/>
          </a:xfrm>
          <a:prstGeom prst="line">
            <a:avLst/>
          </a:prstGeom>
          <a:ln cap="flat" w="57150">
            <a:solidFill>
              <a:srgbClr val="047C91"/>
            </a:solidFill>
            <a:prstDash val="solid"/>
            <a:headEnd type="none" len="sm" w="sm"/>
            <a:tailEnd type="none" len="sm" w="sm"/>
          </a:ln>
        </p:spPr>
      </p:sp>
      <p:sp>
        <p:nvSpPr>
          <p:cNvPr name="Freeform 6" id="6"/>
          <p:cNvSpPr/>
          <p:nvPr/>
        </p:nvSpPr>
        <p:spPr>
          <a:xfrm flipH="false" flipV="false" rot="0">
            <a:off x="8363248" y="4845405"/>
            <a:ext cx="2698903" cy="2698903"/>
          </a:xfrm>
          <a:custGeom>
            <a:avLst/>
            <a:gdLst/>
            <a:ahLst/>
            <a:cxnLst/>
            <a:rect r="r" b="b" t="t" l="l"/>
            <a:pathLst>
              <a:path h="2698903" w="2698903">
                <a:moveTo>
                  <a:pt x="0" y="0"/>
                </a:moveTo>
                <a:lnTo>
                  <a:pt x="2698903" y="0"/>
                </a:lnTo>
                <a:lnTo>
                  <a:pt x="2698903" y="2698903"/>
                </a:lnTo>
                <a:lnTo>
                  <a:pt x="0" y="2698903"/>
                </a:lnTo>
                <a:lnTo>
                  <a:pt x="0" y="0"/>
                </a:lnTo>
                <a:close/>
              </a:path>
            </a:pathLst>
          </a:custGeom>
          <a:blipFill>
            <a:blip r:embed="rId4">
              <a:alphaModFix amt="35000"/>
              <a:extLst>
                <a:ext uri="{96DAC541-7B7A-43D3-8B79-37D633B846F1}">
                  <asvg:svgBlip xmlns:asvg="http://schemas.microsoft.com/office/drawing/2016/SVG/main" r:embed="rId5"/>
                </a:ext>
              </a:extLst>
            </a:blip>
            <a:stretch>
              <a:fillRect l="0" t="0" r="0" b="0"/>
            </a:stretch>
          </a:blipFill>
          <a:ln cap="sq">
            <a:noFill/>
            <a:prstDash val="solid"/>
            <a:miter/>
          </a:ln>
        </p:spPr>
      </p:sp>
      <p:grpSp>
        <p:nvGrpSpPr>
          <p:cNvPr name="Group 7" id="7"/>
          <p:cNvGrpSpPr/>
          <p:nvPr/>
        </p:nvGrpSpPr>
        <p:grpSpPr>
          <a:xfrm rot="0">
            <a:off x="8365471" y="4845405"/>
            <a:ext cx="2229206" cy="2229206"/>
            <a:chOff x="0" y="0"/>
            <a:chExt cx="812800" cy="812800"/>
          </a:xfrm>
        </p:grpSpPr>
        <p:sp>
          <p:nvSpPr>
            <p:cNvPr name="Freeform 8" id="8"/>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EF5645"/>
            </a:solidFill>
          </p:spPr>
        </p:sp>
        <p:sp>
          <p:nvSpPr>
            <p:cNvPr name="TextBox 9" id="9"/>
            <p:cNvSpPr txBox="true"/>
            <p:nvPr/>
          </p:nvSpPr>
          <p:spPr>
            <a:xfrm>
              <a:off x="76200" y="38100"/>
              <a:ext cx="660400" cy="698500"/>
            </a:xfrm>
            <a:prstGeom prst="rect">
              <a:avLst/>
            </a:prstGeom>
          </p:spPr>
          <p:txBody>
            <a:bodyPr anchor="ctr" rtlCol="false" tIns="52083" lIns="52083" bIns="52083" rIns="52083"/>
            <a:lstStyle/>
            <a:p>
              <a:pPr algn="ctr">
                <a:lnSpc>
                  <a:spcPts val="2659"/>
                </a:lnSpc>
              </a:pPr>
            </a:p>
          </p:txBody>
        </p:sp>
      </p:grpSp>
      <p:sp>
        <p:nvSpPr>
          <p:cNvPr name="Freeform 10" id="10"/>
          <p:cNvSpPr/>
          <p:nvPr/>
        </p:nvSpPr>
        <p:spPr>
          <a:xfrm flipH="false" flipV="false" rot="0">
            <a:off x="14176733" y="2948107"/>
            <a:ext cx="2698903" cy="2698903"/>
          </a:xfrm>
          <a:custGeom>
            <a:avLst/>
            <a:gdLst/>
            <a:ahLst/>
            <a:cxnLst/>
            <a:rect r="r" b="b" t="t" l="l"/>
            <a:pathLst>
              <a:path h="2698903" w="2698903">
                <a:moveTo>
                  <a:pt x="0" y="0"/>
                </a:moveTo>
                <a:lnTo>
                  <a:pt x="2698903" y="0"/>
                </a:lnTo>
                <a:lnTo>
                  <a:pt x="2698903" y="2698903"/>
                </a:lnTo>
                <a:lnTo>
                  <a:pt x="0" y="2698903"/>
                </a:lnTo>
                <a:lnTo>
                  <a:pt x="0" y="0"/>
                </a:lnTo>
                <a:close/>
              </a:path>
            </a:pathLst>
          </a:custGeom>
          <a:blipFill>
            <a:blip r:embed="rId4">
              <a:alphaModFix amt="35000"/>
              <a:extLst>
                <a:ext uri="{96DAC541-7B7A-43D3-8B79-37D633B846F1}">
                  <asvg:svgBlip xmlns:asvg="http://schemas.microsoft.com/office/drawing/2016/SVG/main" r:embed="rId5"/>
                </a:ext>
              </a:extLst>
            </a:blip>
            <a:stretch>
              <a:fillRect l="0" t="0" r="0" b="0"/>
            </a:stretch>
          </a:blipFill>
          <a:ln cap="sq">
            <a:noFill/>
            <a:prstDash val="solid"/>
            <a:miter/>
          </a:ln>
        </p:spPr>
      </p:sp>
      <p:grpSp>
        <p:nvGrpSpPr>
          <p:cNvPr name="Group 11" id="11"/>
          <p:cNvGrpSpPr/>
          <p:nvPr/>
        </p:nvGrpSpPr>
        <p:grpSpPr>
          <a:xfrm rot="0">
            <a:off x="14176733" y="2914960"/>
            <a:ext cx="2229206" cy="2229206"/>
            <a:chOff x="0" y="0"/>
            <a:chExt cx="812800" cy="812800"/>
          </a:xfrm>
        </p:grpSpPr>
        <p:sp>
          <p:nvSpPr>
            <p:cNvPr name="Freeform 12" id="12"/>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EBC11"/>
            </a:solidFill>
          </p:spPr>
        </p:sp>
        <p:sp>
          <p:nvSpPr>
            <p:cNvPr name="TextBox 13" id="13"/>
            <p:cNvSpPr txBox="true"/>
            <p:nvPr/>
          </p:nvSpPr>
          <p:spPr>
            <a:xfrm>
              <a:off x="76200" y="38100"/>
              <a:ext cx="660400" cy="698500"/>
            </a:xfrm>
            <a:prstGeom prst="rect">
              <a:avLst/>
            </a:prstGeom>
          </p:spPr>
          <p:txBody>
            <a:bodyPr anchor="ctr" rtlCol="false" tIns="52083" lIns="52083" bIns="52083" rIns="52083"/>
            <a:lstStyle/>
            <a:p>
              <a:pPr algn="ctr">
                <a:lnSpc>
                  <a:spcPts val="2659"/>
                </a:lnSpc>
              </a:pPr>
            </a:p>
          </p:txBody>
        </p:sp>
      </p:grpSp>
      <p:sp>
        <p:nvSpPr>
          <p:cNvPr name="Freeform 14" id="14"/>
          <p:cNvSpPr/>
          <p:nvPr/>
        </p:nvSpPr>
        <p:spPr>
          <a:xfrm flipH="false" flipV="false" rot="0">
            <a:off x="2549763" y="6463296"/>
            <a:ext cx="2698903" cy="2698903"/>
          </a:xfrm>
          <a:custGeom>
            <a:avLst/>
            <a:gdLst/>
            <a:ahLst/>
            <a:cxnLst/>
            <a:rect r="r" b="b" t="t" l="l"/>
            <a:pathLst>
              <a:path h="2698903" w="2698903">
                <a:moveTo>
                  <a:pt x="0" y="0"/>
                </a:moveTo>
                <a:lnTo>
                  <a:pt x="2698903" y="0"/>
                </a:lnTo>
                <a:lnTo>
                  <a:pt x="2698903" y="2698903"/>
                </a:lnTo>
                <a:lnTo>
                  <a:pt x="0" y="2698903"/>
                </a:lnTo>
                <a:lnTo>
                  <a:pt x="0" y="0"/>
                </a:lnTo>
                <a:close/>
              </a:path>
            </a:pathLst>
          </a:custGeom>
          <a:blipFill>
            <a:blip r:embed="rId4">
              <a:alphaModFix amt="35000"/>
              <a:extLst>
                <a:ext uri="{96DAC541-7B7A-43D3-8B79-37D633B846F1}">
                  <asvg:svgBlip xmlns:asvg="http://schemas.microsoft.com/office/drawing/2016/SVG/main" r:embed="rId5"/>
                </a:ext>
              </a:extLst>
            </a:blip>
            <a:stretch>
              <a:fillRect l="0" t="0" r="0" b="0"/>
            </a:stretch>
          </a:blipFill>
          <a:ln cap="sq">
            <a:noFill/>
            <a:prstDash val="solid"/>
            <a:miter/>
          </a:ln>
        </p:spPr>
      </p:sp>
      <p:grpSp>
        <p:nvGrpSpPr>
          <p:cNvPr name="Group 15" id="15"/>
          <p:cNvGrpSpPr/>
          <p:nvPr/>
        </p:nvGrpSpPr>
        <p:grpSpPr>
          <a:xfrm rot="0">
            <a:off x="2549763" y="6447620"/>
            <a:ext cx="2229206" cy="2229206"/>
            <a:chOff x="0" y="0"/>
            <a:chExt cx="812800" cy="812800"/>
          </a:xfrm>
        </p:grpSpPr>
        <p:sp>
          <p:nvSpPr>
            <p:cNvPr name="Freeform 16" id="16"/>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47C91"/>
            </a:solidFill>
          </p:spPr>
        </p:sp>
        <p:sp>
          <p:nvSpPr>
            <p:cNvPr name="TextBox 17" id="17"/>
            <p:cNvSpPr txBox="true"/>
            <p:nvPr/>
          </p:nvSpPr>
          <p:spPr>
            <a:xfrm>
              <a:off x="76200" y="38100"/>
              <a:ext cx="660400" cy="698500"/>
            </a:xfrm>
            <a:prstGeom prst="rect">
              <a:avLst/>
            </a:prstGeom>
          </p:spPr>
          <p:txBody>
            <a:bodyPr anchor="ctr" rtlCol="false" tIns="52083" lIns="52083" bIns="52083" rIns="52083"/>
            <a:lstStyle/>
            <a:p>
              <a:pPr algn="ctr">
                <a:lnSpc>
                  <a:spcPts val="2659"/>
                </a:lnSpc>
              </a:pPr>
            </a:p>
          </p:txBody>
        </p:sp>
      </p:grpSp>
      <p:sp>
        <p:nvSpPr>
          <p:cNvPr name="Freeform 18" id="18"/>
          <p:cNvSpPr/>
          <p:nvPr/>
        </p:nvSpPr>
        <p:spPr>
          <a:xfrm flipH="false" flipV="false" rot="0">
            <a:off x="3234224" y="9111070"/>
            <a:ext cx="2014441" cy="1175930"/>
          </a:xfrm>
          <a:custGeom>
            <a:avLst/>
            <a:gdLst/>
            <a:ahLst/>
            <a:cxnLst/>
            <a:rect r="r" b="b" t="t" l="l"/>
            <a:pathLst>
              <a:path h="1175930" w="2014441">
                <a:moveTo>
                  <a:pt x="0" y="0"/>
                </a:moveTo>
                <a:lnTo>
                  <a:pt x="2014442" y="0"/>
                </a:lnTo>
                <a:lnTo>
                  <a:pt x="2014442" y="1175930"/>
                </a:lnTo>
                <a:lnTo>
                  <a:pt x="0" y="1175930"/>
                </a:lnTo>
                <a:lnTo>
                  <a:pt x="0" y="0"/>
                </a:lnTo>
                <a:close/>
              </a:path>
            </a:pathLst>
          </a:custGeom>
          <a:blipFill>
            <a:blip r:embed="rId6"/>
            <a:stretch>
              <a:fillRect l="0" t="0" r="0" b="0"/>
            </a:stretch>
          </a:blipFill>
        </p:spPr>
      </p:sp>
      <p:sp>
        <p:nvSpPr>
          <p:cNvPr name="TextBox 19" id="19"/>
          <p:cNvSpPr txBox="true"/>
          <p:nvPr/>
        </p:nvSpPr>
        <p:spPr>
          <a:xfrm rot="0">
            <a:off x="8562308" y="5314848"/>
            <a:ext cx="1872357" cy="1166495"/>
          </a:xfrm>
          <a:prstGeom prst="rect">
            <a:avLst/>
          </a:prstGeom>
        </p:spPr>
        <p:txBody>
          <a:bodyPr anchor="t" rtlCol="false" tIns="0" lIns="0" bIns="0" rIns="0">
            <a:spAutoFit/>
          </a:bodyPr>
          <a:lstStyle/>
          <a:p>
            <a:pPr algn="ctr">
              <a:lnSpc>
                <a:spcPts val="4480"/>
              </a:lnSpc>
            </a:pPr>
            <a:r>
              <a:rPr lang="en-US" sz="3200" spc="16">
                <a:solidFill>
                  <a:srgbClr val="FFFFFF"/>
                </a:solidFill>
                <a:latin typeface="Avenir LT Std 1"/>
                <a:ea typeface="Avenir LT Std 1"/>
                <a:cs typeface="Avenir LT Std 1"/>
                <a:sym typeface="Avenir LT Std 1"/>
              </a:rPr>
              <a:t>MCDB 1B</a:t>
            </a:r>
          </a:p>
          <a:p>
            <a:pPr algn="ctr">
              <a:lnSpc>
                <a:spcPts val="4480"/>
              </a:lnSpc>
              <a:spcBef>
                <a:spcPct val="0"/>
              </a:spcBef>
            </a:pPr>
            <a:r>
              <a:rPr lang="en-US" sz="3200" spc="16">
                <a:solidFill>
                  <a:srgbClr val="FFFFFF"/>
                </a:solidFill>
                <a:latin typeface="Avenir LT Std 1"/>
                <a:ea typeface="Avenir LT Std 1"/>
                <a:cs typeface="Avenir LT Std 1"/>
                <a:sym typeface="Avenir LT Std 1"/>
              </a:rPr>
              <a:t>EEMB 2</a:t>
            </a:r>
          </a:p>
        </p:txBody>
      </p:sp>
      <p:sp>
        <p:nvSpPr>
          <p:cNvPr name="TextBox 20" id="20"/>
          <p:cNvSpPr txBox="true"/>
          <p:nvPr/>
        </p:nvSpPr>
        <p:spPr>
          <a:xfrm rot="0">
            <a:off x="13898910" y="1547902"/>
            <a:ext cx="2856378" cy="755650"/>
          </a:xfrm>
          <a:prstGeom prst="rect">
            <a:avLst/>
          </a:prstGeom>
        </p:spPr>
        <p:txBody>
          <a:bodyPr anchor="t" rtlCol="false" tIns="0" lIns="0" bIns="0" rIns="0">
            <a:spAutoFit/>
          </a:bodyPr>
          <a:lstStyle/>
          <a:p>
            <a:pPr algn="ctr">
              <a:lnSpc>
                <a:spcPts val="5599"/>
              </a:lnSpc>
            </a:pPr>
            <a:r>
              <a:rPr lang="en-US" sz="3999" spc="19">
                <a:solidFill>
                  <a:srgbClr val="000000"/>
                </a:solidFill>
                <a:latin typeface="Avenir LT Std 1"/>
                <a:ea typeface="Avenir LT Std 1"/>
                <a:cs typeface="Avenir LT Std 1"/>
                <a:sym typeface="Avenir LT Std 1"/>
              </a:rPr>
              <a:t>Spring</a:t>
            </a:r>
          </a:p>
        </p:txBody>
      </p:sp>
      <p:sp>
        <p:nvSpPr>
          <p:cNvPr name="TextBox 21" id="21"/>
          <p:cNvSpPr txBox="true"/>
          <p:nvPr/>
        </p:nvSpPr>
        <p:spPr>
          <a:xfrm rot="0">
            <a:off x="13503065" y="2330411"/>
            <a:ext cx="3372570" cy="538480"/>
          </a:xfrm>
          <a:prstGeom prst="rect">
            <a:avLst/>
          </a:prstGeom>
        </p:spPr>
        <p:txBody>
          <a:bodyPr anchor="t" rtlCol="false" tIns="0" lIns="0" bIns="0" rIns="0">
            <a:spAutoFit/>
          </a:bodyPr>
          <a:lstStyle/>
          <a:p>
            <a:pPr algn="l">
              <a:lnSpc>
                <a:spcPts val="3919"/>
              </a:lnSpc>
            </a:pPr>
            <a:r>
              <a:rPr lang="en-US" sz="2799" spc="13">
                <a:solidFill>
                  <a:srgbClr val="505050"/>
                </a:solidFill>
                <a:latin typeface="Avenir LT Std 2"/>
                <a:ea typeface="Avenir LT Std 2"/>
                <a:cs typeface="Avenir LT Std 2"/>
                <a:sym typeface="Avenir LT Std 2"/>
              </a:rPr>
              <a:t>Tailored Exam prep</a:t>
            </a:r>
          </a:p>
        </p:txBody>
      </p:sp>
      <p:sp>
        <p:nvSpPr>
          <p:cNvPr name="TextBox 22" id="22"/>
          <p:cNvSpPr txBox="true"/>
          <p:nvPr/>
        </p:nvSpPr>
        <p:spPr>
          <a:xfrm rot="0">
            <a:off x="14528325" y="3693038"/>
            <a:ext cx="1532136" cy="604520"/>
          </a:xfrm>
          <a:prstGeom prst="rect">
            <a:avLst/>
          </a:prstGeom>
        </p:spPr>
        <p:txBody>
          <a:bodyPr anchor="t" rtlCol="false" tIns="0" lIns="0" bIns="0" rIns="0">
            <a:spAutoFit/>
          </a:bodyPr>
          <a:lstStyle/>
          <a:p>
            <a:pPr algn="ctr">
              <a:lnSpc>
                <a:spcPts val="4480"/>
              </a:lnSpc>
              <a:spcBef>
                <a:spcPct val="0"/>
              </a:spcBef>
            </a:pPr>
            <a:r>
              <a:rPr lang="en-US" sz="3200" spc="16">
                <a:solidFill>
                  <a:srgbClr val="FFFFFF"/>
                </a:solidFill>
                <a:latin typeface="Avenir LT Std 1"/>
                <a:ea typeface="Avenir LT Std 1"/>
                <a:cs typeface="Avenir LT Std 1"/>
                <a:sym typeface="Avenir LT Std 1"/>
              </a:rPr>
              <a:t>EEMB 3</a:t>
            </a:r>
          </a:p>
        </p:txBody>
      </p:sp>
      <p:sp>
        <p:nvSpPr>
          <p:cNvPr name="TextBox 23" id="23"/>
          <p:cNvSpPr txBox="true"/>
          <p:nvPr/>
        </p:nvSpPr>
        <p:spPr>
          <a:xfrm rot="0">
            <a:off x="2236176" y="2795707"/>
            <a:ext cx="2856378" cy="755650"/>
          </a:xfrm>
          <a:prstGeom prst="rect">
            <a:avLst/>
          </a:prstGeom>
        </p:spPr>
        <p:txBody>
          <a:bodyPr anchor="t" rtlCol="false" tIns="0" lIns="0" bIns="0" rIns="0">
            <a:spAutoFit/>
          </a:bodyPr>
          <a:lstStyle/>
          <a:p>
            <a:pPr algn="ctr">
              <a:lnSpc>
                <a:spcPts val="5599"/>
              </a:lnSpc>
            </a:pPr>
            <a:r>
              <a:rPr lang="en-US" sz="3999" spc="19">
                <a:solidFill>
                  <a:srgbClr val="000000"/>
                </a:solidFill>
                <a:latin typeface="Avenir LT Std 1"/>
                <a:ea typeface="Avenir LT Std 1"/>
                <a:cs typeface="Avenir LT Std 1"/>
                <a:sym typeface="Avenir LT Std 1"/>
              </a:rPr>
              <a:t>Fall</a:t>
            </a:r>
          </a:p>
        </p:txBody>
      </p:sp>
      <p:sp>
        <p:nvSpPr>
          <p:cNvPr name="TextBox 24" id="24"/>
          <p:cNvSpPr txBox="true"/>
          <p:nvPr/>
        </p:nvSpPr>
        <p:spPr>
          <a:xfrm rot="0">
            <a:off x="8051885" y="2089810"/>
            <a:ext cx="2856378" cy="755650"/>
          </a:xfrm>
          <a:prstGeom prst="rect">
            <a:avLst/>
          </a:prstGeom>
        </p:spPr>
        <p:txBody>
          <a:bodyPr anchor="t" rtlCol="false" tIns="0" lIns="0" bIns="0" rIns="0">
            <a:spAutoFit/>
          </a:bodyPr>
          <a:lstStyle/>
          <a:p>
            <a:pPr algn="ctr">
              <a:lnSpc>
                <a:spcPts val="5599"/>
              </a:lnSpc>
            </a:pPr>
            <a:r>
              <a:rPr lang="en-US" sz="3999" spc="19">
                <a:solidFill>
                  <a:srgbClr val="000000"/>
                </a:solidFill>
                <a:latin typeface="Avenir LT Std 1"/>
                <a:ea typeface="Avenir LT Std 1"/>
                <a:cs typeface="Avenir LT Std 1"/>
                <a:sym typeface="Avenir LT Std 1"/>
              </a:rPr>
              <a:t>Winter</a:t>
            </a:r>
          </a:p>
        </p:txBody>
      </p:sp>
      <p:sp>
        <p:nvSpPr>
          <p:cNvPr name="TextBox 25" id="25"/>
          <p:cNvSpPr txBox="true"/>
          <p:nvPr/>
        </p:nvSpPr>
        <p:spPr>
          <a:xfrm rot="0">
            <a:off x="2358653" y="3326472"/>
            <a:ext cx="3765585" cy="4005580"/>
          </a:xfrm>
          <a:prstGeom prst="rect">
            <a:avLst/>
          </a:prstGeom>
        </p:spPr>
        <p:txBody>
          <a:bodyPr anchor="t" rtlCol="false" tIns="0" lIns="0" bIns="0" rIns="0">
            <a:spAutoFit/>
          </a:bodyPr>
          <a:lstStyle/>
          <a:p>
            <a:pPr algn="l">
              <a:lnSpc>
                <a:spcPts val="3919"/>
              </a:lnSpc>
            </a:pPr>
            <a:r>
              <a:rPr lang="en-US" sz="2799" spc="13">
                <a:solidFill>
                  <a:srgbClr val="505050"/>
                </a:solidFill>
                <a:latin typeface="Avenir LT Std 2"/>
                <a:ea typeface="Avenir LT Std 2"/>
                <a:cs typeface="Avenir LT Std 2"/>
                <a:sym typeface="Avenir LT Std 2"/>
              </a:rPr>
              <a:t>How to navigate bio:</a:t>
            </a:r>
          </a:p>
          <a:p>
            <a:pPr algn="l" marL="604519" indent="-302260" lvl="1">
              <a:lnSpc>
                <a:spcPts val="3919"/>
              </a:lnSpc>
              <a:buFont typeface="Arial"/>
              <a:buChar char="•"/>
            </a:pPr>
            <a:r>
              <a:rPr lang="en-US" sz="2799" spc="13">
                <a:solidFill>
                  <a:srgbClr val="505050"/>
                </a:solidFill>
                <a:latin typeface="Avenir LT Std 2"/>
                <a:ea typeface="Avenir LT Std 2"/>
                <a:cs typeface="Avenir LT Std 2"/>
                <a:sym typeface="Avenir LT Std 2"/>
              </a:rPr>
              <a:t>Lectures</a:t>
            </a:r>
          </a:p>
          <a:p>
            <a:pPr algn="l" marL="604519" indent="-302260" lvl="1">
              <a:lnSpc>
                <a:spcPts val="3919"/>
              </a:lnSpc>
              <a:buFont typeface="Arial"/>
              <a:buChar char="•"/>
            </a:pPr>
            <a:r>
              <a:rPr lang="en-US" sz="2799" spc="13">
                <a:solidFill>
                  <a:srgbClr val="505050"/>
                </a:solidFill>
                <a:latin typeface="Avenir LT Std 2"/>
                <a:ea typeface="Avenir LT Std 2"/>
                <a:cs typeface="Avenir LT Std 2"/>
                <a:sym typeface="Avenir LT Std 2"/>
              </a:rPr>
              <a:t>Quizzes</a:t>
            </a:r>
          </a:p>
          <a:p>
            <a:pPr algn="l" marL="604519" indent="-302260" lvl="1">
              <a:lnSpc>
                <a:spcPts val="3919"/>
              </a:lnSpc>
              <a:buFont typeface="Arial"/>
              <a:buChar char="•"/>
            </a:pPr>
            <a:r>
              <a:rPr lang="en-US" sz="2799" spc="13">
                <a:solidFill>
                  <a:srgbClr val="505050"/>
                </a:solidFill>
                <a:latin typeface="Avenir LT Std 2"/>
                <a:ea typeface="Avenir LT Std 2"/>
                <a:cs typeface="Avenir LT Std 2"/>
                <a:sym typeface="Avenir LT Std 2"/>
              </a:rPr>
              <a:t>Office Hours</a:t>
            </a:r>
          </a:p>
          <a:p>
            <a:pPr algn="l">
              <a:lnSpc>
                <a:spcPts val="3919"/>
              </a:lnSpc>
            </a:pPr>
            <a:r>
              <a:rPr lang="en-US" sz="2799" spc="13">
                <a:solidFill>
                  <a:srgbClr val="505050"/>
                </a:solidFill>
                <a:latin typeface="Avenir LT Std 2"/>
                <a:ea typeface="Avenir LT Std 2"/>
                <a:cs typeface="Avenir LT Std 2"/>
                <a:sym typeface="Avenir LT Std 2"/>
              </a:rPr>
              <a:t>Exam prep</a:t>
            </a:r>
          </a:p>
          <a:p>
            <a:pPr algn="l">
              <a:lnSpc>
                <a:spcPts val="3919"/>
              </a:lnSpc>
            </a:pPr>
            <a:r>
              <a:rPr lang="en-US" sz="2799" spc="13">
                <a:solidFill>
                  <a:srgbClr val="505050"/>
                </a:solidFill>
                <a:latin typeface="Avenir LT Std 2"/>
                <a:ea typeface="Avenir LT Std 2"/>
                <a:cs typeface="Avenir LT Std 2"/>
                <a:sym typeface="Avenir LT Std 2"/>
              </a:rPr>
              <a:t>Exam reflection</a:t>
            </a:r>
          </a:p>
          <a:p>
            <a:pPr algn="ctr">
              <a:lnSpc>
                <a:spcPts val="3919"/>
              </a:lnSpc>
            </a:pPr>
          </a:p>
          <a:p>
            <a:pPr algn="ctr">
              <a:lnSpc>
                <a:spcPts val="3919"/>
              </a:lnSpc>
            </a:pPr>
          </a:p>
        </p:txBody>
      </p:sp>
      <p:sp>
        <p:nvSpPr>
          <p:cNvPr name="TextBox 26" id="26"/>
          <p:cNvSpPr txBox="true"/>
          <p:nvPr/>
        </p:nvSpPr>
        <p:spPr>
          <a:xfrm rot="0">
            <a:off x="7292084" y="2771101"/>
            <a:ext cx="4841231" cy="2024380"/>
          </a:xfrm>
          <a:prstGeom prst="rect">
            <a:avLst/>
          </a:prstGeom>
        </p:spPr>
        <p:txBody>
          <a:bodyPr anchor="t" rtlCol="false" tIns="0" lIns="0" bIns="0" rIns="0">
            <a:spAutoFit/>
          </a:bodyPr>
          <a:lstStyle/>
          <a:p>
            <a:pPr algn="l">
              <a:lnSpc>
                <a:spcPts val="3919"/>
              </a:lnSpc>
            </a:pPr>
            <a:r>
              <a:rPr lang="en-US" sz="2799" spc="13">
                <a:solidFill>
                  <a:srgbClr val="505050"/>
                </a:solidFill>
                <a:latin typeface="Avenir LT Std 2"/>
                <a:ea typeface="Avenir LT Std 2"/>
                <a:cs typeface="Avenir LT Std 2"/>
                <a:sym typeface="Avenir LT Std 2"/>
              </a:rPr>
              <a:t>Differences between courses</a:t>
            </a:r>
          </a:p>
          <a:p>
            <a:pPr algn="l">
              <a:lnSpc>
                <a:spcPts val="3919"/>
              </a:lnSpc>
            </a:pPr>
            <a:r>
              <a:rPr lang="en-US" sz="2799" spc="13">
                <a:solidFill>
                  <a:srgbClr val="505050"/>
                </a:solidFill>
                <a:latin typeface="Avenir LT Std 2"/>
                <a:ea typeface="Avenir LT Std 2"/>
                <a:cs typeface="Avenir LT Std 2"/>
                <a:sym typeface="Avenir LT Std 2"/>
              </a:rPr>
              <a:t>How to categorize questions</a:t>
            </a:r>
          </a:p>
          <a:p>
            <a:pPr algn="l">
              <a:lnSpc>
                <a:spcPts val="3919"/>
              </a:lnSpc>
            </a:pPr>
            <a:r>
              <a:rPr lang="en-US" sz="2799" spc="13">
                <a:solidFill>
                  <a:srgbClr val="505050"/>
                </a:solidFill>
                <a:latin typeface="Avenir LT Std 2"/>
                <a:ea typeface="Avenir LT Std 2"/>
                <a:cs typeface="Avenir LT Std 2"/>
                <a:sym typeface="Avenir LT Std 2"/>
              </a:rPr>
              <a:t>Exam prep</a:t>
            </a:r>
          </a:p>
          <a:p>
            <a:pPr algn="l">
              <a:lnSpc>
                <a:spcPts val="3919"/>
              </a:lnSpc>
            </a:pPr>
            <a:r>
              <a:rPr lang="en-US" sz="2799" spc="13">
                <a:solidFill>
                  <a:srgbClr val="505050"/>
                </a:solidFill>
                <a:latin typeface="Avenir LT Std 2"/>
                <a:ea typeface="Avenir LT Std 2"/>
                <a:cs typeface="Avenir LT Std 2"/>
                <a:sym typeface="Avenir LT Std 2"/>
              </a:rPr>
              <a:t>Weekly learning objectives</a:t>
            </a:r>
          </a:p>
        </p:txBody>
      </p:sp>
      <p:sp>
        <p:nvSpPr>
          <p:cNvPr name="TextBox 27" id="27"/>
          <p:cNvSpPr txBox="true"/>
          <p:nvPr/>
        </p:nvSpPr>
        <p:spPr>
          <a:xfrm rot="0">
            <a:off x="2709286" y="7208228"/>
            <a:ext cx="1910159" cy="604520"/>
          </a:xfrm>
          <a:prstGeom prst="rect">
            <a:avLst/>
          </a:prstGeom>
        </p:spPr>
        <p:txBody>
          <a:bodyPr anchor="t" rtlCol="false" tIns="0" lIns="0" bIns="0" rIns="0">
            <a:spAutoFit/>
          </a:bodyPr>
          <a:lstStyle/>
          <a:p>
            <a:pPr algn="ctr">
              <a:lnSpc>
                <a:spcPts val="4480"/>
              </a:lnSpc>
              <a:spcBef>
                <a:spcPct val="0"/>
              </a:spcBef>
            </a:pPr>
            <a:r>
              <a:rPr lang="en-US" sz="3200" spc="16">
                <a:solidFill>
                  <a:srgbClr val="FFFFFF"/>
                </a:solidFill>
                <a:latin typeface="Avenir LT Std 1"/>
                <a:ea typeface="Avenir LT Std 1"/>
                <a:cs typeface="Avenir LT Std 1"/>
                <a:sym typeface="Avenir LT Std 1"/>
              </a:rPr>
              <a:t>MCDB 1A</a:t>
            </a:r>
          </a:p>
        </p:txBody>
      </p:sp>
      <p:grpSp>
        <p:nvGrpSpPr>
          <p:cNvPr name="Group 28" id="28"/>
          <p:cNvGrpSpPr/>
          <p:nvPr/>
        </p:nvGrpSpPr>
        <p:grpSpPr>
          <a:xfrm rot="0">
            <a:off x="789705" y="547689"/>
            <a:ext cx="16660366" cy="1276426"/>
            <a:chOff x="0" y="0"/>
            <a:chExt cx="22213822" cy="1701902"/>
          </a:xfrm>
        </p:grpSpPr>
        <p:sp>
          <p:nvSpPr>
            <p:cNvPr name="Freeform 29" id="29"/>
            <p:cNvSpPr/>
            <p:nvPr/>
          </p:nvSpPr>
          <p:spPr>
            <a:xfrm flipH="false" flipV="false" rot="0">
              <a:off x="0" y="0"/>
              <a:ext cx="22213822" cy="1701902"/>
            </a:xfrm>
            <a:custGeom>
              <a:avLst/>
              <a:gdLst/>
              <a:ahLst/>
              <a:cxnLst/>
              <a:rect r="r" b="b" t="t" l="l"/>
              <a:pathLst>
                <a:path h="1701902" w="22213822">
                  <a:moveTo>
                    <a:pt x="0" y="0"/>
                  </a:moveTo>
                  <a:lnTo>
                    <a:pt x="22213822" y="0"/>
                  </a:lnTo>
                  <a:lnTo>
                    <a:pt x="22213822" y="1701902"/>
                  </a:lnTo>
                  <a:lnTo>
                    <a:pt x="0" y="1701902"/>
                  </a:lnTo>
                  <a:close/>
                </a:path>
              </a:pathLst>
            </a:custGeom>
            <a:solidFill>
              <a:srgbClr val="000000">
                <a:alpha val="0"/>
              </a:srgbClr>
            </a:solidFill>
          </p:spPr>
        </p:sp>
        <p:sp>
          <p:nvSpPr>
            <p:cNvPr name="TextBox 30" id="30"/>
            <p:cNvSpPr txBox="true"/>
            <p:nvPr/>
          </p:nvSpPr>
          <p:spPr>
            <a:xfrm>
              <a:off x="0" y="-57150"/>
              <a:ext cx="22213822" cy="1759052"/>
            </a:xfrm>
            <a:prstGeom prst="rect">
              <a:avLst/>
            </a:prstGeom>
          </p:spPr>
          <p:txBody>
            <a:bodyPr anchor="t" rtlCol="false" tIns="0" lIns="0" bIns="0" rIns="0"/>
            <a:lstStyle/>
            <a:p>
              <a:pPr algn="l">
                <a:lnSpc>
                  <a:spcPts val="7776"/>
                </a:lnSpc>
              </a:pPr>
              <a:r>
                <a:rPr lang="en-US" sz="7200">
                  <a:solidFill>
                    <a:srgbClr val="003660"/>
                  </a:solidFill>
                  <a:latin typeface="Avenir LT Std 1"/>
                  <a:ea typeface="Avenir LT Std 1"/>
                  <a:cs typeface="Avenir LT Std 1"/>
                  <a:sym typeface="Avenir LT Std 1"/>
                </a:rPr>
                <a:t>Intro Bio Community</a:t>
              </a:r>
            </a:p>
          </p:txBody>
        </p:sp>
      </p:grpSp>
      <p:sp>
        <p:nvSpPr>
          <p:cNvPr name="Freeform 31" id="31"/>
          <p:cNvSpPr/>
          <p:nvPr/>
        </p:nvSpPr>
        <p:spPr>
          <a:xfrm flipH="false" flipV="false" rot="0">
            <a:off x="12750477" y="9504049"/>
            <a:ext cx="5153245" cy="369332"/>
          </a:xfrm>
          <a:custGeom>
            <a:avLst/>
            <a:gdLst/>
            <a:ahLst/>
            <a:cxnLst/>
            <a:rect r="r" b="b" t="t" l="l"/>
            <a:pathLst>
              <a:path h="369332" w="5153245">
                <a:moveTo>
                  <a:pt x="0" y="0"/>
                </a:moveTo>
                <a:lnTo>
                  <a:pt x="5153245" y="0"/>
                </a:lnTo>
                <a:lnTo>
                  <a:pt x="5153245" y="369331"/>
                </a:lnTo>
                <a:lnTo>
                  <a:pt x="0" y="369331"/>
                </a:lnTo>
                <a:lnTo>
                  <a:pt x="0" y="0"/>
                </a:lnTo>
                <a:close/>
              </a:path>
            </a:pathLst>
          </a:custGeom>
          <a:blipFill>
            <a:blip r:embed="rId7"/>
            <a:stretch>
              <a:fillRect l="0" t="0" r="0" b="-1577"/>
            </a:stretch>
          </a:blipFill>
        </p:spPr>
      </p:sp>
    </p:spTree>
  </p:cSld>
  <p:clrMapOvr>
    <a:masterClrMapping/>
  </p:clrMapOvr>
</p:sld>
</file>

<file path=ppt/slides/slide7.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grpSp>
        <p:nvGrpSpPr>
          <p:cNvPr name="Group 2" id="2"/>
          <p:cNvGrpSpPr/>
          <p:nvPr/>
        </p:nvGrpSpPr>
        <p:grpSpPr>
          <a:xfrm rot="0">
            <a:off x="1341529" y="3510382"/>
            <a:ext cx="2511324" cy="2388167"/>
            <a:chOff x="0" y="0"/>
            <a:chExt cx="1038216" cy="987302"/>
          </a:xfrm>
        </p:grpSpPr>
        <p:sp>
          <p:nvSpPr>
            <p:cNvPr name="Freeform 3" id="3"/>
            <p:cNvSpPr/>
            <p:nvPr/>
          </p:nvSpPr>
          <p:spPr>
            <a:xfrm flipH="false" flipV="false" rot="0">
              <a:off x="0" y="0"/>
              <a:ext cx="1038216" cy="987302"/>
            </a:xfrm>
            <a:custGeom>
              <a:avLst/>
              <a:gdLst/>
              <a:ahLst/>
              <a:cxnLst/>
              <a:rect r="r" b="b" t="t" l="l"/>
              <a:pathLst>
                <a:path h="987302" w="1038216">
                  <a:moveTo>
                    <a:pt x="61656" y="0"/>
                  </a:moveTo>
                  <a:lnTo>
                    <a:pt x="976560" y="0"/>
                  </a:lnTo>
                  <a:cubicBezTo>
                    <a:pt x="1010612" y="0"/>
                    <a:pt x="1038216" y="27604"/>
                    <a:pt x="1038216" y="61656"/>
                  </a:cubicBezTo>
                  <a:lnTo>
                    <a:pt x="1038216" y="925646"/>
                  </a:lnTo>
                  <a:cubicBezTo>
                    <a:pt x="1038216" y="941998"/>
                    <a:pt x="1031720" y="957680"/>
                    <a:pt x="1020158" y="969243"/>
                  </a:cubicBezTo>
                  <a:cubicBezTo>
                    <a:pt x="1008595" y="980806"/>
                    <a:pt x="992913" y="987302"/>
                    <a:pt x="976560" y="987302"/>
                  </a:cubicBezTo>
                  <a:lnTo>
                    <a:pt x="61656" y="987302"/>
                  </a:lnTo>
                  <a:cubicBezTo>
                    <a:pt x="45304" y="987302"/>
                    <a:pt x="29621" y="980806"/>
                    <a:pt x="18059" y="969243"/>
                  </a:cubicBezTo>
                  <a:cubicBezTo>
                    <a:pt x="6496" y="957680"/>
                    <a:pt x="0" y="941998"/>
                    <a:pt x="0" y="925646"/>
                  </a:cubicBezTo>
                  <a:lnTo>
                    <a:pt x="0" y="61656"/>
                  </a:lnTo>
                  <a:cubicBezTo>
                    <a:pt x="0" y="45304"/>
                    <a:pt x="6496" y="29621"/>
                    <a:pt x="18059" y="18059"/>
                  </a:cubicBezTo>
                  <a:cubicBezTo>
                    <a:pt x="29621" y="6496"/>
                    <a:pt x="45304" y="0"/>
                    <a:pt x="61656" y="0"/>
                  </a:cubicBezTo>
                  <a:close/>
                </a:path>
              </a:pathLst>
            </a:custGeom>
            <a:solidFill>
              <a:srgbClr val="FFFFFF"/>
            </a:solidFill>
            <a:ln w="142875" cap="sq">
              <a:solidFill>
                <a:srgbClr val="869290"/>
              </a:solidFill>
              <a:prstDash val="solid"/>
              <a:miter/>
            </a:ln>
          </p:spPr>
        </p:sp>
        <p:sp>
          <p:nvSpPr>
            <p:cNvPr name="TextBox 4" id="4"/>
            <p:cNvSpPr txBox="true"/>
            <p:nvPr/>
          </p:nvSpPr>
          <p:spPr>
            <a:xfrm>
              <a:off x="0" y="-38100"/>
              <a:ext cx="1038216" cy="1025402"/>
            </a:xfrm>
            <a:prstGeom prst="rect">
              <a:avLst/>
            </a:prstGeom>
          </p:spPr>
          <p:txBody>
            <a:bodyPr anchor="ctr" rtlCol="false" tIns="56237" lIns="56237" bIns="56237" rIns="56237"/>
            <a:lstStyle/>
            <a:p>
              <a:pPr algn="ctr">
                <a:lnSpc>
                  <a:spcPts val="2659"/>
                </a:lnSpc>
              </a:pPr>
            </a:p>
          </p:txBody>
        </p:sp>
      </p:grpSp>
      <p:grpSp>
        <p:nvGrpSpPr>
          <p:cNvPr name="Group 5" id="5"/>
          <p:cNvGrpSpPr/>
          <p:nvPr/>
        </p:nvGrpSpPr>
        <p:grpSpPr>
          <a:xfrm rot="0">
            <a:off x="4685084" y="3510382"/>
            <a:ext cx="2511324" cy="2388167"/>
            <a:chOff x="0" y="0"/>
            <a:chExt cx="1038216" cy="987302"/>
          </a:xfrm>
        </p:grpSpPr>
        <p:sp>
          <p:nvSpPr>
            <p:cNvPr name="Freeform 6" id="6"/>
            <p:cNvSpPr/>
            <p:nvPr/>
          </p:nvSpPr>
          <p:spPr>
            <a:xfrm flipH="false" flipV="false" rot="0">
              <a:off x="0" y="0"/>
              <a:ext cx="1038216" cy="987302"/>
            </a:xfrm>
            <a:custGeom>
              <a:avLst/>
              <a:gdLst/>
              <a:ahLst/>
              <a:cxnLst/>
              <a:rect r="r" b="b" t="t" l="l"/>
              <a:pathLst>
                <a:path h="987302" w="1038216">
                  <a:moveTo>
                    <a:pt x="61656" y="0"/>
                  </a:moveTo>
                  <a:lnTo>
                    <a:pt x="976560" y="0"/>
                  </a:lnTo>
                  <a:cubicBezTo>
                    <a:pt x="1010612" y="0"/>
                    <a:pt x="1038216" y="27604"/>
                    <a:pt x="1038216" y="61656"/>
                  </a:cubicBezTo>
                  <a:lnTo>
                    <a:pt x="1038216" y="925646"/>
                  </a:lnTo>
                  <a:cubicBezTo>
                    <a:pt x="1038216" y="941998"/>
                    <a:pt x="1031720" y="957680"/>
                    <a:pt x="1020158" y="969243"/>
                  </a:cubicBezTo>
                  <a:cubicBezTo>
                    <a:pt x="1008595" y="980806"/>
                    <a:pt x="992913" y="987302"/>
                    <a:pt x="976560" y="987302"/>
                  </a:cubicBezTo>
                  <a:lnTo>
                    <a:pt x="61656" y="987302"/>
                  </a:lnTo>
                  <a:cubicBezTo>
                    <a:pt x="45304" y="987302"/>
                    <a:pt x="29621" y="980806"/>
                    <a:pt x="18059" y="969243"/>
                  </a:cubicBezTo>
                  <a:cubicBezTo>
                    <a:pt x="6496" y="957680"/>
                    <a:pt x="0" y="941998"/>
                    <a:pt x="0" y="925646"/>
                  </a:cubicBezTo>
                  <a:lnTo>
                    <a:pt x="0" y="61656"/>
                  </a:lnTo>
                  <a:cubicBezTo>
                    <a:pt x="0" y="45304"/>
                    <a:pt x="6496" y="29621"/>
                    <a:pt x="18059" y="18059"/>
                  </a:cubicBezTo>
                  <a:cubicBezTo>
                    <a:pt x="29621" y="6496"/>
                    <a:pt x="45304" y="0"/>
                    <a:pt x="61656" y="0"/>
                  </a:cubicBezTo>
                  <a:close/>
                </a:path>
              </a:pathLst>
            </a:custGeom>
            <a:solidFill>
              <a:srgbClr val="FFFFFF"/>
            </a:solidFill>
            <a:ln w="142875" cap="sq">
              <a:solidFill>
                <a:srgbClr val="FEBC11"/>
              </a:solidFill>
              <a:prstDash val="solid"/>
              <a:miter/>
            </a:ln>
          </p:spPr>
        </p:sp>
        <p:sp>
          <p:nvSpPr>
            <p:cNvPr name="TextBox 7" id="7"/>
            <p:cNvSpPr txBox="true"/>
            <p:nvPr/>
          </p:nvSpPr>
          <p:spPr>
            <a:xfrm>
              <a:off x="0" y="-38100"/>
              <a:ext cx="1038216" cy="1025402"/>
            </a:xfrm>
            <a:prstGeom prst="rect">
              <a:avLst/>
            </a:prstGeom>
          </p:spPr>
          <p:txBody>
            <a:bodyPr anchor="ctr" rtlCol="false" tIns="56237" lIns="56237" bIns="56237" rIns="56237"/>
            <a:lstStyle/>
            <a:p>
              <a:pPr algn="ctr">
                <a:lnSpc>
                  <a:spcPts val="2659"/>
                </a:lnSpc>
              </a:pPr>
            </a:p>
          </p:txBody>
        </p:sp>
      </p:grpSp>
      <p:grpSp>
        <p:nvGrpSpPr>
          <p:cNvPr name="Group 8" id="8"/>
          <p:cNvGrpSpPr/>
          <p:nvPr/>
        </p:nvGrpSpPr>
        <p:grpSpPr>
          <a:xfrm rot="0">
            <a:off x="2181665" y="2857316"/>
            <a:ext cx="831051" cy="779240"/>
            <a:chOff x="0" y="0"/>
            <a:chExt cx="343568" cy="322149"/>
          </a:xfrm>
        </p:grpSpPr>
        <p:sp>
          <p:nvSpPr>
            <p:cNvPr name="Freeform 9" id="9"/>
            <p:cNvSpPr/>
            <p:nvPr/>
          </p:nvSpPr>
          <p:spPr>
            <a:xfrm flipH="false" flipV="false" rot="0">
              <a:off x="0" y="0"/>
              <a:ext cx="343568" cy="322149"/>
            </a:xfrm>
            <a:custGeom>
              <a:avLst/>
              <a:gdLst/>
              <a:ahLst/>
              <a:cxnLst/>
              <a:rect r="r" b="b" t="t" l="l"/>
              <a:pathLst>
                <a:path h="322149" w="343568">
                  <a:moveTo>
                    <a:pt x="93158" y="0"/>
                  </a:moveTo>
                  <a:lnTo>
                    <a:pt x="250410" y="0"/>
                  </a:lnTo>
                  <a:cubicBezTo>
                    <a:pt x="275117" y="0"/>
                    <a:pt x="298812" y="9815"/>
                    <a:pt x="316283" y="27285"/>
                  </a:cubicBezTo>
                  <a:cubicBezTo>
                    <a:pt x="333753" y="44756"/>
                    <a:pt x="343568" y="68451"/>
                    <a:pt x="343568" y="93158"/>
                  </a:cubicBezTo>
                  <a:lnTo>
                    <a:pt x="343568" y="228990"/>
                  </a:lnTo>
                  <a:cubicBezTo>
                    <a:pt x="343568" y="253697"/>
                    <a:pt x="333753" y="277393"/>
                    <a:pt x="316283" y="294863"/>
                  </a:cubicBezTo>
                  <a:cubicBezTo>
                    <a:pt x="298812" y="312334"/>
                    <a:pt x="275117" y="322149"/>
                    <a:pt x="250410" y="322149"/>
                  </a:cubicBezTo>
                  <a:lnTo>
                    <a:pt x="93158" y="322149"/>
                  </a:lnTo>
                  <a:cubicBezTo>
                    <a:pt x="68451" y="322149"/>
                    <a:pt x="44756" y="312334"/>
                    <a:pt x="27285" y="294863"/>
                  </a:cubicBezTo>
                  <a:cubicBezTo>
                    <a:pt x="9815" y="277393"/>
                    <a:pt x="0" y="253697"/>
                    <a:pt x="0" y="228990"/>
                  </a:cubicBezTo>
                  <a:lnTo>
                    <a:pt x="0" y="93158"/>
                  </a:lnTo>
                  <a:cubicBezTo>
                    <a:pt x="0" y="68451"/>
                    <a:pt x="9815" y="44756"/>
                    <a:pt x="27285" y="27285"/>
                  </a:cubicBezTo>
                  <a:cubicBezTo>
                    <a:pt x="44756" y="9815"/>
                    <a:pt x="68451" y="0"/>
                    <a:pt x="93158" y="0"/>
                  </a:cubicBezTo>
                  <a:close/>
                </a:path>
              </a:pathLst>
            </a:custGeom>
            <a:solidFill>
              <a:srgbClr val="818181"/>
            </a:solidFill>
          </p:spPr>
        </p:sp>
        <p:sp>
          <p:nvSpPr>
            <p:cNvPr name="TextBox 10" id="10"/>
            <p:cNvSpPr txBox="true"/>
            <p:nvPr/>
          </p:nvSpPr>
          <p:spPr>
            <a:xfrm>
              <a:off x="0" y="-38100"/>
              <a:ext cx="343568" cy="360249"/>
            </a:xfrm>
            <a:prstGeom prst="rect">
              <a:avLst/>
            </a:prstGeom>
          </p:spPr>
          <p:txBody>
            <a:bodyPr anchor="ctr" rtlCol="false" tIns="56237" lIns="56237" bIns="56237" rIns="56237"/>
            <a:lstStyle/>
            <a:p>
              <a:pPr algn="ctr">
                <a:lnSpc>
                  <a:spcPts val="2659"/>
                </a:lnSpc>
              </a:pPr>
            </a:p>
          </p:txBody>
        </p:sp>
      </p:grpSp>
      <p:grpSp>
        <p:nvGrpSpPr>
          <p:cNvPr name="Group 11" id="11"/>
          <p:cNvGrpSpPr/>
          <p:nvPr/>
        </p:nvGrpSpPr>
        <p:grpSpPr>
          <a:xfrm rot="0">
            <a:off x="5525221" y="2857316"/>
            <a:ext cx="831051" cy="779240"/>
            <a:chOff x="0" y="0"/>
            <a:chExt cx="343568" cy="322149"/>
          </a:xfrm>
        </p:grpSpPr>
        <p:sp>
          <p:nvSpPr>
            <p:cNvPr name="Freeform 12" id="12"/>
            <p:cNvSpPr/>
            <p:nvPr/>
          </p:nvSpPr>
          <p:spPr>
            <a:xfrm flipH="false" flipV="false" rot="0">
              <a:off x="0" y="0"/>
              <a:ext cx="343568" cy="322149"/>
            </a:xfrm>
            <a:custGeom>
              <a:avLst/>
              <a:gdLst/>
              <a:ahLst/>
              <a:cxnLst/>
              <a:rect r="r" b="b" t="t" l="l"/>
              <a:pathLst>
                <a:path h="322149" w="343568">
                  <a:moveTo>
                    <a:pt x="93158" y="0"/>
                  </a:moveTo>
                  <a:lnTo>
                    <a:pt x="250410" y="0"/>
                  </a:lnTo>
                  <a:cubicBezTo>
                    <a:pt x="275117" y="0"/>
                    <a:pt x="298812" y="9815"/>
                    <a:pt x="316283" y="27285"/>
                  </a:cubicBezTo>
                  <a:cubicBezTo>
                    <a:pt x="333753" y="44756"/>
                    <a:pt x="343568" y="68451"/>
                    <a:pt x="343568" y="93158"/>
                  </a:cubicBezTo>
                  <a:lnTo>
                    <a:pt x="343568" y="228990"/>
                  </a:lnTo>
                  <a:cubicBezTo>
                    <a:pt x="343568" y="253697"/>
                    <a:pt x="333753" y="277393"/>
                    <a:pt x="316283" y="294863"/>
                  </a:cubicBezTo>
                  <a:cubicBezTo>
                    <a:pt x="298812" y="312334"/>
                    <a:pt x="275117" y="322149"/>
                    <a:pt x="250410" y="322149"/>
                  </a:cubicBezTo>
                  <a:lnTo>
                    <a:pt x="93158" y="322149"/>
                  </a:lnTo>
                  <a:cubicBezTo>
                    <a:pt x="68451" y="322149"/>
                    <a:pt x="44756" y="312334"/>
                    <a:pt x="27285" y="294863"/>
                  </a:cubicBezTo>
                  <a:cubicBezTo>
                    <a:pt x="9815" y="277393"/>
                    <a:pt x="0" y="253697"/>
                    <a:pt x="0" y="228990"/>
                  </a:cubicBezTo>
                  <a:lnTo>
                    <a:pt x="0" y="93158"/>
                  </a:lnTo>
                  <a:cubicBezTo>
                    <a:pt x="0" y="68451"/>
                    <a:pt x="9815" y="44756"/>
                    <a:pt x="27285" y="27285"/>
                  </a:cubicBezTo>
                  <a:cubicBezTo>
                    <a:pt x="44756" y="9815"/>
                    <a:pt x="68451" y="0"/>
                    <a:pt x="93158" y="0"/>
                  </a:cubicBezTo>
                  <a:close/>
                </a:path>
              </a:pathLst>
            </a:custGeom>
            <a:solidFill>
              <a:srgbClr val="FEBC11"/>
            </a:solidFill>
          </p:spPr>
        </p:sp>
        <p:sp>
          <p:nvSpPr>
            <p:cNvPr name="TextBox 13" id="13"/>
            <p:cNvSpPr txBox="true"/>
            <p:nvPr/>
          </p:nvSpPr>
          <p:spPr>
            <a:xfrm>
              <a:off x="0" y="-38100"/>
              <a:ext cx="343568" cy="360249"/>
            </a:xfrm>
            <a:prstGeom prst="rect">
              <a:avLst/>
            </a:prstGeom>
          </p:spPr>
          <p:txBody>
            <a:bodyPr anchor="ctr" rtlCol="false" tIns="56237" lIns="56237" bIns="56237" rIns="56237"/>
            <a:lstStyle/>
            <a:p>
              <a:pPr algn="ctr">
                <a:lnSpc>
                  <a:spcPts val="2659"/>
                </a:lnSpc>
              </a:pPr>
            </a:p>
          </p:txBody>
        </p:sp>
      </p:grpSp>
      <p:grpSp>
        <p:nvGrpSpPr>
          <p:cNvPr name="Group 14" id="14"/>
          <p:cNvGrpSpPr/>
          <p:nvPr/>
        </p:nvGrpSpPr>
        <p:grpSpPr>
          <a:xfrm rot="0">
            <a:off x="8028640" y="3510382"/>
            <a:ext cx="2511324" cy="2388167"/>
            <a:chOff x="0" y="0"/>
            <a:chExt cx="1038216" cy="987302"/>
          </a:xfrm>
        </p:grpSpPr>
        <p:sp>
          <p:nvSpPr>
            <p:cNvPr name="Freeform 15" id="15"/>
            <p:cNvSpPr/>
            <p:nvPr/>
          </p:nvSpPr>
          <p:spPr>
            <a:xfrm flipH="false" flipV="false" rot="0">
              <a:off x="0" y="0"/>
              <a:ext cx="1038216" cy="987302"/>
            </a:xfrm>
            <a:custGeom>
              <a:avLst/>
              <a:gdLst/>
              <a:ahLst/>
              <a:cxnLst/>
              <a:rect r="r" b="b" t="t" l="l"/>
              <a:pathLst>
                <a:path h="987302" w="1038216">
                  <a:moveTo>
                    <a:pt x="61656" y="0"/>
                  </a:moveTo>
                  <a:lnTo>
                    <a:pt x="976560" y="0"/>
                  </a:lnTo>
                  <a:cubicBezTo>
                    <a:pt x="1010612" y="0"/>
                    <a:pt x="1038216" y="27604"/>
                    <a:pt x="1038216" y="61656"/>
                  </a:cubicBezTo>
                  <a:lnTo>
                    <a:pt x="1038216" y="925646"/>
                  </a:lnTo>
                  <a:cubicBezTo>
                    <a:pt x="1038216" y="941998"/>
                    <a:pt x="1031720" y="957680"/>
                    <a:pt x="1020158" y="969243"/>
                  </a:cubicBezTo>
                  <a:cubicBezTo>
                    <a:pt x="1008595" y="980806"/>
                    <a:pt x="992913" y="987302"/>
                    <a:pt x="976560" y="987302"/>
                  </a:cubicBezTo>
                  <a:lnTo>
                    <a:pt x="61656" y="987302"/>
                  </a:lnTo>
                  <a:cubicBezTo>
                    <a:pt x="45304" y="987302"/>
                    <a:pt x="29621" y="980806"/>
                    <a:pt x="18059" y="969243"/>
                  </a:cubicBezTo>
                  <a:cubicBezTo>
                    <a:pt x="6496" y="957680"/>
                    <a:pt x="0" y="941998"/>
                    <a:pt x="0" y="925646"/>
                  </a:cubicBezTo>
                  <a:lnTo>
                    <a:pt x="0" y="61656"/>
                  </a:lnTo>
                  <a:cubicBezTo>
                    <a:pt x="0" y="45304"/>
                    <a:pt x="6496" y="29621"/>
                    <a:pt x="18059" y="18059"/>
                  </a:cubicBezTo>
                  <a:cubicBezTo>
                    <a:pt x="29621" y="6496"/>
                    <a:pt x="45304" y="0"/>
                    <a:pt x="61656" y="0"/>
                  </a:cubicBezTo>
                  <a:close/>
                </a:path>
              </a:pathLst>
            </a:custGeom>
            <a:solidFill>
              <a:srgbClr val="FFFFFF"/>
            </a:solidFill>
            <a:ln w="142875" cap="sq">
              <a:solidFill>
                <a:srgbClr val="EF5645"/>
              </a:solidFill>
              <a:prstDash val="solid"/>
              <a:miter/>
            </a:ln>
          </p:spPr>
        </p:sp>
        <p:sp>
          <p:nvSpPr>
            <p:cNvPr name="TextBox 16" id="16"/>
            <p:cNvSpPr txBox="true"/>
            <p:nvPr/>
          </p:nvSpPr>
          <p:spPr>
            <a:xfrm>
              <a:off x="0" y="-38100"/>
              <a:ext cx="1038216" cy="1025402"/>
            </a:xfrm>
            <a:prstGeom prst="rect">
              <a:avLst/>
            </a:prstGeom>
          </p:spPr>
          <p:txBody>
            <a:bodyPr anchor="ctr" rtlCol="false" tIns="56237" lIns="56237" bIns="56237" rIns="56237"/>
            <a:lstStyle/>
            <a:p>
              <a:pPr algn="ctr">
                <a:lnSpc>
                  <a:spcPts val="2659"/>
                </a:lnSpc>
              </a:pPr>
            </a:p>
          </p:txBody>
        </p:sp>
      </p:grpSp>
      <p:grpSp>
        <p:nvGrpSpPr>
          <p:cNvPr name="Group 17" id="17"/>
          <p:cNvGrpSpPr/>
          <p:nvPr/>
        </p:nvGrpSpPr>
        <p:grpSpPr>
          <a:xfrm rot="0">
            <a:off x="8868776" y="2857316"/>
            <a:ext cx="831051" cy="779240"/>
            <a:chOff x="0" y="0"/>
            <a:chExt cx="343568" cy="322149"/>
          </a:xfrm>
        </p:grpSpPr>
        <p:sp>
          <p:nvSpPr>
            <p:cNvPr name="Freeform 18" id="18"/>
            <p:cNvSpPr/>
            <p:nvPr/>
          </p:nvSpPr>
          <p:spPr>
            <a:xfrm flipH="false" flipV="false" rot="0">
              <a:off x="0" y="0"/>
              <a:ext cx="343568" cy="322149"/>
            </a:xfrm>
            <a:custGeom>
              <a:avLst/>
              <a:gdLst/>
              <a:ahLst/>
              <a:cxnLst/>
              <a:rect r="r" b="b" t="t" l="l"/>
              <a:pathLst>
                <a:path h="322149" w="343568">
                  <a:moveTo>
                    <a:pt x="93158" y="0"/>
                  </a:moveTo>
                  <a:lnTo>
                    <a:pt x="250410" y="0"/>
                  </a:lnTo>
                  <a:cubicBezTo>
                    <a:pt x="275117" y="0"/>
                    <a:pt x="298812" y="9815"/>
                    <a:pt x="316283" y="27285"/>
                  </a:cubicBezTo>
                  <a:cubicBezTo>
                    <a:pt x="333753" y="44756"/>
                    <a:pt x="343568" y="68451"/>
                    <a:pt x="343568" y="93158"/>
                  </a:cubicBezTo>
                  <a:lnTo>
                    <a:pt x="343568" y="228990"/>
                  </a:lnTo>
                  <a:cubicBezTo>
                    <a:pt x="343568" y="253697"/>
                    <a:pt x="333753" y="277393"/>
                    <a:pt x="316283" y="294863"/>
                  </a:cubicBezTo>
                  <a:cubicBezTo>
                    <a:pt x="298812" y="312334"/>
                    <a:pt x="275117" y="322149"/>
                    <a:pt x="250410" y="322149"/>
                  </a:cubicBezTo>
                  <a:lnTo>
                    <a:pt x="93158" y="322149"/>
                  </a:lnTo>
                  <a:cubicBezTo>
                    <a:pt x="68451" y="322149"/>
                    <a:pt x="44756" y="312334"/>
                    <a:pt x="27285" y="294863"/>
                  </a:cubicBezTo>
                  <a:cubicBezTo>
                    <a:pt x="9815" y="277393"/>
                    <a:pt x="0" y="253697"/>
                    <a:pt x="0" y="228990"/>
                  </a:cubicBezTo>
                  <a:lnTo>
                    <a:pt x="0" y="93158"/>
                  </a:lnTo>
                  <a:cubicBezTo>
                    <a:pt x="0" y="68451"/>
                    <a:pt x="9815" y="44756"/>
                    <a:pt x="27285" y="27285"/>
                  </a:cubicBezTo>
                  <a:cubicBezTo>
                    <a:pt x="44756" y="9815"/>
                    <a:pt x="68451" y="0"/>
                    <a:pt x="93158" y="0"/>
                  </a:cubicBezTo>
                  <a:close/>
                </a:path>
              </a:pathLst>
            </a:custGeom>
            <a:solidFill>
              <a:srgbClr val="EF5645"/>
            </a:solidFill>
          </p:spPr>
        </p:sp>
        <p:sp>
          <p:nvSpPr>
            <p:cNvPr name="TextBox 19" id="19"/>
            <p:cNvSpPr txBox="true"/>
            <p:nvPr/>
          </p:nvSpPr>
          <p:spPr>
            <a:xfrm>
              <a:off x="0" y="-38100"/>
              <a:ext cx="343568" cy="360249"/>
            </a:xfrm>
            <a:prstGeom prst="rect">
              <a:avLst/>
            </a:prstGeom>
          </p:spPr>
          <p:txBody>
            <a:bodyPr anchor="ctr" rtlCol="false" tIns="56237" lIns="56237" bIns="56237" rIns="56237"/>
            <a:lstStyle/>
            <a:p>
              <a:pPr algn="ctr">
                <a:lnSpc>
                  <a:spcPts val="2659"/>
                </a:lnSpc>
              </a:pPr>
            </a:p>
          </p:txBody>
        </p:sp>
      </p:grpSp>
      <p:grpSp>
        <p:nvGrpSpPr>
          <p:cNvPr name="Group 20" id="20"/>
          <p:cNvGrpSpPr/>
          <p:nvPr/>
        </p:nvGrpSpPr>
        <p:grpSpPr>
          <a:xfrm rot="0">
            <a:off x="11372195" y="3510382"/>
            <a:ext cx="2511324" cy="2388167"/>
            <a:chOff x="0" y="0"/>
            <a:chExt cx="1038216" cy="987302"/>
          </a:xfrm>
        </p:grpSpPr>
        <p:sp>
          <p:nvSpPr>
            <p:cNvPr name="Freeform 21" id="21"/>
            <p:cNvSpPr/>
            <p:nvPr/>
          </p:nvSpPr>
          <p:spPr>
            <a:xfrm flipH="false" flipV="false" rot="0">
              <a:off x="0" y="0"/>
              <a:ext cx="1038216" cy="987302"/>
            </a:xfrm>
            <a:custGeom>
              <a:avLst/>
              <a:gdLst/>
              <a:ahLst/>
              <a:cxnLst/>
              <a:rect r="r" b="b" t="t" l="l"/>
              <a:pathLst>
                <a:path h="987302" w="1038216">
                  <a:moveTo>
                    <a:pt x="61656" y="0"/>
                  </a:moveTo>
                  <a:lnTo>
                    <a:pt x="976560" y="0"/>
                  </a:lnTo>
                  <a:cubicBezTo>
                    <a:pt x="1010612" y="0"/>
                    <a:pt x="1038216" y="27604"/>
                    <a:pt x="1038216" y="61656"/>
                  </a:cubicBezTo>
                  <a:lnTo>
                    <a:pt x="1038216" y="925646"/>
                  </a:lnTo>
                  <a:cubicBezTo>
                    <a:pt x="1038216" y="941998"/>
                    <a:pt x="1031720" y="957680"/>
                    <a:pt x="1020158" y="969243"/>
                  </a:cubicBezTo>
                  <a:cubicBezTo>
                    <a:pt x="1008595" y="980806"/>
                    <a:pt x="992913" y="987302"/>
                    <a:pt x="976560" y="987302"/>
                  </a:cubicBezTo>
                  <a:lnTo>
                    <a:pt x="61656" y="987302"/>
                  </a:lnTo>
                  <a:cubicBezTo>
                    <a:pt x="45304" y="987302"/>
                    <a:pt x="29621" y="980806"/>
                    <a:pt x="18059" y="969243"/>
                  </a:cubicBezTo>
                  <a:cubicBezTo>
                    <a:pt x="6496" y="957680"/>
                    <a:pt x="0" y="941998"/>
                    <a:pt x="0" y="925646"/>
                  </a:cubicBezTo>
                  <a:lnTo>
                    <a:pt x="0" y="61656"/>
                  </a:lnTo>
                  <a:cubicBezTo>
                    <a:pt x="0" y="45304"/>
                    <a:pt x="6496" y="29621"/>
                    <a:pt x="18059" y="18059"/>
                  </a:cubicBezTo>
                  <a:cubicBezTo>
                    <a:pt x="29621" y="6496"/>
                    <a:pt x="45304" y="0"/>
                    <a:pt x="61656" y="0"/>
                  </a:cubicBezTo>
                  <a:close/>
                </a:path>
              </a:pathLst>
            </a:custGeom>
            <a:solidFill>
              <a:srgbClr val="FFFFFF"/>
            </a:solidFill>
            <a:ln w="142875" cap="sq">
              <a:solidFill>
                <a:srgbClr val="7FA9AE"/>
              </a:solidFill>
              <a:prstDash val="solid"/>
              <a:miter/>
            </a:ln>
          </p:spPr>
        </p:sp>
        <p:sp>
          <p:nvSpPr>
            <p:cNvPr name="TextBox 22" id="22"/>
            <p:cNvSpPr txBox="true"/>
            <p:nvPr/>
          </p:nvSpPr>
          <p:spPr>
            <a:xfrm>
              <a:off x="0" y="-38100"/>
              <a:ext cx="1038216" cy="1025402"/>
            </a:xfrm>
            <a:prstGeom prst="rect">
              <a:avLst/>
            </a:prstGeom>
          </p:spPr>
          <p:txBody>
            <a:bodyPr anchor="ctr" rtlCol="false" tIns="56237" lIns="56237" bIns="56237" rIns="56237"/>
            <a:lstStyle/>
            <a:p>
              <a:pPr algn="ctr">
                <a:lnSpc>
                  <a:spcPts val="2659"/>
                </a:lnSpc>
              </a:pPr>
            </a:p>
          </p:txBody>
        </p:sp>
      </p:grpSp>
      <p:grpSp>
        <p:nvGrpSpPr>
          <p:cNvPr name="Group 23" id="23"/>
          <p:cNvGrpSpPr/>
          <p:nvPr/>
        </p:nvGrpSpPr>
        <p:grpSpPr>
          <a:xfrm rot="0">
            <a:off x="12212332" y="2857316"/>
            <a:ext cx="831051" cy="779240"/>
            <a:chOff x="0" y="0"/>
            <a:chExt cx="343568" cy="322149"/>
          </a:xfrm>
        </p:grpSpPr>
        <p:sp>
          <p:nvSpPr>
            <p:cNvPr name="Freeform 24" id="24"/>
            <p:cNvSpPr/>
            <p:nvPr/>
          </p:nvSpPr>
          <p:spPr>
            <a:xfrm flipH="false" flipV="false" rot="0">
              <a:off x="0" y="0"/>
              <a:ext cx="343568" cy="322149"/>
            </a:xfrm>
            <a:custGeom>
              <a:avLst/>
              <a:gdLst/>
              <a:ahLst/>
              <a:cxnLst/>
              <a:rect r="r" b="b" t="t" l="l"/>
              <a:pathLst>
                <a:path h="322149" w="343568">
                  <a:moveTo>
                    <a:pt x="93158" y="0"/>
                  </a:moveTo>
                  <a:lnTo>
                    <a:pt x="250410" y="0"/>
                  </a:lnTo>
                  <a:cubicBezTo>
                    <a:pt x="275117" y="0"/>
                    <a:pt x="298812" y="9815"/>
                    <a:pt x="316283" y="27285"/>
                  </a:cubicBezTo>
                  <a:cubicBezTo>
                    <a:pt x="333753" y="44756"/>
                    <a:pt x="343568" y="68451"/>
                    <a:pt x="343568" y="93158"/>
                  </a:cubicBezTo>
                  <a:lnTo>
                    <a:pt x="343568" y="228990"/>
                  </a:lnTo>
                  <a:cubicBezTo>
                    <a:pt x="343568" y="253697"/>
                    <a:pt x="333753" y="277393"/>
                    <a:pt x="316283" y="294863"/>
                  </a:cubicBezTo>
                  <a:cubicBezTo>
                    <a:pt x="298812" y="312334"/>
                    <a:pt x="275117" y="322149"/>
                    <a:pt x="250410" y="322149"/>
                  </a:cubicBezTo>
                  <a:lnTo>
                    <a:pt x="93158" y="322149"/>
                  </a:lnTo>
                  <a:cubicBezTo>
                    <a:pt x="68451" y="322149"/>
                    <a:pt x="44756" y="312334"/>
                    <a:pt x="27285" y="294863"/>
                  </a:cubicBezTo>
                  <a:cubicBezTo>
                    <a:pt x="9815" y="277393"/>
                    <a:pt x="0" y="253697"/>
                    <a:pt x="0" y="228990"/>
                  </a:cubicBezTo>
                  <a:lnTo>
                    <a:pt x="0" y="93158"/>
                  </a:lnTo>
                  <a:cubicBezTo>
                    <a:pt x="0" y="68451"/>
                    <a:pt x="9815" y="44756"/>
                    <a:pt x="27285" y="27285"/>
                  </a:cubicBezTo>
                  <a:cubicBezTo>
                    <a:pt x="44756" y="9815"/>
                    <a:pt x="68451" y="0"/>
                    <a:pt x="93158" y="0"/>
                  </a:cubicBezTo>
                  <a:close/>
                </a:path>
              </a:pathLst>
            </a:custGeom>
            <a:solidFill>
              <a:srgbClr val="7FA9AE"/>
            </a:solidFill>
          </p:spPr>
        </p:sp>
        <p:sp>
          <p:nvSpPr>
            <p:cNvPr name="TextBox 25" id="25"/>
            <p:cNvSpPr txBox="true"/>
            <p:nvPr/>
          </p:nvSpPr>
          <p:spPr>
            <a:xfrm>
              <a:off x="0" y="-38100"/>
              <a:ext cx="343568" cy="360249"/>
            </a:xfrm>
            <a:prstGeom prst="rect">
              <a:avLst/>
            </a:prstGeom>
          </p:spPr>
          <p:txBody>
            <a:bodyPr anchor="ctr" rtlCol="false" tIns="56237" lIns="56237" bIns="56237" rIns="56237"/>
            <a:lstStyle/>
            <a:p>
              <a:pPr algn="ctr">
                <a:lnSpc>
                  <a:spcPts val="2659"/>
                </a:lnSpc>
              </a:pPr>
            </a:p>
          </p:txBody>
        </p:sp>
      </p:grpSp>
      <p:grpSp>
        <p:nvGrpSpPr>
          <p:cNvPr name="Group 26" id="26"/>
          <p:cNvGrpSpPr/>
          <p:nvPr/>
        </p:nvGrpSpPr>
        <p:grpSpPr>
          <a:xfrm rot="0">
            <a:off x="14715751" y="3510382"/>
            <a:ext cx="2511324" cy="2388167"/>
            <a:chOff x="0" y="0"/>
            <a:chExt cx="1038216" cy="987302"/>
          </a:xfrm>
        </p:grpSpPr>
        <p:sp>
          <p:nvSpPr>
            <p:cNvPr name="Freeform 27" id="27"/>
            <p:cNvSpPr/>
            <p:nvPr/>
          </p:nvSpPr>
          <p:spPr>
            <a:xfrm flipH="false" flipV="false" rot="0">
              <a:off x="0" y="0"/>
              <a:ext cx="1038216" cy="987302"/>
            </a:xfrm>
            <a:custGeom>
              <a:avLst/>
              <a:gdLst/>
              <a:ahLst/>
              <a:cxnLst/>
              <a:rect r="r" b="b" t="t" l="l"/>
              <a:pathLst>
                <a:path h="987302" w="1038216">
                  <a:moveTo>
                    <a:pt x="61656" y="0"/>
                  </a:moveTo>
                  <a:lnTo>
                    <a:pt x="976560" y="0"/>
                  </a:lnTo>
                  <a:cubicBezTo>
                    <a:pt x="1010612" y="0"/>
                    <a:pt x="1038216" y="27604"/>
                    <a:pt x="1038216" y="61656"/>
                  </a:cubicBezTo>
                  <a:lnTo>
                    <a:pt x="1038216" y="925646"/>
                  </a:lnTo>
                  <a:cubicBezTo>
                    <a:pt x="1038216" y="941998"/>
                    <a:pt x="1031720" y="957680"/>
                    <a:pt x="1020158" y="969243"/>
                  </a:cubicBezTo>
                  <a:cubicBezTo>
                    <a:pt x="1008595" y="980806"/>
                    <a:pt x="992913" y="987302"/>
                    <a:pt x="976560" y="987302"/>
                  </a:cubicBezTo>
                  <a:lnTo>
                    <a:pt x="61656" y="987302"/>
                  </a:lnTo>
                  <a:cubicBezTo>
                    <a:pt x="45304" y="987302"/>
                    <a:pt x="29621" y="980806"/>
                    <a:pt x="18059" y="969243"/>
                  </a:cubicBezTo>
                  <a:cubicBezTo>
                    <a:pt x="6496" y="957680"/>
                    <a:pt x="0" y="941998"/>
                    <a:pt x="0" y="925646"/>
                  </a:cubicBezTo>
                  <a:lnTo>
                    <a:pt x="0" y="61656"/>
                  </a:lnTo>
                  <a:cubicBezTo>
                    <a:pt x="0" y="45304"/>
                    <a:pt x="6496" y="29621"/>
                    <a:pt x="18059" y="18059"/>
                  </a:cubicBezTo>
                  <a:cubicBezTo>
                    <a:pt x="29621" y="6496"/>
                    <a:pt x="45304" y="0"/>
                    <a:pt x="61656" y="0"/>
                  </a:cubicBezTo>
                  <a:close/>
                </a:path>
              </a:pathLst>
            </a:custGeom>
            <a:solidFill>
              <a:srgbClr val="FFFFFF"/>
            </a:solidFill>
            <a:ln w="142875" cap="sq">
              <a:solidFill>
                <a:srgbClr val="003660"/>
              </a:solidFill>
              <a:prstDash val="solid"/>
              <a:miter/>
            </a:ln>
          </p:spPr>
        </p:sp>
        <p:sp>
          <p:nvSpPr>
            <p:cNvPr name="TextBox 28" id="28"/>
            <p:cNvSpPr txBox="true"/>
            <p:nvPr/>
          </p:nvSpPr>
          <p:spPr>
            <a:xfrm>
              <a:off x="0" y="-38100"/>
              <a:ext cx="1038216" cy="1025402"/>
            </a:xfrm>
            <a:prstGeom prst="rect">
              <a:avLst/>
            </a:prstGeom>
          </p:spPr>
          <p:txBody>
            <a:bodyPr anchor="ctr" rtlCol="false" tIns="56237" lIns="56237" bIns="56237" rIns="56237"/>
            <a:lstStyle/>
            <a:p>
              <a:pPr algn="ctr">
                <a:lnSpc>
                  <a:spcPts val="2659"/>
                </a:lnSpc>
              </a:pPr>
            </a:p>
          </p:txBody>
        </p:sp>
      </p:grpSp>
      <p:grpSp>
        <p:nvGrpSpPr>
          <p:cNvPr name="Group 29" id="29"/>
          <p:cNvGrpSpPr/>
          <p:nvPr/>
        </p:nvGrpSpPr>
        <p:grpSpPr>
          <a:xfrm rot="0">
            <a:off x="15555887" y="2857316"/>
            <a:ext cx="831051" cy="779240"/>
            <a:chOff x="0" y="0"/>
            <a:chExt cx="343568" cy="322149"/>
          </a:xfrm>
        </p:grpSpPr>
        <p:sp>
          <p:nvSpPr>
            <p:cNvPr name="Freeform 30" id="30"/>
            <p:cNvSpPr/>
            <p:nvPr/>
          </p:nvSpPr>
          <p:spPr>
            <a:xfrm flipH="false" flipV="false" rot="0">
              <a:off x="0" y="0"/>
              <a:ext cx="343568" cy="322149"/>
            </a:xfrm>
            <a:custGeom>
              <a:avLst/>
              <a:gdLst/>
              <a:ahLst/>
              <a:cxnLst/>
              <a:rect r="r" b="b" t="t" l="l"/>
              <a:pathLst>
                <a:path h="322149" w="343568">
                  <a:moveTo>
                    <a:pt x="93158" y="0"/>
                  </a:moveTo>
                  <a:lnTo>
                    <a:pt x="250410" y="0"/>
                  </a:lnTo>
                  <a:cubicBezTo>
                    <a:pt x="275117" y="0"/>
                    <a:pt x="298812" y="9815"/>
                    <a:pt x="316283" y="27285"/>
                  </a:cubicBezTo>
                  <a:cubicBezTo>
                    <a:pt x="333753" y="44756"/>
                    <a:pt x="343568" y="68451"/>
                    <a:pt x="343568" y="93158"/>
                  </a:cubicBezTo>
                  <a:lnTo>
                    <a:pt x="343568" y="228990"/>
                  </a:lnTo>
                  <a:cubicBezTo>
                    <a:pt x="343568" y="253697"/>
                    <a:pt x="333753" y="277393"/>
                    <a:pt x="316283" y="294863"/>
                  </a:cubicBezTo>
                  <a:cubicBezTo>
                    <a:pt x="298812" y="312334"/>
                    <a:pt x="275117" y="322149"/>
                    <a:pt x="250410" y="322149"/>
                  </a:cubicBezTo>
                  <a:lnTo>
                    <a:pt x="93158" y="322149"/>
                  </a:lnTo>
                  <a:cubicBezTo>
                    <a:pt x="68451" y="322149"/>
                    <a:pt x="44756" y="312334"/>
                    <a:pt x="27285" y="294863"/>
                  </a:cubicBezTo>
                  <a:cubicBezTo>
                    <a:pt x="9815" y="277393"/>
                    <a:pt x="0" y="253697"/>
                    <a:pt x="0" y="228990"/>
                  </a:cubicBezTo>
                  <a:lnTo>
                    <a:pt x="0" y="93158"/>
                  </a:lnTo>
                  <a:cubicBezTo>
                    <a:pt x="0" y="68451"/>
                    <a:pt x="9815" y="44756"/>
                    <a:pt x="27285" y="27285"/>
                  </a:cubicBezTo>
                  <a:cubicBezTo>
                    <a:pt x="44756" y="9815"/>
                    <a:pt x="68451" y="0"/>
                    <a:pt x="93158" y="0"/>
                  </a:cubicBezTo>
                  <a:close/>
                </a:path>
              </a:pathLst>
            </a:custGeom>
            <a:solidFill>
              <a:srgbClr val="003660"/>
            </a:solidFill>
          </p:spPr>
        </p:sp>
        <p:sp>
          <p:nvSpPr>
            <p:cNvPr name="TextBox 31" id="31"/>
            <p:cNvSpPr txBox="true"/>
            <p:nvPr/>
          </p:nvSpPr>
          <p:spPr>
            <a:xfrm>
              <a:off x="0" y="-38100"/>
              <a:ext cx="343568" cy="360249"/>
            </a:xfrm>
            <a:prstGeom prst="rect">
              <a:avLst/>
            </a:prstGeom>
          </p:spPr>
          <p:txBody>
            <a:bodyPr anchor="ctr" rtlCol="false" tIns="56237" lIns="56237" bIns="56237" rIns="56237"/>
            <a:lstStyle/>
            <a:p>
              <a:pPr algn="ctr">
                <a:lnSpc>
                  <a:spcPts val="2659"/>
                </a:lnSpc>
              </a:pPr>
            </a:p>
          </p:txBody>
        </p:sp>
      </p:grpSp>
      <p:sp>
        <p:nvSpPr>
          <p:cNvPr name="Freeform 32" id="32"/>
          <p:cNvSpPr/>
          <p:nvPr/>
        </p:nvSpPr>
        <p:spPr>
          <a:xfrm flipH="false" flipV="false" rot="0">
            <a:off x="2306642" y="5768198"/>
            <a:ext cx="581098" cy="514272"/>
          </a:xfrm>
          <a:custGeom>
            <a:avLst/>
            <a:gdLst/>
            <a:ahLst/>
            <a:cxnLst/>
            <a:rect r="r" b="b" t="t" l="l"/>
            <a:pathLst>
              <a:path h="514272" w="581098">
                <a:moveTo>
                  <a:pt x="0" y="0"/>
                </a:moveTo>
                <a:lnTo>
                  <a:pt x="581098" y="0"/>
                </a:lnTo>
                <a:lnTo>
                  <a:pt x="581098" y="514272"/>
                </a:lnTo>
                <a:lnTo>
                  <a:pt x="0" y="514272"/>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33" id="33"/>
          <p:cNvSpPr/>
          <p:nvPr/>
        </p:nvSpPr>
        <p:spPr>
          <a:xfrm flipH="false" flipV="false" rot="0">
            <a:off x="5650197" y="5768198"/>
            <a:ext cx="581098" cy="514272"/>
          </a:xfrm>
          <a:custGeom>
            <a:avLst/>
            <a:gdLst/>
            <a:ahLst/>
            <a:cxnLst/>
            <a:rect r="r" b="b" t="t" l="l"/>
            <a:pathLst>
              <a:path h="514272" w="581098">
                <a:moveTo>
                  <a:pt x="0" y="0"/>
                </a:moveTo>
                <a:lnTo>
                  <a:pt x="581098" y="0"/>
                </a:lnTo>
                <a:lnTo>
                  <a:pt x="581098" y="514272"/>
                </a:lnTo>
                <a:lnTo>
                  <a:pt x="0" y="514272"/>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34" id="34"/>
          <p:cNvSpPr/>
          <p:nvPr/>
        </p:nvSpPr>
        <p:spPr>
          <a:xfrm flipH="false" flipV="false" rot="0">
            <a:off x="8993753" y="5768198"/>
            <a:ext cx="581098" cy="514272"/>
          </a:xfrm>
          <a:custGeom>
            <a:avLst/>
            <a:gdLst/>
            <a:ahLst/>
            <a:cxnLst/>
            <a:rect r="r" b="b" t="t" l="l"/>
            <a:pathLst>
              <a:path h="514272" w="581098">
                <a:moveTo>
                  <a:pt x="0" y="0"/>
                </a:moveTo>
                <a:lnTo>
                  <a:pt x="581098" y="0"/>
                </a:lnTo>
                <a:lnTo>
                  <a:pt x="581098" y="514272"/>
                </a:lnTo>
                <a:lnTo>
                  <a:pt x="0" y="514272"/>
                </a:lnTo>
                <a:lnTo>
                  <a:pt x="0" y="0"/>
                </a:lnTo>
                <a:close/>
              </a:path>
            </a:pathLst>
          </a:custGeom>
          <a:blipFill>
            <a:blip r:embed="rId6">
              <a:extLst>
                <a:ext uri="{96DAC541-7B7A-43D3-8B79-37D633B846F1}">
                  <asvg:svgBlip xmlns:asvg="http://schemas.microsoft.com/office/drawing/2016/SVG/main" r:embed="rId7"/>
                </a:ext>
              </a:extLst>
            </a:blip>
            <a:stretch>
              <a:fillRect l="0" t="0" r="0" b="0"/>
            </a:stretch>
          </a:blipFill>
        </p:spPr>
      </p:sp>
      <p:sp>
        <p:nvSpPr>
          <p:cNvPr name="Freeform 35" id="35"/>
          <p:cNvSpPr/>
          <p:nvPr/>
        </p:nvSpPr>
        <p:spPr>
          <a:xfrm flipH="false" flipV="false" rot="0">
            <a:off x="12337308" y="5768198"/>
            <a:ext cx="581098" cy="514272"/>
          </a:xfrm>
          <a:custGeom>
            <a:avLst/>
            <a:gdLst/>
            <a:ahLst/>
            <a:cxnLst/>
            <a:rect r="r" b="b" t="t" l="l"/>
            <a:pathLst>
              <a:path h="514272" w="581098">
                <a:moveTo>
                  <a:pt x="0" y="0"/>
                </a:moveTo>
                <a:lnTo>
                  <a:pt x="581098" y="0"/>
                </a:lnTo>
                <a:lnTo>
                  <a:pt x="581098" y="514272"/>
                </a:lnTo>
                <a:lnTo>
                  <a:pt x="0" y="514272"/>
                </a:lnTo>
                <a:lnTo>
                  <a:pt x="0" y="0"/>
                </a:lnTo>
                <a:close/>
              </a:path>
            </a:pathLst>
          </a:custGeom>
          <a:blipFill>
            <a:blip r:embed="rId8">
              <a:extLst>
                <a:ext uri="{96DAC541-7B7A-43D3-8B79-37D633B846F1}">
                  <asvg:svgBlip xmlns:asvg="http://schemas.microsoft.com/office/drawing/2016/SVG/main" r:embed="rId9"/>
                </a:ext>
              </a:extLst>
            </a:blip>
            <a:stretch>
              <a:fillRect l="0" t="0" r="0" b="0"/>
            </a:stretch>
          </a:blipFill>
        </p:spPr>
      </p:sp>
      <p:sp>
        <p:nvSpPr>
          <p:cNvPr name="Freeform 36" id="36"/>
          <p:cNvSpPr/>
          <p:nvPr/>
        </p:nvSpPr>
        <p:spPr>
          <a:xfrm flipH="false" flipV="false" rot="0">
            <a:off x="15680864" y="5768198"/>
            <a:ext cx="581098" cy="514272"/>
          </a:xfrm>
          <a:custGeom>
            <a:avLst/>
            <a:gdLst/>
            <a:ahLst/>
            <a:cxnLst/>
            <a:rect r="r" b="b" t="t" l="l"/>
            <a:pathLst>
              <a:path h="514272" w="581098">
                <a:moveTo>
                  <a:pt x="0" y="0"/>
                </a:moveTo>
                <a:lnTo>
                  <a:pt x="581098" y="0"/>
                </a:lnTo>
                <a:lnTo>
                  <a:pt x="581098" y="514272"/>
                </a:lnTo>
                <a:lnTo>
                  <a:pt x="0" y="514272"/>
                </a:lnTo>
                <a:lnTo>
                  <a:pt x="0" y="0"/>
                </a:lnTo>
                <a:close/>
              </a:path>
            </a:pathLst>
          </a:custGeom>
          <a:blipFill>
            <a:blip r:embed="rId10">
              <a:extLst>
                <a:ext uri="{96DAC541-7B7A-43D3-8B79-37D633B846F1}">
                  <asvg:svgBlip xmlns:asvg="http://schemas.microsoft.com/office/drawing/2016/SVG/main" r:embed="rId11"/>
                </a:ext>
              </a:extLst>
            </a:blip>
            <a:stretch>
              <a:fillRect l="0" t="0" r="0" b="0"/>
            </a:stretch>
          </a:blipFill>
        </p:spPr>
      </p:sp>
      <p:sp>
        <p:nvSpPr>
          <p:cNvPr name="Freeform 37" id="37"/>
          <p:cNvSpPr/>
          <p:nvPr/>
        </p:nvSpPr>
        <p:spPr>
          <a:xfrm flipH="false" flipV="false" rot="0">
            <a:off x="1028700" y="6760834"/>
            <a:ext cx="16511204" cy="41278"/>
          </a:xfrm>
          <a:custGeom>
            <a:avLst/>
            <a:gdLst/>
            <a:ahLst/>
            <a:cxnLst/>
            <a:rect r="r" b="b" t="t" l="l"/>
            <a:pathLst>
              <a:path h="41278" w="16511204">
                <a:moveTo>
                  <a:pt x="0" y="0"/>
                </a:moveTo>
                <a:lnTo>
                  <a:pt x="16511204" y="0"/>
                </a:lnTo>
                <a:lnTo>
                  <a:pt x="16511204" y="41278"/>
                </a:lnTo>
                <a:lnTo>
                  <a:pt x="0" y="41278"/>
                </a:lnTo>
                <a:lnTo>
                  <a:pt x="0" y="0"/>
                </a:lnTo>
                <a:close/>
              </a:path>
            </a:pathLst>
          </a:custGeom>
          <a:blipFill>
            <a:blip r:embed="rId12">
              <a:extLst>
                <a:ext uri="{96DAC541-7B7A-43D3-8B79-37D633B846F1}">
                  <asvg:svgBlip xmlns:asvg="http://schemas.microsoft.com/office/drawing/2016/SVG/main" r:embed="rId13"/>
                </a:ext>
              </a:extLst>
            </a:blip>
            <a:stretch>
              <a:fillRect l="0" t="0" r="0" b="0"/>
            </a:stretch>
          </a:blipFill>
        </p:spPr>
      </p:sp>
      <p:grpSp>
        <p:nvGrpSpPr>
          <p:cNvPr name="Group 38" id="38"/>
          <p:cNvGrpSpPr/>
          <p:nvPr/>
        </p:nvGrpSpPr>
        <p:grpSpPr>
          <a:xfrm rot="0">
            <a:off x="2385129" y="6577745"/>
            <a:ext cx="407457" cy="407457"/>
            <a:chOff x="0" y="0"/>
            <a:chExt cx="812800" cy="812800"/>
          </a:xfrm>
        </p:grpSpPr>
        <p:sp>
          <p:nvSpPr>
            <p:cNvPr name="Freeform 39" id="39"/>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818181"/>
            </a:solidFill>
            <a:ln w="47625" cap="sq">
              <a:solidFill>
                <a:srgbClr val="869290"/>
              </a:solidFill>
              <a:prstDash val="solid"/>
              <a:miter/>
            </a:ln>
          </p:spPr>
        </p:sp>
        <p:sp>
          <p:nvSpPr>
            <p:cNvPr name="TextBox 40" id="40"/>
            <p:cNvSpPr txBox="true"/>
            <p:nvPr/>
          </p:nvSpPr>
          <p:spPr>
            <a:xfrm>
              <a:off x="76200" y="38100"/>
              <a:ext cx="660400" cy="698500"/>
            </a:xfrm>
            <a:prstGeom prst="rect">
              <a:avLst/>
            </a:prstGeom>
          </p:spPr>
          <p:txBody>
            <a:bodyPr anchor="ctr" rtlCol="false" tIns="52083" lIns="52083" bIns="52083" rIns="52083"/>
            <a:lstStyle/>
            <a:p>
              <a:pPr algn="ctr">
                <a:lnSpc>
                  <a:spcPts val="2659"/>
                </a:lnSpc>
              </a:pPr>
            </a:p>
          </p:txBody>
        </p:sp>
      </p:grpSp>
      <p:grpSp>
        <p:nvGrpSpPr>
          <p:cNvPr name="Group 41" id="41"/>
          <p:cNvGrpSpPr/>
          <p:nvPr/>
        </p:nvGrpSpPr>
        <p:grpSpPr>
          <a:xfrm rot="0">
            <a:off x="5737018" y="6577745"/>
            <a:ext cx="407457" cy="407457"/>
            <a:chOff x="0" y="0"/>
            <a:chExt cx="812800" cy="812800"/>
          </a:xfrm>
        </p:grpSpPr>
        <p:sp>
          <p:nvSpPr>
            <p:cNvPr name="Freeform 42" id="42"/>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EBC11"/>
            </a:solidFill>
            <a:ln w="47625" cap="sq">
              <a:solidFill>
                <a:srgbClr val="FFFFFF"/>
              </a:solidFill>
              <a:prstDash val="solid"/>
              <a:miter/>
            </a:ln>
          </p:spPr>
        </p:sp>
        <p:sp>
          <p:nvSpPr>
            <p:cNvPr name="TextBox 43" id="43"/>
            <p:cNvSpPr txBox="true"/>
            <p:nvPr/>
          </p:nvSpPr>
          <p:spPr>
            <a:xfrm>
              <a:off x="76200" y="38100"/>
              <a:ext cx="660400" cy="698500"/>
            </a:xfrm>
            <a:prstGeom prst="rect">
              <a:avLst/>
            </a:prstGeom>
          </p:spPr>
          <p:txBody>
            <a:bodyPr anchor="ctr" rtlCol="false" tIns="52083" lIns="52083" bIns="52083" rIns="52083"/>
            <a:lstStyle/>
            <a:p>
              <a:pPr algn="ctr">
                <a:lnSpc>
                  <a:spcPts val="2659"/>
                </a:lnSpc>
              </a:pPr>
            </a:p>
          </p:txBody>
        </p:sp>
      </p:grpSp>
      <p:grpSp>
        <p:nvGrpSpPr>
          <p:cNvPr name="Group 44" id="44"/>
          <p:cNvGrpSpPr/>
          <p:nvPr/>
        </p:nvGrpSpPr>
        <p:grpSpPr>
          <a:xfrm rot="0">
            <a:off x="9080573" y="6577745"/>
            <a:ext cx="407457" cy="407457"/>
            <a:chOff x="0" y="0"/>
            <a:chExt cx="812800" cy="812800"/>
          </a:xfrm>
        </p:grpSpPr>
        <p:sp>
          <p:nvSpPr>
            <p:cNvPr name="Freeform 45" id="45"/>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EF5645"/>
            </a:solidFill>
            <a:ln w="47625" cap="sq">
              <a:solidFill>
                <a:srgbClr val="FFFFFF"/>
              </a:solidFill>
              <a:prstDash val="solid"/>
              <a:miter/>
            </a:ln>
          </p:spPr>
        </p:sp>
        <p:sp>
          <p:nvSpPr>
            <p:cNvPr name="TextBox 46" id="46"/>
            <p:cNvSpPr txBox="true"/>
            <p:nvPr/>
          </p:nvSpPr>
          <p:spPr>
            <a:xfrm>
              <a:off x="76200" y="38100"/>
              <a:ext cx="660400" cy="698500"/>
            </a:xfrm>
            <a:prstGeom prst="rect">
              <a:avLst/>
            </a:prstGeom>
          </p:spPr>
          <p:txBody>
            <a:bodyPr anchor="ctr" rtlCol="false" tIns="52083" lIns="52083" bIns="52083" rIns="52083"/>
            <a:lstStyle/>
            <a:p>
              <a:pPr algn="ctr">
                <a:lnSpc>
                  <a:spcPts val="2659"/>
                </a:lnSpc>
              </a:pPr>
            </a:p>
          </p:txBody>
        </p:sp>
      </p:grpSp>
      <p:grpSp>
        <p:nvGrpSpPr>
          <p:cNvPr name="Group 47" id="47"/>
          <p:cNvGrpSpPr/>
          <p:nvPr/>
        </p:nvGrpSpPr>
        <p:grpSpPr>
          <a:xfrm rot="0">
            <a:off x="12424129" y="6577745"/>
            <a:ext cx="407457" cy="407457"/>
            <a:chOff x="0" y="0"/>
            <a:chExt cx="812800" cy="812800"/>
          </a:xfrm>
        </p:grpSpPr>
        <p:sp>
          <p:nvSpPr>
            <p:cNvPr name="Freeform 48" id="48"/>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7FA9AE"/>
            </a:solidFill>
            <a:ln w="47625" cap="sq">
              <a:solidFill>
                <a:srgbClr val="FFFFFF"/>
              </a:solidFill>
              <a:prstDash val="solid"/>
              <a:miter/>
            </a:ln>
          </p:spPr>
        </p:sp>
        <p:sp>
          <p:nvSpPr>
            <p:cNvPr name="TextBox 49" id="49"/>
            <p:cNvSpPr txBox="true"/>
            <p:nvPr/>
          </p:nvSpPr>
          <p:spPr>
            <a:xfrm>
              <a:off x="76200" y="38100"/>
              <a:ext cx="660400" cy="698500"/>
            </a:xfrm>
            <a:prstGeom prst="rect">
              <a:avLst/>
            </a:prstGeom>
          </p:spPr>
          <p:txBody>
            <a:bodyPr anchor="ctr" rtlCol="false" tIns="52083" lIns="52083" bIns="52083" rIns="52083"/>
            <a:lstStyle/>
            <a:p>
              <a:pPr algn="ctr">
                <a:lnSpc>
                  <a:spcPts val="2659"/>
                </a:lnSpc>
              </a:pPr>
            </a:p>
          </p:txBody>
        </p:sp>
      </p:grpSp>
      <p:grpSp>
        <p:nvGrpSpPr>
          <p:cNvPr name="Group 50" id="50"/>
          <p:cNvGrpSpPr/>
          <p:nvPr/>
        </p:nvGrpSpPr>
        <p:grpSpPr>
          <a:xfrm rot="0">
            <a:off x="15767684" y="6577745"/>
            <a:ext cx="407457" cy="407457"/>
            <a:chOff x="0" y="0"/>
            <a:chExt cx="812800" cy="812800"/>
          </a:xfrm>
        </p:grpSpPr>
        <p:sp>
          <p:nvSpPr>
            <p:cNvPr name="Freeform 51" id="51"/>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3660"/>
            </a:solidFill>
            <a:ln w="47625" cap="sq">
              <a:solidFill>
                <a:srgbClr val="FFFFFF"/>
              </a:solidFill>
              <a:prstDash val="solid"/>
              <a:miter/>
            </a:ln>
          </p:spPr>
        </p:sp>
        <p:sp>
          <p:nvSpPr>
            <p:cNvPr name="TextBox 52" id="52"/>
            <p:cNvSpPr txBox="true"/>
            <p:nvPr/>
          </p:nvSpPr>
          <p:spPr>
            <a:xfrm>
              <a:off x="76200" y="38100"/>
              <a:ext cx="660400" cy="698500"/>
            </a:xfrm>
            <a:prstGeom prst="rect">
              <a:avLst/>
            </a:prstGeom>
          </p:spPr>
          <p:txBody>
            <a:bodyPr anchor="ctr" rtlCol="false" tIns="52083" lIns="52083" bIns="52083" rIns="52083"/>
            <a:lstStyle/>
            <a:p>
              <a:pPr algn="ctr">
                <a:lnSpc>
                  <a:spcPts val="2659"/>
                </a:lnSpc>
              </a:pPr>
            </a:p>
          </p:txBody>
        </p:sp>
      </p:grpSp>
      <p:sp>
        <p:nvSpPr>
          <p:cNvPr name="Freeform 53" id="53"/>
          <p:cNvSpPr/>
          <p:nvPr/>
        </p:nvSpPr>
        <p:spPr>
          <a:xfrm flipH="false" flipV="false" rot="0">
            <a:off x="8480128" y="3846277"/>
            <a:ext cx="1608347" cy="1626646"/>
          </a:xfrm>
          <a:custGeom>
            <a:avLst/>
            <a:gdLst/>
            <a:ahLst/>
            <a:cxnLst/>
            <a:rect r="r" b="b" t="t" l="l"/>
            <a:pathLst>
              <a:path h="1626646" w="1608347">
                <a:moveTo>
                  <a:pt x="0" y="0"/>
                </a:moveTo>
                <a:lnTo>
                  <a:pt x="1608347" y="0"/>
                </a:lnTo>
                <a:lnTo>
                  <a:pt x="1608347" y="1626646"/>
                </a:lnTo>
                <a:lnTo>
                  <a:pt x="0" y="1626646"/>
                </a:lnTo>
                <a:lnTo>
                  <a:pt x="0" y="0"/>
                </a:lnTo>
                <a:close/>
              </a:path>
            </a:pathLst>
          </a:custGeom>
          <a:blipFill>
            <a:blip r:embed="rId14">
              <a:extLst>
                <a:ext uri="{96DAC541-7B7A-43D3-8B79-37D633B846F1}">
                  <asvg:svgBlip xmlns:asvg="http://schemas.microsoft.com/office/drawing/2016/SVG/main" r:embed="rId15"/>
                </a:ext>
              </a:extLst>
            </a:blip>
            <a:stretch>
              <a:fillRect l="0" t="0" r="0" b="0"/>
            </a:stretch>
          </a:blipFill>
        </p:spPr>
      </p:sp>
      <p:sp>
        <p:nvSpPr>
          <p:cNvPr name="Freeform 54" id="54"/>
          <p:cNvSpPr/>
          <p:nvPr/>
        </p:nvSpPr>
        <p:spPr>
          <a:xfrm flipH="false" flipV="false" rot="0">
            <a:off x="1990485" y="4105344"/>
            <a:ext cx="1213413" cy="1198245"/>
          </a:xfrm>
          <a:custGeom>
            <a:avLst/>
            <a:gdLst/>
            <a:ahLst/>
            <a:cxnLst/>
            <a:rect r="r" b="b" t="t" l="l"/>
            <a:pathLst>
              <a:path h="1198245" w="1213413">
                <a:moveTo>
                  <a:pt x="0" y="0"/>
                </a:moveTo>
                <a:lnTo>
                  <a:pt x="1213412" y="0"/>
                </a:lnTo>
                <a:lnTo>
                  <a:pt x="1213412" y="1198245"/>
                </a:lnTo>
                <a:lnTo>
                  <a:pt x="0" y="1198245"/>
                </a:lnTo>
                <a:lnTo>
                  <a:pt x="0" y="0"/>
                </a:lnTo>
                <a:close/>
              </a:path>
            </a:pathLst>
          </a:custGeom>
          <a:blipFill>
            <a:blip r:embed="rId16">
              <a:extLst>
                <a:ext uri="{96DAC541-7B7A-43D3-8B79-37D633B846F1}">
                  <asvg:svgBlip xmlns:asvg="http://schemas.microsoft.com/office/drawing/2016/SVG/main" r:embed="rId17"/>
                </a:ext>
              </a:extLst>
            </a:blip>
            <a:stretch>
              <a:fillRect l="0" t="0" r="0" b="0"/>
            </a:stretch>
          </a:blipFill>
          <a:ln cap="sq">
            <a:noFill/>
            <a:prstDash val="solid"/>
            <a:miter/>
          </a:ln>
        </p:spPr>
      </p:sp>
      <p:sp>
        <p:nvSpPr>
          <p:cNvPr name="Freeform 55" id="55"/>
          <p:cNvSpPr/>
          <p:nvPr/>
        </p:nvSpPr>
        <p:spPr>
          <a:xfrm flipH="false" flipV="false" rot="0">
            <a:off x="11865263" y="4071450"/>
            <a:ext cx="1525188" cy="1176301"/>
          </a:xfrm>
          <a:custGeom>
            <a:avLst/>
            <a:gdLst/>
            <a:ahLst/>
            <a:cxnLst/>
            <a:rect r="r" b="b" t="t" l="l"/>
            <a:pathLst>
              <a:path h="1176301" w="1525188">
                <a:moveTo>
                  <a:pt x="0" y="0"/>
                </a:moveTo>
                <a:lnTo>
                  <a:pt x="1525188" y="0"/>
                </a:lnTo>
                <a:lnTo>
                  <a:pt x="1525188" y="1176301"/>
                </a:lnTo>
                <a:lnTo>
                  <a:pt x="0" y="1176301"/>
                </a:lnTo>
                <a:lnTo>
                  <a:pt x="0" y="0"/>
                </a:lnTo>
                <a:close/>
              </a:path>
            </a:pathLst>
          </a:custGeom>
          <a:blipFill>
            <a:blip r:embed="rId18">
              <a:extLst>
                <a:ext uri="{96DAC541-7B7A-43D3-8B79-37D633B846F1}">
                  <asvg:svgBlip xmlns:asvg="http://schemas.microsoft.com/office/drawing/2016/SVG/main" r:embed="rId19"/>
                </a:ext>
              </a:extLst>
            </a:blip>
            <a:stretch>
              <a:fillRect l="0" t="0" r="0" b="0"/>
            </a:stretch>
          </a:blipFill>
        </p:spPr>
      </p:sp>
      <p:sp>
        <p:nvSpPr>
          <p:cNvPr name="Freeform 56" id="56"/>
          <p:cNvSpPr/>
          <p:nvPr/>
        </p:nvSpPr>
        <p:spPr>
          <a:xfrm flipH="false" flipV="false" rot="0">
            <a:off x="15369419" y="4071450"/>
            <a:ext cx="1230119" cy="1176301"/>
          </a:xfrm>
          <a:custGeom>
            <a:avLst/>
            <a:gdLst/>
            <a:ahLst/>
            <a:cxnLst/>
            <a:rect r="r" b="b" t="t" l="l"/>
            <a:pathLst>
              <a:path h="1176301" w="1230119">
                <a:moveTo>
                  <a:pt x="0" y="0"/>
                </a:moveTo>
                <a:lnTo>
                  <a:pt x="1230119" y="0"/>
                </a:lnTo>
                <a:lnTo>
                  <a:pt x="1230119" y="1176301"/>
                </a:lnTo>
                <a:lnTo>
                  <a:pt x="0" y="1176301"/>
                </a:lnTo>
                <a:lnTo>
                  <a:pt x="0" y="0"/>
                </a:lnTo>
                <a:close/>
              </a:path>
            </a:pathLst>
          </a:custGeom>
          <a:blipFill>
            <a:blip r:embed="rId20">
              <a:extLst>
                <a:ext uri="{96DAC541-7B7A-43D3-8B79-37D633B846F1}">
                  <asvg:svgBlip xmlns:asvg="http://schemas.microsoft.com/office/drawing/2016/SVG/main" r:embed="rId21"/>
                </a:ext>
              </a:extLst>
            </a:blip>
            <a:stretch>
              <a:fillRect l="0" t="0" r="0" b="0"/>
            </a:stretch>
          </a:blipFill>
        </p:spPr>
      </p:sp>
      <p:sp>
        <p:nvSpPr>
          <p:cNvPr name="Freeform 57" id="57"/>
          <p:cNvSpPr/>
          <p:nvPr/>
        </p:nvSpPr>
        <p:spPr>
          <a:xfrm flipH="false" flipV="false" rot="0">
            <a:off x="5388746" y="3929896"/>
            <a:ext cx="1134943" cy="1469182"/>
          </a:xfrm>
          <a:custGeom>
            <a:avLst/>
            <a:gdLst/>
            <a:ahLst/>
            <a:cxnLst/>
            <a:rect r="r" b="b" t="t" l="l"/>
            <a:pathLst>
              <a:path h="1469182" w="1134943">
                <a:moveTo>
                  <a:pt x="0" y="0"/>
                </a:moveTo>
                <a:lnTo>
                  <a:pt x="1134944" y="0"/>
                </a:lnTo>
                <a:lnTo>
                  <a:pt x="1134944" y="1469183"/>
                </a:lnTo>
                <a:lnTo>
                  <a:pt x="0" y="1469183"/>
                </a:lnTo>
                <a:lnTo>
                  <a:pt x="0" y="0"/>
                </a:lnTo>
                <a:close/>
              </a:path>
            </a:pathLst>
          </a:custGeom>
          <a:blipFill>
            <a:blip r:embed="rId22">
              <a:extLst>
                <a:ext uri="{96DAC541-7B7A-43D3-8B79-37D633B846F1}">
                  <asvg:svgBlip xmlns:asvg="http://schemas.microsoft.com/office/drawing/2016/SVG/main" r:embed="rId23"/>
                </a:ext>
              </a:extLst>
            </a:blip>
            <a:stretch>
              <a:fillRect l="0" t="0" r="0" b="0"/>
            </a:stretch>
          </a:blipFill>
        </p:spPr>
      </p:sp>
      <p:sp>
        <p:nvSpPr>
          <p:cNvPr name="TextBox 58" id="58"/>
          <p:cNvSpPr txBox="true"/>
          <p:nvPr/>
        </p:nvSpPr>
        <p:spPr>
          <a:xfrm rot="0">
            <a:off x="1341529" y="7036647"/>
            <a:ext cx="2307271" cy="604521"/>
          </a:xfrm>
          <a:prstGeom prst="rect">
            <a:avLst/>
          </a:prstGeom>
        </p:spPr>
        <p:txBody>
          <a:bodyPr anchor="t" rtlCol="false" tIns="0" lIns="0" bIns="0" rIns="0">
            <a:spAutoFit/>
          </a:bodyPr>
          <a:lstStyle/>
          <a:p>
            <a:pPr algn="ctr">
              <a:lnSpc>
                <a:spcPts val="4479"/>
              </a:lnSpc>
            </a:pPr>
            <a:r>
              <a:rPr lang="en-US" sz="3199" spc="15">
                <a:solidFill>
                  <a:srgbClr val="000000"/>
                </a:solidFill>
                <a:latin typeface="Avenir LT Std 1"/>
                <a:ea typeface="Avenir LT Std 1"/>
                <a:cs typeface="Avenir LT Std 1"/>
                <a:sym typeface="Avenir LT Std 1"/>
              </a:rPr>
              <a:t>Partnership</a:t>
            </a:r>
          </a:p>
        </p:txBody>
      </p:sp>
      <p:sp>
        <p:nvSpPr>
          <p:cNvPr name="TextBox 59" id="59"/>
          <p:cNvSpPr txBox="true"/>
          <p:nvPr/>
        </p:nvSpPr>
        <p:spPr>
          <a:xfrm rot="0">
            <a:off x="1268306" y="7698318"/>
            <a:ext cx="2380494" cy="2519680"/>
          </a:xfrm>
          <a:prstGeom prst="rect">
            <a:avLst/>
          </a:prstGeom>
        </p:spPr>
        <p:txBody>
          <a:bodyPr anchor="t" rtlCol="false" tIns="0" lIns="0" bIns="0" rIns="0">
            <a:spAutoFit/>
          </a:bodyPr>
          <a:lstStyle/>
          <a:p>
            <a:pPr algn="ctr">
              <a:lnSpc>
                <a:spcPts val="3919"/>
              </a:lnSpc>
            </a:pPr>
            <a:r>
              <a:rPr lang="en-US" sz="2799" spc="13">
                <a:solidFill>
                  <a:srgbClr val="505050"/>
                </a:solidFill>
                <a:latin typeface="Avenir LT Std 2"/>
                <a:ea typeface="Avenir LT Std 2"/>
                <a:cs typeface="Avenir LT Std 2"/>
                <a:sym typeface="Avenir LT Std 2"/>
              </a:rPr>
              <a:t>Confirm the use of Intro BioCommunity eCoach with faculty.</a:t>
            </a:r>
          </a:p>
        </p:txBody>
      </p:sp>
      <p:sp>
        <p:nvSpPr>
          <p:cNvPr name="TextBox 60" id="60"/>
          <p:cNvSpPr txBox="true"/>
          <p:nvPr/>
        </p:nvSpPr>
        <p:spPr>
          <a:xfrm rot="0">
            <a:off x="-63427" y="-84004"/>
            <a:ext cx="18288000" cy="2646045"/>
          </a:xfrm>
          <a:prstGeom prst="rect">
            <a:avLst/>
          </a:prstGeom>
        </p:spPr>
        <p:txBody>
          <a:bodyPr anchor="t" rtlCol="false" tIns="0" lIns="0" bIns="0" rIns="0">
            <a:spAutoFit/>
          </a:bodyPr>
          <a:lstStyle/>
          <a:p>
            <a:pPr algn="ctr">
              <a:lnSpc>
                <a:spcPts val="10080"/>
              </a:lnSpc>
            </a:pPr>
            <a:r>
              <a:rPr lang="en-US" sz="7200" spc="36">
                <a:solidFill>
                  <a:srgbClr val="003660"/>
                </a:solidFill>
                <a:latin typeface="Avenir LT Std 1"/>
                <a:ea typeface="Avenir LT Std 1"/>
                <a:cs typeface="Avenir LT Std 1"/>
                <a:sym typeface="Avenir LT Std 1"/>
              </a:rPr>
              <a:t>Content Development: EEMB &amp; OTL Collaboration</a:t>
            </a:r>
          </a:p>
        </p:txBody>
      </p:sp>
      <p:sp>
        <p:nvSpPr>
          <p:cNvPr name="TextBox 61" id="61"/>
          <p:cNvSpPr txBox="true"/>
          <p:nvPr/>
        </p:nvSpPr>
        <p:spPr>
          <a:xfrm rot="0">
            <a:off x="4710591" y="7036647"/>
            <a:ext cx="2307271" cy="604521"/>
          </a:xfrm>
          <a:prstGeom prst="rect">
            <a:avLst/>
          </a:prstGeom>
        </p:spPr>
        <p:txBody>
          <a:bodyPr anchor="t" rtlCol="false" tIns="0" lIns="0" bIns="0" rIns="0">
            <a:spAutoFit/>
          </a:bodyPr>
          <a:lstStyle/>
          <a:p>
            <a:pPr algn="ctr">
              <a:lnSpc>
                <a:spcPts val="4479"/>
              </a:lnSpc>
            </a:pPr>
            <a:r>
              <a:rPr lang="en-US" sz="3199" spc="15">
                <a:solidFill>
                  <a:srgbClr val="000000"/>
                </a:solidFill>
                <a:latin typeface="Avenir LT Std 1"/>
                <a:ea typeface="Avenir LT Std 1"/>
                <a:cs typeface="Avenir LT Std 1"/>
                <a:sym typeface="Avenir LT Std 1"/>
              </a:rPr>
              <a:t>Plan</a:t>
            </a:r>
          </a:p>
        </p:txBody>
      </p:sp>
      <p:sp>
        <p:nvSpPr>
          <p:cNvPr name="TextBox 62" id="62"/>
          <p:cNvSpPr txBox="true"/>
          <p:nvPr/>
        </p:nvSpPr>
        <p:spPr>
          <a:xfrm rot="0">
            <a:off x="4649949" y="7698318"/>
            <a:ext cx="2428556" cy="1529080"/>
          </a:xfrm>
          <a:prstGeom prst="rect">
            <a:avLst/>
          </a:prstGeom>
        </p:spPr>
        <p:txBody>
          <a:bodyPr anchor="t" rtlCol="false" tIns="0" lIns="0" bIns="0" rIns="0">
            <a:spAutoFit/>
          </a:bodyPr>
          <a:lstStyle/>
          <a:p>
            <a:pPr algn="ctr">
              <a:lnSpc>
                <a:spcPts val="3919"/>
              </a:lnSpc>
            </a:pPr>
            <a:r>
              <a:rPr lang="en-US" sz="2799" spc="13">
                <a:solidFill>
                  <a:srgbClr val="505050"/>
                </a:solidFill>
                <a:latin typeface="Avenir LT Std 2"/>
                <a:ea typeface="Avenir LT Std 2"/>
                <a:cs typeface="Avenir LT Std 2"/>
                <a:sym typeface="Avenir LT Std 2"/>
              </a:rPr>
              <a:t>Plan out topics with course coordinator</a:t>
            </a:r>
          </a:p>
        </p:txBody>
      </p:sp>
      <p:sp>
        <p:nvSpPr>
          <p:cNvPr name="TextBox 63" id="63"/>
          <p:cNvSpPr txBox="true"/>
          <p:nvPr/>
        </p:nvSpPr>
        <p:spPr>
          <a:xfrm rot="0">
            <a:off x="8079653" y="7036647"/>
            <a:ext cx="2307271" cy="604521"/>
          </a:xfrm>
          <a:prstGeom prst="rect">
            <a:avLst/>
          </a:prstGeom>
        </p:spPr>
        <p:txBody>
          <a:bodyPr anchor="t" rtlCol="false" tIns="0" lIns="0" bIns="0" rIns="0">
            <a:spAutoFit/>
          </a:bodyPr>
          <a:lstStyle/>
          <a:p>
            <a:pPr algn="ctr">
              <a:lnSpc>
                <a:spcPts val="4479"/>
              </a:lnSpc>
            </a:pPr>
            <a:r>
              <a:rPr lang="en-US" sz="3199" spc="15">
                <a:solidFill>
                  <a:srgbClr val="000000"/>
                </a:solidFill>
                <a:latin typeface="Avenir LT Std 1"/>
                <a:ea typeface="Avenir LT Std 1"/>
                <a:cs typeface="Avenir LT Std 1"/>
                <a:sym typeface="Avenir LT Std 1"/>
              </a:rPr>
              <a:t>Collaborate</a:t>
            </a:r>
          </a:p>
        </p:txBody>
      </p:sp>
      <p:sp>
        <p:nvSpPr>
          <p:cNvPr name="TextBox 64" id="64"/>
          <p:cNvSpPr txBox="true"/>
          <p:nvPr/>
        </p:nvSpPr>
        <p:spPr>
          <a:xfrm rot="0">
            <a:off x="11448715" y="7036647"/>
            <a:ext cx="2307271" cy="604521"/>
          </a:xfrm>
          <a:prstGeom prst="rect">
            <a:avLst/>
          </a:prstGeom>
        </p:spPr>
        <p:txBody>
          <a:bodyPr anchor="t" rtlCol="false" tIns="0" lIns="0" bIns="0" rIns="0">
            <a:spAutoFit/>
          </a:bodyPr>
          <a:lstStyle/>
          <a:p>
            <a:pPr algn="ctr">
              <a:lnSpc>
                <a:spcPts val="4479"/>
              </a:lnSpc>
            </a:pPr>
            <a:r>
              <a:rPr lang="en-US" sz="3199" spc="15">
                <a:solidFill>
                  <a:srgbClr val="000000"/>
                </a:solidFill>
                <a:latin typeface="Avenir LT Std 1"/>
                <a:ea typeface="Avenir LT Std 1"/>
                <a:cs typeface="Avenir LT Std 1"/>
                <a:sym typeface="Avenir LT Std 1"/>
              </a:rPr>
              <a:t>Confirm</a:t>
            </a:r>
          </a:p>
        </p:txBody>
      </p:sp>
      <p:sp>
        <p:nvSpPr>
          <p:cNvPr name="TextBox 65" id="65"/>
          <p:cNvSpPr txBox="true"/>
          <p:nvPr/>
        </p:nvSpPr>
        <p:spPr>
          <a:xfrm rot="0">
            <a:off x="14604235" y="7036647"/>
            <a:ext cx="2734355" cy="604521"/>
          </a:xfrm>
          <a:prstGeom prst="rect">
            <a:avLst/>
          </a:prstGeom>
        </p:spPr>
        <p:txBody>
          <a:bodyPr anchor="t" rtlCol="false" tIns="0" lIns="0" bIns="0" rIns="0">
            <a:spAutoFit/>
          </a:bodyPr>
          <a:lstStyle/>
          <a:p>
            <a:pPr algn="ctr">
              <a:lnSpc>
                <a:spcPts val="4479"/>
              </a:lnSpc>
            </a:pPr>
            <a:r>
              <a:rPr lang="en-US" sz="3199" spc="15">
                <a:solidFill>
                  <a:srgbClr val="000000"/>
                </a:solidFill>
                <a:latin typeface="Avenir LT Std 1"/>
                <a:ea typeface="Avenir LT Std 1"/>
                <a:cs typeface="Avenir LT Std 1"/>
                <a:sym typeface="Avenir LT Std 1"/>
              </a:rPr>
              <a:t>Communicate</a:t>
            </a:r>
          </a:p>
        </p:txBody>
      </p:sp>
      <p:sp>
        <p:nvSpPr>
          <p:cNvPr name="TextBox 66" id="66"/>
          <p:cNvSpPr txBox="true"/>
          <p:nvPr/>
        </p:nvSpPr>
        <p:spPr>
          <a:xfrm rot="0">
            <a:off x="2232977" y="2957384"/>
            <a:ext cx="728427" cy="547370"/>
          </a:xfrm>
          <a:prstGeom prst="rect">
            <a:avLst/>
          </a:prstGeom>
        </p:spPr>
        <p:txBody>
          <a:bodyPr anchor="t" rtlCol="false" tIns="0" lIns="0" bIns="0" rIns="0">
            <a:spAutoFit/>
          </a:bodyPr>
          <a:lstStyle/>
          <a:p>
            <a:pPr algn="ctr">
              <a:lnSpc>
                <a:spcPts val="4479"/>
              </a:lnSpc>
            </a:pPr>
            <a:r>
              <a:rPr lang="en-US" b="true" sz="3199" spc="15">
                <a:solidFill>
                  <a:srgbClr val="FFFFFF"/>
                </a:solidFill>
                <a:latin typeface="Inter Bold"/>
                <a:ea typeface="Inter Bold"/>
                <a:cs typeface="Inter Bold"/>
                <a:sym typeface="Inter Bold"/>
              </a:rPr>
              <a:t>1</a:t>
            </a:r>
          </a:p>
        </p:txBody>
      </p:sp>
      <p:sp>
        <p:nvSpPr>
          <p:cNvPr name="TextBox 67" id="67"/>
          <p:cNvSpPr txBox="true"/>
          <p:nvPr/>
        </p:nvSpPr>
        <p:spPr>
          <a:xfrm rot="0">
            <a:off x="5576533" y="2957384"/>
            <a:ext cx="728427" cy="547370"/>
          </a:xfrm>
          <a:prstGeom prst="rect">
            <a:avLst/>
          </a:prstGeom>
        </p:spPr>
        <p:txBody>
          <a:bodyPr anchor="t" rtlCol="false" tIns="0" lIns="0" bIns="0" rIns="0">
            <a:spAutoFit/>
          </a:bodyPr>
          <a:lstStyle/>
          <a:p>
            <a:pPr algn="ctr">
              <a:lnSpc>
                <a:spcPts val="4479"/>
              </a:lnSpc>
            </a:pPr>
            <a:r>
              <a:rPr lang="en-US" b="true" sz="3199" spc="15">
                <a:solidFill>
                  <a:srgbClr val="FFFFFF"/>
                </a:solidFill>
                <a:latin typeface="Inter Bold"/>
                <a:ea typeface="Inter Bold"/>
                <a:cs typeface="Inter Bold"/>
                <a:sym typeface="Inter Bold"/>
              </a:rPr>
              <a:t>2</a:t>
            </a:r>
          </a:p>
        </p:txBody>
      </p:sp>
      <p:sp>
        <p:nvSpPr>
          <p:cNvPr name="TextBox 68" id="68"/>
          <p:cNvSpPr txBox="true"/>
          <p:nvPr/>
        </p:nvSpPr>
        <p:spPr>
          <a:xfrm rot="0">
            <a:off x="8920088" y="2957384"/>
            <a:ext cx="728427" cy="547370"/>
          </a:xfrm>
          <a:prstGeom prst="rect">
            <a:avLst/>
          </a:prstGeom>
        </p:spPr>
        <p:txBody>
          <a:bodyPr anchor="t" rtlCol="false" tIns="0" lIns="0" bIns="0" rIns="0">
            <a:spAutoFit/>
          </a:bodyPr>
          <a:lstStyle/>
          <a:p>
            <a:pPr algn="ctr">
              <a:lnSpc>
                <a:spcPts val="4479"/>
              </a:lnSpc>
            </a:pPr>
            <a:r>
              <a:rPr lang="en-US" b="true" sz="3199" spc="15">
                <a:solidFill>
                  <a:srgbClr val="FFFFFF"/>
                </a:solidFill>
                <a:latin typeface="Inter Bold"/>
                <a:ea typeface="Inter Bold"/>
                <a:cs typeface="Inter Bold"/>
                <a:sym typeface="Inter Bold"/>
              </a:rPr>
              <a:t>3</a:t>
            </a:r>
          </a:p>
        </p:txBody>
      </p:sp>
      <p:sp>
        <p:nvSpPr>
          <p:cNvPr name="TextBox 69" id="69"/>
          <p:cNvSpPr txBox="true"/>
          <p:nvPr/>
        </p:nvSpPr>
        <p:spPr>
          <a:xfrm rot="0">
            <a:off x="12263644" y="2957384"/>
            <a:ext cx="728427" cy="547370"/>
          </a:xfrm>
          <a:prstGeom prst="rect">
            <a:avLst/>
          </a:prstGeom>
        </p:spPr>
        <p:txBody>
          <a:bodyPr anchor="t" rtlCol="false" tIns="0" lIns="0" bIns="0" rIns="0">
            <a:spAutoFit/>
          </a:bodyPr>
          <a:lstStyle/>
          <a:p>
            <a:pPr algn="ctr">
              <a:lnSpc>
                <a:spcPts val="4479"/>
              </a:lnSpc>
            </a:pPr>
            <a:r>
              <a:rPr lang="en-US" b="true" sz="3199" spc="15">
                <a:solidFill>
                  <a:srgbClr val="FFFFFF"/>
                </a:solidFill>
                <a:latin typeface="Inter Bold"/>
                <a:ea typeface="Inter Bold"/>
                <a:cs typeface="Inter Bold"/>
                <a:sym typeface="Inter Bold"/>
              </a:rPr>
              <a:t>4</a:t>
            </a:r>
          </a:p>
        </p:txBody>
      </p:sp>
      <p:sp>
        <p:nvSpPr>
          <p:cNvPr name="TextBox 70" id="70"/>
          <p:cNvSpPr txBox="true"/>
          <p:nvPr/>
        </p:nvSpPr>
        <p:spPr>
          <a:xfrm rot="0">
            <a:off x="15607199" y="2957384"/>
            <a:ext cx="728427" cy="547370"/>
          </a:xfrm>
          <a:prstGeom prst="rect">
            <a:avLst/>
          </a:prstGeom>
        </p:spPr>
        <p:txBody>
          <a:bodyPr anchor="t" rtlCol="false" tIns="0" lIns="0" bIns="0" rIns="0">
            <a:spAutoFit/>
          </a:bodyPr>
          <a:lstStyle/>
          <a:p>
            <a:pPr algn="ctr">
              <a:lnSpc>
                <a:spcPts val="4479"/>
              </a:lnSpc>
            </a:pPr>
            <a:r>
              <a:rPr lang="en-US" b="true" sz="3199" spc="15">
                <a:solidFill>
                  <a:srgbClr val="FFFFFF"/>
                </a:solidFill>
                <a:latin typeface="Inter Bold"/>
                <a:ea typeface="Inter Bold"/>
                <a:cs typeface="Inter Bold"/>
                <a:sym typeface="Inter Bold"/>
              </a:rPr>
              <a:t>5</a:t>
            </a:r>
          </a:p>
        </p:txBody>
      </p:sp>
      <p:sp>
        <p:nvSpPr>
          <p:cNvPr name="TextBox 71" id="71"/>
          <p:cNvSpPr txBox="true"/>
          <p:nvPr/>
        </p:nvSpPr>
        <p:spPr>
          <a:xfrm rot="0">
            <a:off x="7958369" y="7698318"/>
            <a:ext cx="2428556" cy="2024380"/>
          </a:xfrm>
          <a:prstGeom prst="rect">
            <a:avLst/>
          </a:prstGeom>
        </p:spPr>
        <p:txBody>
          <a:bodyPr anchor="t" rtlCol="false" tIns="0" lIns="0" bIns="0" rIns="0">
            <a:spAutoFit/>
          </a:bodyPr>
          <a:lstStyle/>
          <a:p>
            <a:pPr algn="ctr">
              <a:lnSpc>
                <a:spcPts val="3919"/>
              </a:lnSpc>
            </a:pPr>
            <a:r>
              <a:rPr lang="en-US" sz="2799" spc="13">
                <a:solidFill>
                  <a:srgbClr val="505050"/>
                </a:solidFill>
                <a:latin typeface="Avenir LT Std 2"/>
                <a:ea typeface="Avenir LT Std 2"/>
                <a:cs typeface="Avenir LT Std 2"/>
                <a:sym typeface="Avenir LT Std 2"/>
              </a:rPr>
              <a:t>Work together to draft &amp; revise each message</a:t>
            </a:r>
          </a:p>
        </p:txBody>
      </p:sp>
      <p:sp>
        <p:nvSpPr>
          <p:cNvPr name="TextBox 72" id="72"/>
          <p:cNvSpPr txBox="true"/>
          <p:nvPr/>
        </p:nvSpPr>
        <p:spPr>
          <a:xfrm rot="0">
            <a:off x="11263224" y="7648134"/>
            <a:ext cx="2989153" cy="2024380"/>
          </a:xfrm>
          <a:prstGeom prst="rect">
            <a:avLst/>
          </a:prstGeom>
        </p:spPr>
        <p:txBody>
          <a:bodyPr anchor="t" rtlCol="false" tIns="0" lIns="0" bIns="0" rIns="0">
            <a:spAutoFit/>
          </a:bodyPr>
          <a:lstStyle/>
          <a:p>
            <a:pPr algn="ctr">
              <a:lnSpc>
                <a:spcPts val="3919"/>
              </a:lnSpc>
            </a:pPr>
            <a:r>
              <a:rPr lang="en-US" sz="2799" spc="13">
                <a:solidFill>
                  <a:srgbClr val="505050"/>
                </a:solidFill>
                <a:latin typeface="Avenir LT Std 2"/>
                <a:ea typeface="Avenir LT Std 2"/>
                <a:cs typeface="Avenir LT Std 2"/>
                <a:sym typeface="Avenir LT Std 2"/>
              </a:rPr>
              <a:t>Regular communication about due dates &amp; content coverage</a:t>
            </a:r>
          </a:p>
        </p:txBody>
      </p:sp>
      <p:sp>
        <p:nvSpPr>
          <p:cNvPr name="TextBox 73" id="73"/>
          <p:cNvSpPr txBox="true"/>
          <p:nvPr/>
        </p:nvSpPr>
        <p:spPr>
          <a:xfrm rot="0">
            <a:off x="14715751" y="7698318"/>
            <a:ext cx="2428556" cy="2024380"/>
          </a:xfrm>
          <a:prstGeom prst="rect">
            <a:avLst/>
          </a:prstGeom>
        </p:spPr>
        <p:txBody>
          <a:bodyPr anchor="t" rtlCol="false" tIns="0" lIns="0" bIns="0" rIns="0">
            <a:spAutoFit/>
          </a:bodyPr>
          <a:lstStyle/>
          <a:p>
            <a:pPr algn="ctr">
              <a:lnSpc>
                <a:spcPts val="3919"/>
              </a:lnSpc>
            </a:pPr>
            <a:r>
              <a:rPr lang="en-US" sz="2799" spc="13">
                <a:solidFill>
                  <a:srgbClr val="505050"/>
                </a:solidFill>
                <a:latin typeface="Avenir LT Std 2"/>
                <a:ea typeface="Avenir LT Std 2"/>
                <a:cs typeface="Avenir LT Std 2"/>
                <a:sym typeface="Avenir LT Std 2"/>
              </a:rPr>
              <a:t>Communicate on going progress with faculty</a:t>
            </a:r>
          </a:p>
        </p:txBody>
      </p:sp>
    </p:spTree>
  </p:cSld>
  <p:clrMapOvr>
    <a:masterClrMapping/>
  </p:clrMapOvr>
</p:sld>
</file>

<file path=ppt/slides/slide8.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grpSp>
        <p:nvGrpSpPr>
          <p:cNvPr name="Group 2" id="2"/>
          <p:cNvGrpSpPr/>
          <p:nvPr/>
        </p:nvGrpSpPr>
        <p:grpSpPr>
          <a:xfrm rot="0">
            <a:off x="1028700" y="2319141"/>
            <a:ext cx="8990428" cy="7209409"/>
            <a:chOff x="0" y="0"/>
            <a:chExt cx="11987238" cy="9612545"/>
          </a:xfrm>
        </p:grpSpPr>
        <p:sp>
          <p:nvSpPr>
            <p:cNvPr name="Freeform 3" id="3"/>
            <p:cNvSpPr/>
            <p:nvPr/>
          </p:nvSpPr>
          <p:spPr>
            <a:xfrm flipH="false" flipV="false" rot="0">
              <a:off x="0" y="0"/>
              <a:ext cx="11987237" cy="9612545"/>
            </a:xfrm>
            <a:custGeom>
              <a:avLst/>
              <a:gdLst/>
              <a:ahLst/>
              <a:cxnLst/>
              <a:rect r="r" b="b" t="t" l="l"/>
              <a:pathLst>
                <a:path h="9612545" w="11987237">
                  <a:moveTo>
                    <a:pt x="0" y="0"/>
                  </a:moveTo>
                  <a:lnTo>
                    <a:pt x="11987237" y="0"/>
                  </a:lnTo>
                  <a:lnTo>
                    <a:pt x="11987237" y="9612545"/>
                  </a:lnTo>
                  <a:lnTo>
                    <a:pt x="0" y="9612545"/>
                  </a:lnTo>
                  <a:close/>
                </a:path>
              </a:pathLst>
            </a:custGeom>
            <a:solidFill>
              <a:srgbClr val="000000">
                <a:alpha val="0"/>
              </a:srgbClr>
            </a:solidFill>
          </p:spPr>
        </p:sp>
        <p:sp>
          <p:nvSpPr>
            <p:cNvPr name="TextBox 4" id="4"/>
            <p:cNvSpPr txBox="true"/>
            <p:nvPr/>
          </p:nvSpPr>
          <p:spPr>
            <a:xfrm>
              <a:off x="0" y="-38100"/>
              <a:ext cx="11987238" cy="9650645"/>
            </a:xfrm>
            <a:prstGeom prst="rect">
              <a:avLst/>
            </a:prstGeom>
          </p:spPr>
          <p:txBody>
            <a:bodyPr anchor="t" rtlCol="false" tIns="0" lIns="0" bIns="0" rIns="0"/>
            <a:lstStyle/>
            <a:p>
              <a:pPr algn="l" marL="863599" indent="-431800" lvl="1">
                <a:lnSpc>
                  <a:spcPts val="4319"/>
                </a:lnSpc>
                <a:buFont typeface="Arial"/>
                <a:buChar char="•"/>
              </a:pPr>
              <a:r>
                <a:rPr lang="en-US" sz="3999">
                  <a:solidFill>
                    <a:srgbClr val="000000"/>
                  </a:solidFill>
                  <a:latin typeface="Avenir LT Std 3"/>
                  <a:ea typeface="Avenir LT Std 3"/>
                  <a:cs typeface="Avenir LT Std 3"/>
                  <a:sym typeface="Avenir LT Std 3"/>
                </a:rPr>
                <a:t>Ecology (Thomas Even) and Evolution (John Latto) </a:t>
              </a:r>
            </a:p>
            <a:p>
              <a:pPr algn="l">
                <a:lnSpc>
                  <a:spcPts val="4319"/>
                </a:lnSpc>
              </a:pPr>
            </a:p>
            <a:p>
              <a:pPr algn="l" marL="863599" indent="-431800" lvl="1">
                <a:lnSpc>
                  <a:spcPts val="4319"/>
                </a:lnSpc>
                <a:buFont typeface="Arial"/>
                <a:buChar char="•"/>
              </a:pPr>
              <a:r>
                <a:rPr lang="en-US" sz="3999">
                  <a:solidFill>
                    <a:srgbClr val="000000"/>
                  </a:solidFill>
                  <a:latin typeface="Avenir LT Std 3"/>
                  <a:ea typeface="Avenir LT Std 3"/>
                  <a:cs typeface="Avenir LT Std 3"/>
                  <a:sym typeface="Avenir LT Std 3"/>
                </a:rPr>
                <a:t>Enrollment ~700 students without discussion sections or TAs</a:t>
              </a:r>
            </a:p>
            <a:p>
              <a:pPr algn="l" marL="1727199" indent="-575733" lvl="2">
                <a:lnSpc>
                  <a:spcPts val="4319"/>
                </a:lnSpc>
                <a:buFont typeface="Arial"/>
                <a:buChar char="⚬"/>
              </a:pPr>
              <a:r>
                <a:rPr lang="en-US" sz="3999">
                  <a:solidFill>
                    <a:srgbClr val="000000"/>
                  </a:solidFill>
                  <a:latin typeface="Avenir LT Std 3"/>
                  <a:ea typeface="Avenir LT Std 3"/>
                  <a:cs typeface="Avenir LT Std 3"/>
                  <a:sym typeface="Avenir LT Std 3"/>
                </a:rPr>
                <a:t>Diversity in student background and level of preparation</a:t>
              </a:r>
            </a:p>
            <a:p>
              <a:pPr algn="l" marL="1727199" indent="-575733" lvl="2">
                <a:lnSpc>
                  <a:spcPts val="4319"/>
                </a:lnSpc>
                <a:buFont typeface="Arial"/>
                <a:buChar char="⚬"/>
              </a:pPr>
              <a:r>
                <a:rPr lang="en-US" sz="3999">
                  <a:solidFill>
                    <a:srgbClr val="000000"/>
                  </a:solidFill>
                  <a:latin typeface="Avenir LT Std 3"/>
                  <a:ea typeface="Avenir LT Std 3"/>
                  <a:cs typeface="Avenir LT Std 3"/>
                  <a:sym typeface="Avenir LT Std 3"/>
                </a:rPr>
                <a:t>Feeling lost in a big class</a:t>
              </a:r>
            </a:p>
            <a:p>
              <a:pPr algn="l">
                <a:lnSpc>
                  <a:spcPts val="4319"/>
                </a:lnSpc>
              </a:pPr>
            </a:p>
            <a:p>
              <a:pPr algn="l" marL="863599" indent="-431800" lvl="1">
                <a:lnSpc>
                  <a:spcPts val="4319"/>
                </a:lnSpc>
                <a:buFont typeface="Arial"/>
                <a:buChar char="•"/>
              </a:pPr>
              <a:r>
                <a:rPr lang="en-US" sz="3999">
                  <a:solidFill>
                    <a:srgbClr val="000000"/>
                  </a:solidFill>
                  <a:latin typeface="Avenir LT Std 3"/>
                  <a:ea typeface="Avenir LT Std 3"/>
                  <a:cs typeface="Avenir LT Std 3"/>
                  <a:sym typeface="Avenir LT Std 3"/>
                </a:rPr>
                <a:t>Common ground between 2 modules </a:t>
              </a:r>
            </a:p>
            <a:p>
              <a:pPr algn="l" marL="1727199" indent="-575733" lvl="2">
                <a:lnSpc>
                  <a:spcPts val="4319"/>
                </a:lnSpc>
                <a:buFont typeface="Arial"/>
                <a:buChar char="⚬"/>
              </a:pPr>
              <a:r>
                <a:rPr lang="en-US" sz="3999">
                  <a:solidFill>
                    <a:srgbClr val="000000"/>
                  </a:solidFill>
                  <a:latin typeface="Avenir LT Std 3"/>
                  <a:ea typeface="Avenir LT Std 3"/>
                  <a:cs typeface="Avenir LT Std 3"/>
                  <a:sym typeface="Avenir LT Std 3"/>
                </a:rPr>
                <a:t>LOs  vs. Bloom’s taxonomy</a:t>
              </a:r>
            </a:p>
          </p:txBody>
        </p:sp>
      </p:grpSp>
      <p:sp>
        <p:nvSpPr>
          <p:cNvPr name="Freeform 5" id="5"/>
          <p:cNvSpPr/>
          <p:nvPr/>
        </p:nvSpPr>
        <p:spPr>
          <a:xfrm flipH="false" flipV="false" rot="0">
            <a:off x="12753938" y="9662662"/>
            <a:ext cx="5153245" cy="369332"/>
          </a:xfrm>
          <a:custGeom>
            <a:avLst/>
            <a:gdLst/>
            <a:ahLst/>
            <a:cxnLst/>
            <a:rect r="r" b="b" t="t" l="l"/>
            <a:pathLst>
              <a:path h="369332" w="5153245">
                <a:moveTo>
                  <a:pt x="0" y="0"/>
                </a:moveTo>
                <a:lnTo>
                  <a:pt x="5153245" y="0"/>
                </a:lnTo>
                <a:lnTo>
                  <a:pt x="5153245" y="369331"/>
                </a:lnTo>
                <a:lnTo>
                  <a:pt x="0" y="369331"/>
                </a:lnTo>
                <a:lnTo>
                  <a:pt x="0" y="0"/>
                </a:lnTo>
                <a:close/>
              </a:path>
            </a:pathLst>
          </a:custGeom>
          <a:blipFill>
            <a:blip r:embed="rId3"/>
            <a:stretch>
              <a:fillRect l="0" t="0" r="0" b="-1577"/>
            </a:stretch>
          </a:blipFill>
        </p:spPr>
      </p:sp>
      <p:grpSp>
        <p:nvGrpSpPr>
          <p:cNvPr name="Group 6" id="6"/>
          <p:cNvGrpSpPr/>
          <p:nvPr/>
        </p:nvGrpSpPr>
        <p:grpSpPr>
          <a:xfrm rot="0">
            <a:off x="789705" y="547689"/>
            <a:ext cx="16660366" cy="1276426"/>
            <a:chOff x="0" y="0"/>
            <a:chExt cx="22213822" cy="1701902"/>
          </a:xfrm>
        </p:grpSpPr>
        <p:sp>
          <p:nvSpPr>
            <p:cNvPr name="Freeform 7" id="7"/>
            <p:cNvSpPr/>
            <p:nvPr/>
          </p:nvSpPr>
          <p:spPr>
            <a:xfrm flipH="false" flipV="false" rot="0">
              <a:off x="0" y="0"/>
              <a:ext cx="22213822" cy="1701902"/>
            </a:xfrm>
            <a:custGeom>
              <a:avLst/>
              <a:gdLst/>
              <a:ahLst/>
              <a:cxnLst/>
              <a:rect r="r" b="b" t="t" l="l"/>
              <a:pathLst>
                <a:path h="1701902" w="22213822">
                  <a:moveTo>
                    <a:pt x="0" y="0"/>
                  </a:moveTo>
                  <a:lnTo>
                    <a:pt x="22213822" y="0"/>
                  </a:lnTo>
                  <a:lnTo>
                    <a:pt x="22213822" y="1701902"/>
                  </a:lnTo>
                  <a:lnTo>
                    <a:pt x="0" y="1701902"/>
                  </a:lnTo>
                  <a:close/>
                </a:path>
              </a:pathLst>
            </a:custGeom>
            <a:solidFill>
              <a:srgbClr val="000000">
                <a:alpha val="0"/>
              </a:srgbClr>
            </a:solidFill>
          </p:spPr>
        </p:sp>
        <p:sp>
          <p:nvSpPr>
            <p:cNvPr name="TextBox 8" id="8"/>
            <p:cNvSpPr txBox="true"/>
            <p:nvPr/>
          </p:nvSpPr>
          <p:spPr>
            <a:xfrm>
              <a:off x="0" y="-57150"/>
              <a:ext cx="22213822" cy="1759052"/>
            </a:xfrm>
            <a:prstGeom prst="rect">
              <a:avLst/>
            </a:prstGeom>
          </p:spPr>
          <p:txBody>
            <a:bodyPr anchor="t" rtlCol="false" tIns="0" lIns="0" bIns="0" rIns="0"/>
            <a:lstStyle/>
            <a:p>
              <a:pPr algn="l">
                <a:lnSpc>
                  <a:spcPts val="7776"/>
                </a:lnSpc>
              </a:pPr>
              <a:r>
                <a:rPr lang="en-US" sz="7200">
                  <a:solidFill>
                    <a:srgbClr val="003660"/>
                  </a:solidFill>
                  <a:latin typeface="Avenir LT Std 1"/>
                  <a:ea typeface="Avenir LT Std 1"/>
                  <a:cs typeface="Avenir LT Std 1"/>
                  <a:sym typeface="Avenir LT Std 1"/>
                </a:rPr>
                <a:t>EEMB 2 (100) in Cont</a:t>
              </a:r>
              <a:r>
                <a:rPr lang="en-US" sz="7200">
                  <a:solidFill>
                    <a:srgbClr val="003660"/>
                  </a:solidFill>
                  <a:latin typeface="Avenir LT Std 1"/>
                  <a:ea typeface="Avenir LT Std 1"/>
                  <a:cs typeface="Avenir LT Std 1"/>
                  <a:sym typeface="Avenir LT Std 1"/>
                </a:rPr>
                <a:t>ext </a:t>
              </a:r>
            </a:p>
          </p:txBody>
        </p:sp>
      </p:grpSp>
      <p:grpSp>
        <p:nvGrpSpPr>
          <p:cNvPr name="Group 9" id="9"/>
          <p:cNvGrpSpPr/>
          <p:nvPr/>
        </p:nvGrpSpPr>
        <p:grpSpPr>
          <a:xfrm rot="0">
            <a:off x="13356106" y="2030817"/>
            <a:ext cx="3551827" cy="3551827"/>
            <a:chOff x="0" y="0"/>
            <a:chExt cx="4735770" cy="4735770"/>
          </a:xfrm>
        </p:grpSpPr>
        <p:grpSp>
          <p:nvGrpSpPr>
            <p:cNvPr name="Group 10" id="10"/>
            <p:cNvGrpSpPr/>
            <p:nvPr/>
          </p:nvGrpSpPr>
          <p:grpSpPr>
            <a:xfrm rot="0">
              <a:off x="0" y="0"/>
              <a:ext cx="4735770" cy="4735770"/>
              <a:chOff x="0" y="0"/>
              <a:chExt cx="812800" cy="812800"/>
            </a:xfrm>
          </p:grpSpPr>
          <p:sp>
            <p:nvSpPr>
              <p:cNvPr name="Freeform 11" id="11"/>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7FA9AE"/>
              </a:solidFill>
            </p:spPr>
          </p:sp>
          <p:sp>
            <p:nvSpPr>
              <p:cNvPr name="TextBox 12" id="12"/>
              <p:cNvSpPr txBox="true"/>
              <p:nvPr/>
            </p:nvSpPr>
            <p:spPr>
              <a:xfrm>
                <a:off x="76200" y="38100"/>
                <a:ext cx="660400" cy="698500"/>
              </a:xfrm>
              <a:prstGeom prst="rect">
                <a:avLst/>
              </a:prstGeom>
            </p:spPr>
            <p:txBody>
              <a:bodyPr anchor="ctr" rtlCol="false" tIns="50800" lIns="50800" bIns="50800" rIns="50800"/>
              <a:lstStyle/>
              <a:p>
                <a:pPr algn="ctr">
                  <a:lnSpc>
                    <a:spcPts val="1301"/>
                  </a:lnSpc>
                </a:pPr>
              </a:p>
            </p:txBody>
          </p:sp>
        </p:grpSp>
        <p:sp>
          <p:nvSpPr>
            <p:cNvPr name="Freeform 13" id="13"/>
            <p:cNvSpPr/>
            <p:nvPr/>
          </p:nvSpPr>
          <p:spPr>
            <a:xfrm flipH="false" flipV="false" rot="0">
              <a:off x="2448592" y="1451720"/>
              <a:ext cx="1659240" cy="1659240"/>
            </a:xfrm>
            <a:custGeom>
              <a:avLst/>
              <a:gdLst/>
              <a:ahLst/>
              <a:cxnLst/>
              <a:rect r="r" b="b" t="t" l="l"/>
              <a:pathLst>
                <a:path h="1659240" w="1659240">
                  <a:moveTo>
                    <a:pt x="0" y="0"/>
                  </a:moveTo>
                  <a:lnTo>
                    <a:pt x="1659241" y="0"/>
                  </a:lnTo>
                  <a:lnTo>
                    <a:pt x="1659241" y="1659240"/>
                  </a:lnTo>
                  <a:lnTo>
                    <a:pt x="0" y="1659240"/>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14" id="14"/>
            <p:cNvSpPr/>
            <p:nvPr/>
          </p:nvSpPr>
          <p:spPr>
            <a:xfrm flipH="false" flipV="false" rot="0">
              <a:off x="380143" y="1496596"/>
              <a:ext cx="1659240" cy="1659240"/>
            </a:xfrm>
            <a:custGeom>
              <a:avLst/>
              <a:gdLst/>
              <a:ahLst/>
              <a:cxnLst/>
              <a:rect r="r" b="b" t="t" l="l"/>
              <a:pathLst>
                <a:path h="1659240" w="1659240">
                  <a:moveTo>
                    <a:pt x="0" y="0"/>
                  </a:moveTo>
                  <a:lnTo>
                    <a:pt x="1659241" y="0"/>
                  </a:lnTo>
                  <a:lnTo>
                    <a:pt x="1659241" y="1659240"/>
                  </a:lnTo>
                  <a:lnTo>
                    <a:pt x="0" y="1659240"/>
                  </a:lnTo>
                  <a:lnTo>
                    <a:pt x="0" y="0"/>
                  </a:lnTo>
                  <a:close/>
                </a:path>
              </a:pathLst>
            </a:custGeom>
            <a:blipFill>
              <a:blip r:embed="rId6">
                <a:extLst>
                  <a:ext uri="{96DAC541-7B7A-43D3-8B79-37D633B846F1}">
                    <asvg:svgBlip xmlns:asvg="http://schemas.microsoft.com/office/drawing/2016/SVG/main" r:embed="rId7"/>
                  </a:ext>
                </a:extLst>
              </a:blip>
              <a:stretch>
                <a:fillRect l="0" t="0" r="0" b="0"/>
              </a:stretch>
            </a:blipFill>
          </p:spPr>
        </p:sp>
        <p:sp>
          <p:nvSpPr>
            <p:cNvPr name="TextBox 15" id="15"/>
            <p:cNvSpPr txBox="true"/>
            <p:nvPr/>
          </p:nvSpPr>
          <p:spPr>
            <a:xfrm rot="0">
              <a:off x="508367" y="3327799"/>
              <a:ext cx="1419738" cy="496267"/>
            </a:xfrm>
            <a:prstGeom prst="rect">
              <a:avLst/>
            </a:prstGeom>
          </p:spPr>
          <p:txBody>
            <a:bodyPr anchor="t" rtlCol="false" tIns="0" lIns="0" bIns="0" rIns="0">
              <a:spAutoFit/>
            </a:bodyPr>
            <a:lstStyle/>
            <a:p>
              <a:pPr algn="ctr">
                <a:lnSpc>
                  <a:spcPts val="2704"/>
                </a:lnSpc>
                <a:spcBef>
                  <a:spcPct val="0"/>
                </a:spcBef>
              </a:pPr>
              <a:r>
                <a:rPr lang="en-US" b="true" sz="2253">
                  <a:solidFill>
                    <a:srgbClr val="000000"/>
                  </a:solidFill>
                  <a:latin typeface="Avenir Bold"/>
                  <a:ea typeface="Avenir Bold"/>
                  <a:cs typeface="Avenir Bold"/>
                  <a:sym typeface="Avenir Bold"/>
                </a:rPr>
                <a:t>Ecology</a:t>
              </a:r>
            </a:p>
          </p:txBody>
        </p:sp>
        <p:sp>
          <p:nvSpPr>
            <p:cNvPr name="TextBox 16" id="16"/>
            <p:cNvSpPr txBox="true"/>
            <p:nvPr/>
          </p:nvSpPr>
          <p:spPr>
            <a:xfrm rot="0">
              <a:off x="2426662" y="3327799"/>
              <a:ext cx="1681171" cy="496267"/>
            </a:xfrm>
            <a:prstGeom prst="rect">
              <a:avLst/>
            </a:prstGeom>
          </p:spPr>
          <p:txBody>
            <a:bodyPr anchor="t" rtlCol="false" tIns="0" lIns="0" bIns="0" rIns="0">
              <a:spAutoFit/>
            </a:bodyPr>
            <a:lstStyle/>
            <a:p>
              <a:pPr algn="ctr">
                <a:lnSpc>
                  <a:spcPts val="2704"/>
                </a:lnSpc>
                <a:spcBef>
                  <a:spcPct val="0"/>
                </a:spcBef>
              </a:pPr>
              <a:r>
                <a:rPr lang="en-US" b="true" sz="2253">
                  <a:solidFill>
                    <a:srgbClr val="000000"/>
                  </a:solidFill>
                  <a:latin typeface="Avenir Bold"/>
                  <a:ea typeface="Avenir Bold"/>
                  <a:cs typeface="Avenir Bold"/>
                  <a:sym typeface="Avenir Bold"/>
                </a:rPr>
                <a:t>Evolution</a:t>
              </a:r>
            </a:p>
          </p:txBody>
        </p:sp>
        <p:sp>
          <p:nvSpPr>
            <p:cNvPr name="TextBox 17" id="17"/>
            <p:cNvSpPr txBox="true"/>
            <p:nvPr/>
          </p:nvSpPr>
          <p:spPr>
            <a:xfrm rot="0">
              <a:off x="380143" y="498935"/>
              <a:ext cx="3975483" cy="716918"/>
            </a:xfrm>
            <a:prstGeom prst="rect">
              <a:avLst/>
            </a:prstGeom>
          </p:spPr>
          <p:txBody>
            <a:bodyPr anchor="t" rtlCol="false" tIns="0" lIns="0" bIns="0" rIns="0">
              <a:spAutoFit/>
            </a:bodyPr>
            <a:lstStyle/>
            <a:p>
              <a:pPr algn="ctr">
                <a:lnSpc>
                  <a:spcPts val="3989"/>
                </a:lnSpc>
                <a:spcBef>
                  <a:spcPct val="0"/>
                </a:spcBef>
              </a:pPr>
              <a:r>
                <a:rPr lang="en-US" b="true" sz="3324">
                  <a:solidFill>
                    <a:srgbClr val="000000"/>
                  </a:solidFill>
                  <a:latin typeface="Avenir Bold"/>
                  <a:ea typeface="Avenir Bold"/>
                  <a:cs typeface="Avenir Bold"/>
                  <a:sym typeface="Avenir Bold"/>
                </a:rPr>
                <a:t>EEMB 2</a:t>
              </a:r>
            </a:p>
          </p:txBody>
        </p:sp>
      </p:grpSp>
    </p:spTree>
  </p:cSld>
  <p:clrMapOvr>
    <a:masterClrMapping/>
  </p:clrMapOvr>
</p:sld>
</file>

<file path=ppt/slides/slide9.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grpSp>
        <p:nvGrpSpPr>
          <p:cNvPr name="Group 2" id="2"/>
          <p:cNvGrpSpPr/>
          <p:nvPr/>
        </p:nvGrpSpPr>
        <p:grpSpPr>
          <a:xfrm rot="0">
            <a:off x="789705" y="547689"/>
            <a:ext cx="16660366" cy="1276426"/>
            <a:chOff x="0" y="0"/>
            <a:chExt cx="22213822" cy="1701902"/>
          </a:xfrm>
        </p:grpSpPr>
        <p:sp>
          <p:nvSpPr>
            <p:cNvPr name="Freeform 3" id="3"/>
            <p:cNvSpPr/>
            <p:nvPr/>
          </p:nvSpPr>
          <p:spPr>
            <a:xfrm flipH="false" flipV="false" rot="0">
              <a:off x="0" y="0"/>
              <a:ext cx="22213822" cy="1701902"/>
            </a:xfrm>
            <a:custGeom>
              <a:avLst/>
              <a:gdLst/>
              <a:ahLst/>
              <a:cxnLst/>
              <a:rect r="r" b="b" t="t" l="l"/>
              <a:pathLst>
                <a:path h="1701902" w="22213822">
                  <a:moveTo>
                    <a:pt x="0" y="0"/>
                  </a:moveTo>
                  <a:lnTo>
                    <a:pt x="22213822" y="0"/>
                  </a:lnTo>
                  <a:lnTo>
                    <a:pt x="22213822" y="1701902"/>
                  </a:lnTo>
                  <a:lnTo>
                    <a:pt x="0" y="1701902"/>
                  </a:lnTo>
                  <a:close/>
                </a:path>
              </a:pathLst>
            </a:custGeom>
            <a:solidFill>
              <a:srgbClr val="000000">
                <a:alpha val="0"/>
              </a:srgbClr>
            </a:solidFill>
          </p:spPr>
        </p:sp>
        <p:sp>
          <p:nvSpPr>
            <p:cNvPr name="TextBox 4" id="4"/>
            <p:cNvSpPr txBox="true"/>
            <p:nvPr/>
          </p:nvSpPr>
          <p:spPr>
            <a:xfrm>
              <a:off x="0" y="-57150"/>
              <a:ext cx="22213822" cy="1759052"/>
            </a:xfrm>
            <a:prstGeom prst="rect">
              <a:avLst/>
            </a:prstGeom>
          </p:spPr>
          <p:txBody>
            <a:bodyPr anchor="t" rtlCol="false" tIns="0" lIns="0" bIns="0" rIns="0"/>
            <a:lstStyle/>
            <a:p>
              <a:pPr algn="l">
                <a:lnSpc>
                  <a:spcPts val="7776"/>
                </a:lnSpc>
              </a:pPr>
              <a:r>
                <a:rPr lang="en-US" sz="7200">
                  <a:solidFill>
                    <a:srgbClr val="003660"/>
                  </a:solidFill>
                  <a:latin typeface="Avenir LT Std 1"/>
                  <a:ea typeface="Avenir LT Std 1"/>
                  <a:cs typeface="Avenir LT Std 1"/>
                  <a:sym typeface="Avenir LT Std 1"/>
                </a:rPr>
                <a:t>How do we customize th</a:t>
              </a:r>
              <a:r>
                <a:rPr lang="en-US" sz="7200">
                  <a:solidFill>
                    <a:srgbClr val="003660"/>
                  </a:solidFill>
                  <a:latin typeface="Avenir LT Std 1"/>
                  <a:ea typeface="Avenir LT Std 1"/>
                  <a:cs typeface="Avenir LT Std 1"/>
                  <a:sym typeface="Avenir LT Std 1"/>
                </a:rPr>
                <a:t>e messages</a:t>
              </a:r>
            </a:p>
          </p:txBody>
        </p:sp>
      </p:grpSp>
      <p:grpSp>
        <p:nvGrpSpPr>
          <p:cNvPr name="Group 5" id="5"/>
          <p:cNvGrpSpPr/>
          <p:nvPr/>
        </p:nvGrpSpPr>
        <p:grpSpPr>
          <a:xfrm rot="0">
            <a:off x="3061019" y="2731293"/>
            <a:ext cx="11346669" cy="6527007"/>
            <a:chOff x="0" y="0"/>
            <a:chExt cx="15128893" cy="8702676"/>
          </a:xfrm>
        </p:grpSpPr>
        <p:sp>
          <p:nvSpPr>
            <p:cNvPr name="Freeform 6" id="6"/>
            <p:cNvSpPr/>
            <p:nvPr/>
          </p:nvSpPr>
          <p:spPr>
            <a:xfrm flipH="false" flipV="false" rot="0">
              <a:off x="0" y="0"/>
              <a:ext cx="15128892" cy="8702676"/>
            </a:xfrm>
            <a:custGeom>
              <a:avLst/>
              <a:gdLst/>
              <a:ahLst/>
              <a:cxnLst/>
              <a:rect r="r" b="b" t="t" l="l"/>
              <a:pathLst>
                <a:path h="8702676" w="15128892">
                  <a:moveTo>
                    <a:pt x="0" y="0"/>
                  </a:moveTo>
                  <a:lnTo>
                    <a:pt x="15128892" y="0"/>
                  </a:lnTo>
                  <a:lnTo>
                    <a:pt x="15128892" y="8702676"/>
                  </a:lnTo>
                  <a:lnTo>
                    <a:pt x="0" y="8702676"/>
                  </a:lnTo>
                  <a:close/>
                </a:path>
              </a:pathLst>
            </a:custGeom>
            <a:solidFill>
              <a:srgbClr val="000000">
                <a:alpha val="0"/>
              </a:srgbClr>
            </a:solidFill>
          </p:spPr>
        </p:sp>
        <p:sp>
          <p:nvSpPr>
            <p:cNvPr name="TextBox 7" id="7"/>
            <p:cNvSpPr txBox="true"/>
            <p:nvPr/>
          </p:nvSpPr>
          <p:spPr>
            <a:xfrm>
              <a:off x="0" y="-38100"/>
              <a:ext cx="15128893" cy="8740776"/>
            </a:xfrm>
            <a:prstGeom prst="rect">
              <a:avLst/>
            </a:prstGeom>
          </p:spPr>
          <p:txBody>
            <a:bodyPr anchor="t" rtlCol="false" tIns="0" lIns="0" bIns="0" rIns="0"/>
            <a:lstStyle/>
            <a:p>
              <a:pPr algn="l" marL="749300" indent="-374650" lvl="1">
                <a:lnSpc>
                  <a:spcPts val="4319"/>
                </a:lnSpc>
                <a:buFont typeface="Arial"/>
                <a:buChar char="•"/>
              </a:pPr>
              <a:r>
                <a:rPr lang="en-US" sz="3999">
                  <a:solidFill>
                    <a:srgbClr val="000000"/>
                  </a:solidFill>
                  <a:latin typeface="Avenir LT Std 3"/>
                  <a:ea typeface="Avenir LT Std 3"/>
                  <a:cs typeface="Avenir LT Std 3"/>
                  <a:sym typeface="Avenir LT Std 3"/>
                </a:rPr>
                <a:t>A</a:t>
              </a:r>
              <a:r>
                <a:rPr lang="en-US" sz="3999">
                  <a:solidFill>
                    <a:srgbClr val="000000"/>
                  </a:solidFill>
                  <a:latin typeface="Avenir LT Std 3"/>
                  <a:ea typeface="Avenir LT Std 3"/>
                  <a:cs typeface="Avenir LT Std 3"/>
                  <a:sym typeface="Avenir LT Std 3"/>
                </a:rPr>
                <a:t>cademic self-</a:t>
              </a:r>
              <a:r>
                <a:rPr lang="en-US" sz="3999">
                  <a:solidFill>
                    <a:srgbClr val="000000"/>
                  </a:solidFill>
                  <a:latin typeface="Avenir LT Std 3"/>
                  <a:ea typeface="Avenir LT Std 3"/>
                  <a:cs typeface="Avenir LT Std 3"/>
                  <a:sym typeface="Avenir LT Std 3"/>
                </a:rPr>
                <a:t>efficacy</a:t>
              </a:r>
            </a:p>
            <a:p>
              <a:pPr algn="l">
                <a:lnSpc>
                  <a:spcPts val="4319"/>
                </a:lnSpc>
              </a:pPr>
            </a:p>
            <a:p>
              <a:pPr algn="l">
                <a:lnSpc>
                  <a:spcPts val="4319"/>
                </a:lnSpc>
              </a:pPr>
            </a:p>
            <a:p>
              <a:pPr algn="l">
                <a:lnSpc>
                  <a:spcPts val="4319"/>
                </a:lnSpc>
              </a:pPr>
            </a:p>
            <a:p>
              <a:pPr algn="l" marL="749300" indent="-374650" lvl="1">
                <a:lnSpc>
                  <a:spcPts val="4319"/>
                </a:lnSpc>
                <a:buFont typeface="Arial"/>
                <a:buChar char="•"/>
              </a:pPr>
              <a:r>
                <a:rPr lang="en-US" sz="3999">
                  <a:solidFill>
                    <a:srgbClr val="000000"/>
                  </a:solidFill>
                  <a:latin typeface="Avenir LT Std 3"/>
                  <a:ea typeface="Avenir LT Std 3"/>
                  <a:cs typeface="Avenir LT Std 3"/>
                  <a:sym typeface="Avenir LT Std 3"/>
                </a:rPr>
                <a:t>Test anxiety</a:t>
              </a:r>
            </a:p>
            <a:p>
              <a:pPr algn="l">
                <a:lnSpc>
                  <a:spcPts val="4319"/>
                </a:lnSpc>
              </a:pPr>
            </a:p>
            <a:p>
              <a:pPr algn="l">
                <a:lnSpc>
                  <a:spcPts val="4319"/>
                </a:lnSpc>
              </a:pPr>
            </a:p>
            <a:p>
              <a:pPr algn="l">
                <a:lnSpc>
                  <a:spcPts val="4319"/>
                </a:lnSpc>
              </a:pPr>
            </a:p>
            <a:p>
              <a:pPr algn="l" marL="749300" indent="-374650" lvl="1">
                <a:lnSpc>
                  <a:spcPts val="4319"/>
                </a:lnSpc>
                <a:buFont typeface="Arial"/>
                <a:buChar char="•"/>
              </a:pPr>
              <a:r>
                <a:rPr lang="en-US" sz="3999">
                  <a:solidFill>
                    <a:srgbClr val="000000"/>
                  </a:solidFill>
                  <a:latin typeface="Avenir LT Std 3"/>
                  <a:ea typeface="Avenir LT Std 3"/>
                  <a:cs typeface="Avenir LT Std 3"/>
                  <a:sym typeface="Avenir LT Std 3"/>
                </a:rPr>
                <a:t>Bloom’s Tax</a:t>
              </a:r>
              <a:r>
                <a:rPr lang="en-US" sz="3999">
                  <a:solidFill>
                    <a:srgbClr val="000000"/>
                  </a:solidFill>
                  <a:latin typeface="Avenir LT Std 3"/>
                  <a:ea typeface="Avenir LT Std 3"/>
                  <a:cs typeface="Avenir LT Std 3"/>
                  <a:sym typeface="Avenir LT Std 3"/>
                </a:rPr>
                <a:t>onomy Score</a:t>
              </a:r>
              <a:r>
                <a:rPr lang="en-US" sz="3999">
                  <a:solidFill>
                    <a:srgbClr val="000000"/>
                  </a:solidFill>
                  <a:latin typeface="Avenir LT Std 3"/>
                  <a:ea typeface="Avenir LT Std 3"/>
                  <a:cs typeface="Avenir LT Std 3"/>
                  <a:sym typeface="Avenir LT Std 3"/>
                </a:rPr>
                <a:t> from the first (midterm) exam</a:t>
              </a:r>
            </a:p>
            <a:p>
              <a:pPr algn="l">
                <a:lnSpc>
                  <a:spcPts val="4319"/>
                </a:lnSpc>
              </a:pPr>
            </a:p>
          </p:txBody>
        </p:sp>
      </p:grpSp>
      <p:sp>
        <p:nvSpPr>
          <p:cNvPr name="Freeform 8" id="8"/>
          <p:cNvSpPr/>
          <p:nvPr/>
        </p:nvSpPr>
        <p:spPr>
          <a:xfrm flipH="false" flipV="false" rot="0">
            <a:off x="1612081" y="4549520"/>
            <a:ext cx="1319956" cy="1187961"/>
          </a:xfrm>
          <a:custGeom>
            <a:avLst/>
            <a:gdLst/>
            <a:ahLst/>
            <a:cxnLst/>
            <a:rect r="r" b="b" t="t" l="l"/>
            <a:pathLst>
              <a:path h="1187961" w="1319956">
                <a:moveTo>
                  <a:pt x="0" y="0"/>
                </a:moveTo>
                <a:lnTo>
                  <a:pt x="1319956" y="0"/>
                </a:lnTo>
                <a:lnTo>
                  <a:pt x="1319956" y="1187960"/>
                </a:lnTo>
                <a:lnTo>
                  <a:pt x="0" y="1187960"/>
                </a:lnTo>
                <a:lnTo>
                  <a:pt x="0" y="0"/>
                </a:lnTo>
                <a:close/>
              </a:path>
            </a:pathLst>
          </a:custGeom>
          <a:blipFill>
            <a:blip r:embed="rId3">
              <a:extLst>
                <a:ext uri="{96DAC541-7B7A-43D3-8B79-37D633B846F1}">
                  <asvg:svgBlip xmlns:asvg="http://schemas.microsoft.com/office/drawing/2016/SVG/main" r:embed="rId4"/>
                </a:ext>
              </a:extLst>
            </a:blip>
            <a:stretch>
              <a:fillRect l="0" t="0" r="0" b="0"/>
            </a:stretch>
          </a:blipFill>
        </p:spPr>
      </p:sp>
      <p:sp>
        <p:nvSpPr>
          <p:cNvPr name="Freeform 9" id="9"/>
          <p:cNvSpPr/>
          <p:nvPr/>
        </p:nvSpPr>
        <p:spPr>
          <a:xfrm flipH="false" flipV="false" rot="0">
            <a:off x="1791066" y="2469249"/>
            <a:ext cx="1440539" cy="1435137"/>
          </a:xfrm>
          <a:custGeom>
            <a:avLst/>
            <a:gdLst/>
            <a:ahLst/>
            <a:cxnLst/>
            <a:rect r="r" b="b" t="t" l="l"/>
            <a:pathLst>
              <a:path h="1435137" w="1440539">
                <a:moveTo>
                  <a:pt x="0" y="0"/>
                </a:moveTo>
                <a:lnTo>
                  <a:pt x="1440539" y="0"/>
                </a:lnTo>
                <a:lnTo>
                  <a:pt x="1440539" y="1435137"/>
                </a:lnTo>
                <a:lnTo>
                  <a:pt x="0" y="1435137"/>
                </a:lnTo>
                <a:lnTo>
                  <a:pt x="0" y="0"/>
                </a:lnTo>
                <a:close/>
              </a:path>
            </a:pathLst>
          </a:custGeom>
          <a:blipFill>
            <a:blip r:embed="rId5">
              <a:extLst>
                <a:ext uri="{96DAC541-7B7A-43D3-8B79-37D633B846F1}">
                  <asvg:svgBlip xmlns:asvg="http://schemas.microsoft.com/office/drawing/2016/SVG/main" r:embed="rId6"/>
                </a:ext>
              </a:extLst>
            </a:blip>
            <a:stretch>
              <a:fillRect l="0" t="0" r="0" b="0"/>
            </a:stretch>
          </a:blipFill>
        </p:spPr>
      </p:sp>
      <p:sp>
        <p:nvSpPr>
          <p:cNvPr name="Freeform 10" id="10"/>
          <p:cNvSpPr/>
          <p:nvPr/>
        </p:nvSpPr>
        <p:spPr>
          <a:xfrm flipH="false" flipV="false" rot="0">
            <a:off x="1483098" y="6981728"/>
            <a:ext cx="1577921" cy="1577921"/>
          </a:xfrm>
          <a:custGeom>
            <a:avLst/>
            <a:gdLst/>
            <a:ahLst/>
            <a:cxnLst/>
            <a:rect r="r" b="b" t="t" l="l"/>
            <a:pathLst>
              <a:path h="1577921" w="1577921">
                <a:moveTo>
                  <a:pt x="0" y="0"/>
                </a:moveTo>
                <a:lnTo>
                  <a:pt x="1577921" y="0"/>
                </a:lnTo>
                <a:lnTo>
                  <a:pt x="1577921" y="1577922"/>
                </a:lnTo>
                <a:lnTo>
                  <a:pt x="0" y="1577922"/>
                </a:lnTo>
                <a:lnTo>
                  <a:pt x="0" y="0"/>
                </a:lnTo>
                <a:close/>
              </a:path>
            </a:pathLst>
          </a:custGeom>
          <a:blipFill>
            <a:blip r:embed="rId7">
              <a:extLst>
                <a:ext uri="{96DAC541-7B7A-43D3-8B79-37D633B846F1}">
                  <asvg:svgBlip xmlns:asvg="http://schemas.microsoft.com/office/drawing/2016/SVG/main" r:embed="rId8"/>
                </a:ext>
              </a:extLst>
            </a:blip>
            <a:stretch>
              <a:fillRect l="0" t="0" r="0" b="0"/>
            </a:stretch>
          </a:blipFill>
        </p:spPr>
      </p:sp>
      <p:sp>
        <p:nvSpPr>
          <p:cNvPr name="Freeform 11" id="11"/>
          <p:cNvSpPr/>
          <p:nvPr/>
        </p:nvSpPr>
        <p:spPr>
          <a:xfrm flipH="false" flipV="false" rot="0">
            <a:off x="12753938" y="9662662"/>
            <a:ext cx="5153245" cy="369332"/>
          </a:xfrm>
          <a:custGeom>
            <a:avLst/>
            <a:gdLst/>
            <a:ahLst/>
            <a:cxnLst/>
            <a:rect r="r" b="b" t="t" l="l"/>
            <a:pathLst>
              <a:path h="369332" w="5153245">
                <a:moveTo>
                  <a:pt x="0" y="0"/>
                </a:moveTo>
                <a:lnTo>
                  <a:pt x="5153245" y="0"/>
                </a:lnTo>
                <a:lnTo>
                  <a:pt x="5153245" y="369331"/>
                </a:lnTo>
                <a:lnTo>
                  <a:pt x="0" y="369331"/>
                </a:lnTo>
                <a:lnTo>
                  <a:pt x="0" y="0"/>
                </a:lnTo>
                <a:close/>
              </a:path>
            </a:pathLst>
          </a:custGeom>
          <a:blipFill>
            <a:blip r:embed="rId9"/>
            <a:stretch>
              <a:fillRect l="0" t="0" r="0" b="-1577"/>
            </a:stretch>
          </a:blipFill>
        </p:spPr>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0</Words>
  <Application>Microsoft Office PowerPoint</Application>
  <PresentationFormat>On-screen Show (4:3)</PresentationFormat>
  <Paragraphs>0</Paragraphs>
  <Slides>0</Slides>
  <Notes>0</Notes>
  <HiddenSlides>0</HiddenSlides>
  <MMClips>0</MMClips>
  <ScaleCrop>false</ScaleCrop>
  <HeadingPairs>
    <vt:vector size="4" baseType="variant">
      <vt:variant>
        <vt:lpstr>Theme</vt:lpstr>
      </vt:variant>
      <vt:variant>
        <vt:i4>1</vt:i4>
      </vt:variant>
      <vt:variant>
        <vt:lpstr>Slide Titles</vt:lpstr>
      </vt:variant>
      <vt:variant>
        <vt:i4>0</vt:i4>
      </vt:variant>
    </vt:vector>
  </HeadingPairs>
  <TitlesOfParts>
    <vt:vector size="1" baseType="lpstr">
      <vt:lpstr>Office Theme</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xsi="http://www.w3.org/2001/XMLSchema-instance">
  <dcterms:created xsi:type="dcterms:W3CDTF">2006-08-16T00:00:00Z</dcterms:created>
  <dc:identifier>DAGkWYWFVIU</dc:identifier>
  <dcterms:modified xsi:type="dcterms:W3CDTF">2011-08-01T06:04:30Z</dcterms:modified>
  <cp:revision>1</cp:revision>
  <dc:title>Nguyen_BLC_2025</dc:title>
</cp:coreProperties>
</file>