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77" r:id="rId2"/>
    <p:sldMasterId id="2147483789" r:id="rId3"/>
  </p:sldMasterIdLst>
  <p:notesMasterIdLst>
    <p:notesMasterId r:id="rId26"/>
  </p:notesMasterIdLst>
  <p:sldIdLst>
    <p:sldId id="396" r:id="rId4"/>
    <p:sldId id="402" r:id="rId5"/>
    <p:sldId id="659" r:id="rId6"/>
    <p:sldId id="657" r:id="rId7"/>
    <p:sldId id="658" r:id="rId8"/>
    <p:sldId id="435" r:id="rId9"/>
    <p:sldId id="669" r:id="rId10"/>
    <p:sldId id="660" r:id="rId11"/>
    <p:sldId id="661" r:id="rId12"/>
    <p:sldId id="663" r:id="rId13"/>
    <p:sldId id="668" r:id="rId14"/>
    <p:sldId id="664" r:id="rId15"/>
    <p:sldId id="665" r:id="rId16"/>
    <p:sldId id="666" r:id="rId17"/>
    <p:sldId id="675" r:id="rId18"/>
    <p:sldId id="438" r:id="rId19"/>
    <p:sldId id="674" r:id="rId20"/>
    <p:sldId id="671" r:id="rId21"/>
    <p:sldId id="263" r:id="rId22"/>
    <p:sldId id="672" r:id="rId23"/>
    <p:sldId id="673" r:id="rId24"/>
    <p:sldId id="381" r:id="rId2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FF"/>
    <a:srgbClr val="515151"/>
    <a:srgbClr val="B5B5B5"/>
    <a:srgbClr val="008000"/>
    <a:srgbClr val="006600"/>
    <a:srgbClr val="F57F34"/>
    <a:srgbClr val="5F9FDB"/>
    <a:srgbClr val="2E2E2E"/>
    <a:srgbClr val="4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2" autoAdjust="0"/>
    <p:restoredTop sz="94722" autoAdjust="0"/>
  </p:normalViewPr>
  <p:slideViewPr>
    <p:cSldViewPr showGuides="1">
      <p:cViewPr varScale="1">
        <p:scale>
          <a:sx n="79" d="100"/>
          <a:sy n="79" d="100"/>
        </p:scale>
        <p:origin x="1762" y="43"/>
      </p:cViewPr>
      <p:guideLst>
        <p:guide orient="horz"/>
        <p:guide pos="5760"/>
      </p:guideLst>
    </p:cSldViewPr>
  </p:slideViewPr>
  <p:notesTextViewPr>
    <p:cViewPr>
      <p:scale>
        <a:sx n="100" d="100"/>
        <a:sy n="100" d="100"/>
      </p:scale>
      <p:origin x="0" y="0"/>
    </p:cViewPr>
  </p:notesTextViewPr>
  <p:sorterViewPr>
    <p:cViewPr>
      <p:scale>
        <a:sx n="100" d="100"/>
        <a:sy n="100" d="100"/>
      </p:scale>
      <p:origin x="0" y="-79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AB992368-88F9-41E7-83F0-0948FE09CD37}" type="datetimeFigureOut">
              <a:rPr lang="en-US" smtClean="0"/>
              <a:pPr/>
              <a:t>3/28/2026</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3B05A531-BFA1-46BE-A4B0-8568868BA76A}" type="slidenum">
              <a:rPr lang="en-US" smtClean="0"/>
              <a:pPr/>
              <a:t>‹#›</a:t>
            </a:fld>
            <a:endParaRPr lang="en-US"/>
          </a:p>
        </p:txBody>
      </p:sp>
    </p:spTree>
    <p:extLst>
      <p:ext uri="{BB962C8B-B14F-4D97-AF65-F5344CB8AC3E}">
        <p14:creationId xmlns:p14="http://schemas.microsoft.com/office/powerpoint/2010/main" val="170203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6771FD-FB98-4139-B803-FC02C28EE2A9}" type="datetimeFigureOut">
              <a:rPr lang="en-US" smtClean="0"/>
              <a:pPr/>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49B9D-FE8E-4C19-8F9A-705EAAE1FAB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6771FD-FB98-4139-B803-FC02C28EE2A9}" type="datetimeFigureOut">
              <a:rPr lang="en-US" smtClean="0"/>
              <a:pPr/>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49B9D-FE8E-4C19-8F9A-705EAAE1FAB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6771FD-FB98-4139-B803-FC02C28EE2A9}" type="datetimeFigureOut">
              <a:rPr lang="en-US" smtClean="0"/>
              <a:pPr/>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49B9D-FE8E-4C19-8F9A-705EAAE1FAB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3059C5E8-5987-CB97-6FAB-2ADBC1AFEA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5B00819-EABA-6A03-3A62-D2CE6F19F1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D4E5153-A18F-C29A-0D1E-65D1B28CBD83}"/>
              </a:ext>
            </a:extLst>
          </p:cNvPr>
          <p:cNvSpPr>
            <a:spLocks noGrp="1" noChangeArrowheads="1"/>
          </p:cNvSpPr>
          <p:nvPr>
            <p:ph type="sldNum" sz="quarter" idx="12"/>
          </p:nvPr>
        </p:nvSpPr>
        <p:spPr>
          <a:ln/>
        </p:spPr>
        <p:txBody>
          <a:bodyPr/>
          <a:lstStyle>
            <a:lvl1pPr>
              <a:defRPr/>
            </a:lvl1pPr>
          </a:lstStyle>
          <a:p>
            <a:pPr>
              <a:defRPr/>
            </a:pPr>
            <a:fld id="{711EB77B-B027-4A6A-8147-C7AD0CBAADAF}" type="slidenum">
              <a:rPr lang="en-US" altLang="en-US"/>
              <a:pPr>
                <a:defRPr/>
              </a:pPr>
              <a:t>‹#›</a:t>
            </a:fld>
            <a:endParaRPr lang="en-US" altLang="en-US"/>
          </a:p>
        </p:txBody>
      </p:sp>
    </p:spTree>
    <p:extLst>
      <p:ext uri="{BB962C8B-B14F-4D97-AF65-F5344CB8AC3E}">
        <p14:creationId xmlns:p14="http://schemas.microsoft.com/office/powerpoint/2010/main" val="3432632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EF9E4B-FC82-E86B-3774-7CA8EA5B6F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B9BF967-40EC-6045-5E17-26FA23B205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DBC358F-30B5-9567-4D2B-2158B7545E1B}"/>
              </a:ext>
            </a:extLst>
          </p:cNvPr>
          <p:cNvSpPr>
            <a:spLocks noGrp="1" noChangeArrowheads="1"/>
          </p:cNvSpPr>
          <p:nvPr>
            <p:ph type="sldNum" sz="quarter" idx="12"/>
          </p:nvPr>
        </p:nvSpPr>
        <p:spPr>
          <a:ln/>
        </p:spPr>
        <p:txBody>
          <a:bodyPr/>
          <a:lstStyle>
            <a:lvl1pPr>
              <a:defRPr/>
            </a:lvl1pPr>
          </a:lstStyle>
          <a:p>
            <a:pPr>
              <a:defRPr/>
            </a:pPr>
            <a:fld id="{6087A052-2140-4045-8529-F9939F03F44C}" type="slidenum">
              <a:rPr lang="en-US" altLang="en-US"/>
              <a:pPr>
                <a:defRPr/>
              </a:pPr>
              <a:t>‹#›</a:t>
            </a:fld>
            <a:endParaRPr lang="en-US" altLang="en-US"/>
          </a:p>
        </p:txBody>
      </p:sp>
    </p:spTree>
    <p:extLst>
      <p:ext uri="{BB962C8B-B14F-4D97-AF65-F5344CB8AC3E}">
        <p14:creationId xmlns:p14="http://schemas.microsoft.com/office/powerpoint/2010/main" val="1943812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0755DFF6-C9C7-B505-6EE3-C15A1BAB17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93BDD79-9DE1-CFF6-6DE2-D853E6B612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B645F0-96FC-23A4-8286-6677D548D3C0}"/>
              </a:ext>
            </a:extLst>
          </p:cNvPr>
          <p:cNvSpPr>
            <a:spLocks noGrp="1" noChangeArrowheads="1"/>
          </p:cNvSpPr>
          <p:nvPr>
            <p:ph type="sldNum" sz="quarter" idx="12"/>
          </p:nvPr>
        </p:nvSpPr>
        <p:spPr>
          <a:ln/>
        </p:spPr>
        <p:txBody>
          <a:bodyPr/>
          <a:lstStyle>
            <a:lvl1pPr>
              <a:defRPr/>
            </a:lvl1pPr>
          </a:lstStyle>
          <a:p>
            <a:pPr>
              <a:defRPr/>
            </a:pPr>
            <a:fld id="{9B06CB6C-5AA6-477E-AE53-C5E7EBB29CDB}" type="slidenum">
              <a:rPr lang="en-US" altLang="en-US"/>
              <a:pPr>
                <a:defRPr/>
              </a:pPr>
              <a:t>‹#›</a:t>
            </a:fld>
            <a:endParaRPr lang="en-US" altLang="en-US"/>
          </a:p>
        </p:txBody>
      </p:sp>
    </p:spTree>
    <p:extLst>
      <p:ext uri="{BB962C8B-B14F-4D97-AF65-F5344CB8AC3E}">
        <p14:creationId xmlns:p14="http://schemas.microsoft.com/office/powerpoint/2010/main" val="4170485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E758D1-B78B-82DB-6556-6E4A78E200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3D29477-CA93-F4ED-282C-FAD3640AC0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68468E7-4AAA-B854-D528-98672060C28B}"/>
              </a:ext>
            </a:extLst>
          </p:cNvPr>
          <p:cNvSpPr>
            <a:spLocks noGrp="1" noChangeArrowheads="1"/>
          </p:cNvSpPr>
          <p:nvPr>
            <p:ph type="sldNum" sz="quarter" idx="12"/>
          </p:nvPr>
        </p:nvSpPr>
        <p:spPr>
          <a:ln/>
        </p:spPr>
        <p:txBody>
          <a:bodyPr/>
          <a:lstStyle>
            <a:lvl1pPr>
              <a:defRPr/>
            </a:lvl1pPr>
          </a:lstStyle>
          <a:p>
            <a:pPr>
              <a:defRPr/>
            </a:pPr>
            <a:fld id="{68064588-0BD2-4FF0-BC22-DFE21F2A2D41}" type="slidenum">
              <a:rPr lang="en-US" altLang="en-US"/>
              <a:pPr>
                <a:defRPr/>
              </a:pPr>
              <a:t>‹#›</a:t>
            </a:fld>
            <a:endParaRPr lang="en-US" altLang="en-US"/>
          </a:p>
        </p:txBody>
      </p:sp>
    </p:spTree>
    <p:extLst>
      <p:ext uri="{BB962C8B-B14F-4D97-AF65-F5344CB8AC3E}">
        <p14:creationId xmlns:p14="http://schemas.microsoft.com/office/powerpoint/2010/main" val="1631541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4CE2142-C420-22C2-B9B7-723DF671D42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FD1B094-6E28-2B13-98C4-DDB0AC763E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A79D13B-35B2-6E53-7DA7-99B1D675DEEA}"/>
              </a:ext>
            </a:extLst>
          </p:cNvPr>
          <p:cNvSpPr>
            <a:spLocks noGrp="1" noChangeArrowheads="1"/>
          </p:cNvSpPr>
          <p:nvPr>
            <p:ph type="sldNum" sz="quarter" idx="12"/>
          </p:nvPr>
        </p:nvSpPr>
        <p:spPr>
          <a:ln/>
        </p:spPr>
        <p:txBody>
          <a:bodyPr/>
          <a:lstStyle>
            <a:lvl1pPr>
              <a:defRPr/>
            </a:lvl1pPr>
          </a:lstStyle>
          <a:p>
            <a:pPr>
              <a:defRPr/>
            </a:pPr>
            <a:fld id="{7B6BC7DD-1F31-4497-9368-064D5CA9D8F1}" type="slidenum">
              <a:rPr lang="en-US" altLang="en-US"/>
              <a:pPr>
                <a:defRPr/>
              </a:pPr>
              <a:t>‹#›</a:t>
            </a:fld>
            <a:endParaRPr lang="en-US" altLang="en-US"/>
          </a:p>
        </p:txBody>
      </p:sp>
    </p:spTree>
    <p:extLst>
      <p:ext uri="{BB962C8B-B14F-4D97-AF65-F5344CB8AC3E}">
        <p14:creationId xmlns:p14="http://schemas.microsoft.com/office/powerpoint/2010/main" val="473412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A6A2BFC-B639-46E9-38D6-BFFC6CCE9F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67C92AF-82D3-024B-E7B4-07EF3A56CE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003A3DA5-8B2D-6EE3-F0FC-63533C2B18AF}"/>
              </a:ext>
            </a:extLst>
          </p:cNvPr>
          <p:cNvSpPr>
            <a:spLocks noGrp="1" noChangeArrowheads="1"/>
          </p:cNvSpPr>
          <p:nvPr>
            <p:ph type="sldNum" sz="quarter" idx="12"/>
          </p:nvPr>
        </p:nvSpPr>
        <p:spPr>
          <a:ln/>
        </p:spPr>
        <p:txBody>
          <a:bodyPr/>
          <a:lstStyle>
            <a:lvl1pPr>
              <a:defRPr/>
            </a:lvl1pPr>
          </a:lstStyle>
          <a:p>
            <a:pPr>
              <a:defRPr/>
            </a:pPr>
            <a:fld id="{80A2F166-D2C0-4D60-977E-C102476F7AE5}" type="slidenum">
              <a:rPr lang="en-US" altLang="en-US"/>
              <a:pPr>
                <a:defRPr/>
              </a:pPr>
              <a:t>‹#›</a:t>
            </a:fld>
            <a:endParaRPr lang="en-US" altLang="en-US"/>
          </a:p>
        </p:txBody>
      </p:sp>
    </p:spTree>
    <p:extLst>
      <p:ext uri="{BB962C8B-B14F-4D97-AF65-F5344CB8AC3E}">
        <p14:creationId xmlns:p14="http://schemas.microsoft.com/office/powerpoint/2010/main" val="198130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39EAA32-4380-4AF8-E8D5-B20813D9A8E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F4F46054-6B40-F2A5-BD25-A41B02B918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0615B5B7-A2FB-0915-E61E-89B1A972D4D5}"/>
              </a:ext>
            </a:extLst>
          </p:cNvPr>
          <p:cNvSpPr>
            <a:spLocks noGrp="1" noChangeArrowheads="1"/>
          </p:cNvSpPr>
          <p:nvPr>
            <p:ph type="sldNum" sz="quarter" idx="12"/>
          </p:nvPr>
        </p:nvSpPr>
        <p:spPr>
          <a:ln/>
        </p:spPr>
        <p:txBody>
          <a:bodyPr/>
          <a:lstStyle>
            <a:lvl1pPr>
              <a:defRPr/>
            </a:lvl1pPr>
          </a:lstStyle>
          <a:p>
            <a:pPr>
              <a:defRPr/>
            </a:pPr>
            <a:fld id="{7C1CE62E-EBE4-48A4-A82A-2F1C76AAE026}" type="slidenum">
              <a:rPr lang="en-US" altLang="en-US"/>
              <a:pPr>
                <a:defRPr/>
              </a:pPr>
              <a:t>‹#›</a:t>
            </a:fld>
            <a:endParaRPr lang="en-US" altLang="en-US"/>
          </a:p>
        </p:txBody>
      </p:sp>
    </p:spTree>
    <p:extLst>
      <p:ext uri="{BB962C8B-B14F-4D97-AF65-F5344CB8AC3E}">
        <p14:creationId xmlns:p14="http://schemas.microsoft.com/office/powerpoint/2010/main" val="2145393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6416E71-AB2C-7C12-8FE5-0A425AD444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AA1BAE2-487C-02A5-DFA0-8C6ADFE0CEA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8381CD4-93B5-409A-B01E-D26B727348ED}"/>
              </a:ext>
            </a:extLst>
          </p:cNvPr>
          <p:cNvSpPr>
            <a:spLocks noGrp="1" noChangeArrowheads="1"/>
          </p:cNvSpPr>
          <p:nvPr>
            <p:ph type="sldNum" sz="quarter" idx="12"/>
          </p:nvPr>
        </p:nvSpPr>
        <p:spPr>
          <a:ln/>
        </p:spPr>
        <p:txBody>
          <a:bodyPr/>
          <a:lstStyle>
            <a:lvl1pPr>
              <a:defRPr/>
            </a:lvl1pPr>
          </a:lstStyle>
          <a:p>
            <a:pPr>
              <a:defRPr/>
            </a:pPr>
            <a:fld id="{FA2E9E21-08B5-4423-8F82-34706ADB0A2F}" type="slidenum">
              <a:rPr lang="en-US" altLang="en-US"/>
              <a:pPr>
                <a:defRPr/>
              </a:pPr>
              <a:t>‹#›</a:t>
            </a:fld>
            <a:endParaRPr lang="en-US" altLang="en-US"/>
          </a:p>
        </p:txBody>
      </p:sp>
    </p:spTree>
    <p:extLst>
      <p:ext uri="{BB962C8B-B14F-4D97-AF65-F5344CB8AC3E}">
        <p14:creationId xmlns:p14="http://schemas.microsoft.com/office/powerpoint/2010/main" val="1583146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6771FD-FB98-4139-B803-FC02C28EE2A9}" type="datetimeFigureOut">
              <a:rPr lang="en-US" smtClean="0"/>
              <a:pPr/>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49B9D-FE8E-4C19-8F9A-705EAAE1FAB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2FAC84EA-7F49-CD75-EAE0-E089166F18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7ECA1CF-3F33-286D-C7BF-1EB88EEF96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1E6DBB4-06E8-25E4-A47F-6CE38FDD9506}"/>
              </a:ext>
            </a:extLst>
          </p:cNvPr>
          <p:cNvSpPr>
            <a:spLocks noGrp="1" noChangeArrowheads="1"/>
          </p:cNvSpPr>
          <p:nvPr>
            <p:ph type="sldNum" sz="quarter" idx="12"/>
          </p:nvPr>
        </p:nvSpPr>
        <p:spPr>
          <a:ln/>
        </p:spPr>
        <p:txBody>
          <a:bodyPr/>
          <a:lstStyle>
            <a:lvl1pPr>
              <a:defRPr/>
            </a:lvl1pPr>
          </a:lstStyle>
          <a:p>
            <a:pPr>
              <a:defRPr/>
            </a:pPr>
            <a:fld id="{4E34DBD0-68DE-45ED-81F0-8432826BFBC4}" type="slidenum">
              <a:rPr lang="en-US" altLang="en-US"/>
              <a:pPr>
                <a:defRPr/>
              </a:pPr>
              <a:t>‹#›</a:t>
            </a:fld>
            <a:endParaRPr lang="en-US" altLang="en-US"/>
          </a:p>
        </p:txBody>
      </p:sp>
    </p:spTree>
    <p:extLst>
      <p:ext uri="{BB962C8B-B14F-4D97-AF65-F5344CB8AC3E}">
        <p14:creationId xmlns:p14="http://schemas.microsoft.com/office/powerpoint/2010/main" val="3419369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DFB5E3-7AF1-B92A-27E0-71FC29B09AB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7C38F50-97D4-9E77-A802-C1890DD214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54DA72F-0256-6FA8-4A19-047315114173}"/>
              </a:ext>
            </a:extLst>
          </p:cNvPr>
          <p:cNvSpPr>
            <a:spLocks noGrp="1" noChangeArrowheads="1"/>
          </p:cNvSpPr>
          <p:nvPr>
            <p:ph type="sldNum" sz="quarter" idx="12"/>
          </p:nvPr>
        </p:nvSpPr>
        <p:spPr>
          <a:ln/>
        </p:spPr>
        <p:txBody>
          <a:bodyPr/>
          <a:lstStyle>
            <a:lvl1pPr>
              <a:defRPr/>
            </a:lvl1pPr>
          </a:lstStyle>
          <a:p>
            <a:pPr>
              <a:defRPr/>
            </a:pPr>
            <a:fld id="{50BC28BD-4739-40C9-803B-4E0649667BB1}" type="slidenum">
              <a:rPr lang="en-US" altLang="en-US"/>
              <a:pPr>
                <a:defRPr/>
              </a:pPr>
              <a:t>‹#›</a:t>
            </a:fld>
            <a:endParaRPr lang="en-US" altLang="en-US"/>
          </a:p>
        </p:txBody>
      </p:sp>
    </p:spTree>
    <p:extLst>
      <p:ext uri="{BB962C8B-B14F-4D97-AF65-F5344CB8AC3E}">
        <p14:creationId xmlns:p14="http://schemas.microsoft.com/office/powerpoint/2010/main" val="476964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A34298C-F406-62EA-676C-195EB6D060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66915A1-F42B-5923-1103-D509EBCE40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2D6F09-56AD-4629-B900-6C4D8246D5ED}"/>
              </a:ext>
            </a:extLst>
          </p:cNvPr>
          <p:cNvSpPr>
            <a:spLocks noGrp="1" noChangeArrowheads="1"/>
          </p:cNvSpPr>
          <p:nvPr>
            <p:ph type="sldNum" sz="quarter" idx="12"/>
          </p:nvPr>
        </p:nvSpPr>
        <p:spPr>
          <a:ln/>
        </p:spPr>
        <p:txBody>
          <a:bodyPr/>
          <a:lstStyle>
            <a:lvl1pPr>
              <a:defRPr/>
            </a:lvl1pPr>
          </a:lstStyle>
          <a:p>
            <a:pPr>
              <a:defRPr/>
            </a:pPr>
            <a:fld id="{0603903F-AD29-4709-88AA-7240224601C0}" type="slidenum">
              <a:rPr lang="en-US" altLang="en-US"/>
              <a:pPr>
                <a:defRPr/>
              </a:pPr>
              <a:t>‹#›</a:t>
            </a:fld>
            <a:endParaRPr lang="en-US" altLang="en-US"/>
          </a:p>
        </p:txBody>
      </p:sp>
    </p:spTree>
    <p:extLst>
      <p:ext uri="{BB962C8B-B14F-4D97-AF65-F5344CB8AC3E}">
        <p14:creationId xmlns:p14="http://schemas.microsoft.com/office/powerpoint/2010/main" val="1702570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E07ACB-37EE-4872-946E-E20AD84C5DE8}"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FA50C-96A9-41C5-BA26-6D06D2BE7EEF}" type="slidenum">
              <a:rPr lang="en-US" smtClean="0"/>
              <a:t>‹#›</a:t>
            </a:fld>
            <a:endParaRPr lang="en-US"/>
          </a:p>
        </p:txBody>
      </p:sp>
    </p:spTree>
    <p:extLst>
      <p:ext uri="{BB962C8B-B14F-4D97-AF65-F5344CB8AC3E}">
        <p14:creationId xmlns:p14="http://schemas.microsoft.com/office/powerpoint/2010/main" val="1303675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660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E07ACB-37EE-4872-946E-E20AD84C5DE8}"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FA50C-96A9-41C5-BA26-6D06D2BE7EEF}" type="slidenum">
              <a:rPr lang="en-US" smtClean="0"/>
              <a:t>‹#›</a:t>
            </a:fld>
            <a:endParaRPr lang="en-US"/>
          </a:p>
        </p:txBody>
      </p:sp>
    </p:spTree>
    <p:extLst>
      <p:ext uri="{BB962C8B-B14F-4D97-AF65-F5344CB8AC3E}">
        <p14:creationId xmlns:p14="http://schemas.microsoft.com/office/powerpoint/2010/main" val="3739863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E07ACB-37EE-4872-946E-E20AD84C5DE8}"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FA50C-96A9-41C5-BA26-6D06D2BE7EEF}" type="slidenum">
              <a:rPr lang="en-US" smtClean="0"/>
              <a:t>‹#›</a:t>
            </a:fld>
            <a:endParaRPr lang="en-US"/>
          </a:p>
        </p:txBody>
      </p:sp>
    </p:spTree>
    <p:extLst>
      <p:ext uri="{BB962C8B-B14F-4D97-AF65-F5344CB8AC3E}">
        <p14:creationId xmlns:p14="http://schemas.microsoft.com/office/powerpoint/2010/main" val="4210002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E07ACB-37EE-4872-946E-E20AD84C5DE8}" type="datetimeFigureOut">
              <a:rPr lang="en-US" smtClean="0"/>
              <a:t>3/28/2026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7FA50C-96A9-41C5-BA26-6D06D2BE7EEF}" type="slidenum">
              <a:rPr lang="en-US" smtClean="0"/>
              <a:t>‹#›</a:t>
            </a:fld>
            <a:endParaRPr lang="en-US"/>
          </a:p>
        </p:txBody>
      </p:sp>
    </p:spTree>
    <p:extLst>
      <p:ext uri="{BB962C8B-B14F-4D97-AF65-F5344CB8AC3E}">
        <p14:creationId xmlns:p14="http://schemas.microsoft.com/office/powerpoint/2010/main" val="1262442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E07ACB-37EE-4872-946E-E20AD84C5DE8}" type="datetimeFigureOut">
              <a:rPr lang="en-US" smtClean="0"/>
              <a:t>3/28/2026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7FA50C-96A9-41C5-BA26-6D06D2BE7EEF}" type="slidenum">
              <a:rPr lang="en-US" smtClean="0"/>
              <a:t>‹#›</a:t>
            </a:fld>
            <a:endParaRPr lang="en-US"/>
          </a:p>
        </p:txBody>
      </p:sp>
    </p:spTree>
    <p:extLst>
      <p:ext uri="{BB962C8B-B14F-4D97-AF65-F5344CB8AC3E}">
        <p14:creationId xmlns:p14="http://schemas.microsoft.com/office/powerpoint/2010/main" val="3876821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E07ACB-37EE-4872-946E-E20AD84C5DE8}" type="datetimeFigureOut">
              <a:rPr lang="en-US" smtClean="0"/>
              <a:t>3/28/2026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7FA50C-96A9-41C5-BA26-6D06D2BE7EEF}" type="slidenum">
              <a:rPr lang="en-US" smtClean="0"/>
              <a:t>‹#›</a:t>
            </a:fld>
            <a:endParaRPr lang="en-US"/>
          </a:p>
        </p:txBody>
      </p:sp>
    </p:spTree>
    <p:extLst>
      <p:ext uri="{BB962C8B-B14F-4D97-AF65-F5344CB8AC3E}">
        <p14:creationId xmlns:p14="http://schemas.microsoft.com/office/powerpoint/2010/main" val="1993007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E07ACB-37EE-4872-946E-E20AD84C5DE8}" type="datetimeFigureOut">
              <a:rPr lang="en-US" smtClean="0"/>
              <a:t>3/28/2026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7FA50C-96A9-41C5-BA26-6D06D2BE7EEF}" type="slidenum">
              <a:rPr lang="en-US" smtClean="0"/>
              <a:t>‹#›</a:t>
            </a:fld>
            <a:endParaRPr lang="en-US"/>
          </a:p>
        </p:txBody>
      </p:sp>
    </p:spTree>
    <p:extLst>
      <p:ext uri="{BB962C8B-B14F-4D97-AF65-F5344CB8AC3E}">
        <p14:creationId xmlns:p14="http://schemas.microsoft.com/office/powerpoint/2010/main" val="3516326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6771FD-FB98-4139-B803-FC02C28EE2A9}" type="datetimeFigureOut">
              <a:rPr lang="en-US" smtClean="0"/>
              <a:pPr/>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49B9D-FE8E-4C19-8F9A-705EAAE1FABC}"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E07ACB-37EE-4872-946E-E20AD84C5DE8}" type="datetimeFigureOut">
              <a:rPr lang="en-US" smtClean="0"/>
              <a:t>3/28/2026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7FA50C-96A9-41C5-BA26-6D06D2BE7EEF}" type="slidenum">
              <a:rPr lang="en-US" smtClean="0"/>
              <a:t>‹#›</a:t>
            </a:fld>
            <a:endParaRPr lang="en-US"/>
          </a:p>
        </p:txBody>
      </p:sp>
    </p:spTree>
    <p:extLst>
      <p:ext uri="{BB962C8B-B14F-4D97-AF65-F5344CB8AC3E}">
        <p14:creationId xmlns:p14="http://schemas.microsoft.com/office/powerpoint/2010/main" val="3303592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E07ACB-37EE-4872-946E-E20AD84C5DE8}" type="datetimeFigureOut">
              <a:rPr lang="en-US" smtClean="0"/>
              <a:t>3/28/2026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7FA50C-96A9-41C5-BA26-6D06D2BE7EEF}" type="slidenum">
              <a:rPr lang="en-US" smtClean="0"/>
              <a:t>‹#›</a:t>
            </a:fld>
            <a:endParaRPr lang="en-US"/>
          </a:p>
        </p:txBody>
      </p:sp>
    </p:spTree>
    <p:extLst>
      <p:ext uri="{BB962C8B-B14F-4D97-AF65-F5344CB8AC3E}">
        <p14:creationId xmlns:p14="http://schemas.microsoft.com/office/powerpoint/2010/main" val="2392956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E07ACB-37EE-4872-946E-E20AD84C5DE8}"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FA50C-96A9-41C5-BA26-6D06D2BE7EEF}" type="slidenum">
              <a:rPr lang="en-US" smtClean="0"/>
              <a:t>‹#›</a:t>
            </a:fld>
            <a:endParaRPr lang="en-US"/>
          </a:p>
        </p:txBody>
      </p:sp>
    </p:spTree>
    <p:extLst>
      <p:ext uri="{BB962C8B-B14F-4D97-AF65-F5344CB8AC3E}">
        <p14:creationId xmlns:p14="http://schemas.microsoft.com/office/powerpoint/2010/main" val="921093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E07ACB-37EE-4872-946E-E20AD84C5DE8}"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FA50C-96A9-41C5-BA26-6D06D2BE7EEF}" type="slidenum">
              <a:rPr lang="en-US" smtClean="0"/>
              <a:t>‹#›</a:t>
            </a:fld>
            <a:endParaRPr lang="en-US"/>
          </a:p>
        </p:txBody>
      </p:sp>
    </p:spTree>
    <p:extLst>
      <p:ext uri="{BB962C8B-B14F-4D97-AF65-F5344CB8AC3E}">
        <p14:creationId xmlns:p14="http://schemas.microsoft.com/office/powerpoint/2010/main" val="863885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6771FD-FB98-4139-B803-FC02C28EE2A9}" type="datetimeFigureOut">
              <a:rPr lang="en-US" smtClean="0"/>
              <a:pPr/>
              <a:t>3/28/2026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49B9D-FE8E-4C19-8F9A-705EAAE1FAB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6771FD-FB98-4139-B803-FC02C28EE2A9}" type="datetimeFigureOut">
              <a:rPr lang="en-US" smtClean="0"/>
              <a:pPr/>
              <a:t>3/28/2026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249B9D-FE8E-4C19-8F9A-705EAAE1FAB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6771FD-FB98-4139-B803-FC02C28EE2A9}" type="datetimeFigureOut">
              <a:rPr lang="en-US" smtClean="0"/>
              <a:pPr/>
              <a:t>3/28/2026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249B9D-FE8E-4C19-8F9A-705EAAE1FAB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6771FD-FB98-4139-B803-FC02C28EE2A9}" type="datetimeFigureOut">
              <a:rPr lang="en-US" smtClean="0"/>
              <a:pPr/>
              <a:t>3/28/2026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249B9D-FE8E-4C19-8F9A-705EAAE1FAB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6771FD-FB98-4139-B803-FC02C28EE2A9}" type="datetimeFigureOut">
              <a:rPr lang="en-US" smtClean="0"/>
              <a:pPr/>
              <a:t>3/28/2026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49B9D-FE8E-4C19-8F9A-705EAAE1FAB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6771FD-FB98-4139-B803-FC02C28EE2A9}" type="datetimeFigureOut">
              <a:rPr lang="en-US" smtClean="0"/>
              <a:pPr/>
              <a:t>3/28/2026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49B9D-FE8E-4C19-8F9A-705EAAE1FAB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771FD-FB98-4139-B803-FC02C28EE2A9}" type="datetimeFigureOut">
              <a:rPr lang="en-US" smtClean="0"/>
              <a:pPr/>
              <a:t>3/28/2026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49B9D-FE8E-4C19-8F9A-705EAAE1FAB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1131DCD-3D10-8DD1-E5B5-4268A772C612}"/>
              </a:ext>
            </a:extLst>
          </p:cNvPr>
          <p:cNvSpPr>
            <a:spLocks noGrp="1" noChangeArrowheads="1"/>
          </p:cNvSpPr>
          <p:nvPr>
            <p:ph type="title"/>
          </p:nvPr>
        </p:nvSpPr>
        <p:spPr bwMode="auto">
          <a:xfrm>
            <a:off x="457200" y="274638"/>
            <a:ext cx="82296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1A966C9-BCF2-69D7-2EB7-2AD265AFE706}"/>
              </a:ext>
            </a:extLst>
          </p:cNvPr>
          <p:cNvSpPr>
            <a:spLocks noGrp="1" noChangeArrowheads="1"/>
          </p:cNvSpPr>
          <p:nvPr>
            <p:ph type="body" idx="1"/>
          </p:nvPr>
        </p:nvSpPr>
        <p:spPr bwMode="auto">
          <a:xfrm>
            <a:off x="457200" y="11430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99458DA-A42A-71DF-9AB9-98279D6F687A}"/>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ltLang="en-US"/>
          </a:p>
        </p:txBody>
      </p:sp>
      <p:sp>
        <p:nvSpPr>
          <p:cNvPr id="1029" name="Rectangle 5">
            <a:extLst>
              <a:ext uri="{FF2B5EF4-FFF2-40B4-BE49-F238E27FC236}">
                <a16:creationId xmlns:a16="http://schemas.microsoft.com/office/drawing/2014/main" id="{A514407B-C702-8B77-BD7D-63D1AFC7FCAC}"/>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1030" name="Rectangle 6">
            <a:extLst>
              <a:ext uri="{FF2B5EF4-FFF2-40B4-BE49-F238E27FC236}">
                <a16:creationId xmlns:a16="http://schemas.microsoft.com/office/drawing/2014/main" id="{8BEA98EF-2DFC-9106-5F83-5632E356D84E}"/>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Trebuchet MS" panose="020B0603020202020204" pitchFamily="34" charset="0"/>
              </a:defRPr>
            </a:lvl1pPr>
          </a:lstStyle>
          <a:p>
            <a:pPr>
              <a:defRPr/>
            </a:pPr>
            <a:fld id="{FEEE0B12-5145-4F5C-BF16-D27946E5A663}" type="slidenum">
              <a:rPr lang="en-US" altLang="en-US"/>
              <a:pPr>
                <a:defRPr/>
              </a:pPr>
              <a:t>‹#›</a:t>
            </a:fld>
            <a:endParaRPr lang="en-US" altLang="en-US"/>
          </a:p>
        </p:txBody>
      </p:sp>
    </p:spTree>
    <p:extLst>
      <p:ext uri="{BB962C8B-B14F-4D97-AF65-F5344CB8AC3E}">
        <p14:creationId xmlns:p14="http://schemas.microsoft.com/office/powerpoint/2010/main" val="139149904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rebuchet MS" panose="020B0603020202020204" pitchFamily="34" charset="0"/>
          <a:cs typeface="Arial" panose="020B0604020202020204" pitchFamily="34" charset="0"/>
        </a:defRPr>
      </a:lvl2pPr>
      <a:lvl3pPr algn="ctr" rtl="0" eaLnBrk="0" fontAlgn="base" hangingPunct="0">
        <a:spcBef>
          <a:spcPct val="0"/>
        </a:spcBef>
        <a:spcAft>
          <a:spcPct val="0"/>
        </a:spcAft>
        <a:defRPr sz="4000">
          <a:solidFill>
            <a:schemeClr val="tx2"/>
          </a:solidFill>
          <a:latin typeface="Trebuchet MS" panose="020B0603020202020204" pitchFamily="34" charset="0"/>
          <a:cs typeface="Arial" panose="020B0604020202020204" pitchFamily="34" charset="0"/>
        </a:defRPr>
      </a:lvl3pPr>
      <a:lvl4pPr algn="ctr" rtl="0" eaLnBrk="0" fontAlgn="base" hangingPunct="0">
        <a:spcBef>
          <a:spcPct val="0"/>
        </a:spcBef>
        <a:spcAft>
          <a:spcPct val="0"/>
        </a:spcAft>
        <a:defRPr sz="4000">
          <a:solidFill>
            <a:schemeClr val="tx2"/>
          </a:solidFill>
          <a:latin typeface="Trebuchet MS" panose="020B0603020202020204" pitchFamily="34" charset="0"/>
          <a:cs typeface="Arial" panose="020B0604020202020204" pitchFamily="34" charset="0"/>
        </a:defRPr>
      </a:lvl4pPr>
      <a:lvl5pPr algn="ctr" rtl="0" eaLnBrk="0" fontAlgn="base" hangingPunct="0">
        <a:spcBef>
          <a:spcPct val="0"/>
        </a:spcBef>
        <a:spcAft>
          <a:spcPct val="0"/>
        </a:spcAft>
        <a:defRPr sz="4000">
          <a:solidFill>
            <a:schemeClr val="tx2"/>
          </a:solidFill>
          <a:latin typeface="Trebuchet MS" panose="020B0603020202020204" pitchFamily="34" charset="0"/>
          <a:cs typeface="Arial" panose="020B0604020202020204" pitchFamily="34" charset="0"/>
        </a:defRPr>
      </a:lvl5pPr>
      <a:lvl6pPr marL="457200" algn="ctr" rtl="0" fontAlgn="base">
        <a:spcBef>
          <a:spcPct val="0"/>
        </a:spcBef>
        <a:spcAft>
          <a:spcPct val="0"/>
        </a:spcAft>
        <a:defRPr sz="4000">
          <a:solidFill>
            <a:schemeClr val="tx2"/>
          </a:solidFill>
          <a:latin typeface="Trebuchet MS" panose="020B0603020202020204" pitchFamily="34" charset="0"/>
          <a:cs typeface="Arial" panose="020B0604020202020204" pitchFamily="34" charset="0"/>
        </a:defRPr>
      </a:lvl6pPr>
      <a:lvl7pPr marL="914400" algn="ctr" rtl="0" fontAlgn="base">
        <a:spcBef>
          <a:spcPct val="0"/>
        </a:spcBef>
        <a:spcAft>
          <a:spcPct val="0"/>
        </a:spcAft>
        <a:defRPr sz="4000">
          <a:solidFill>
            <a:schemeClr val="tx2"/>
          </a:solidFill>
          <a:latin typeface="Trebuchet MS" panose="020B0603020202020204" pitchFamily="34" charset="0"/>
          <a:cs typeface="Arial" panose="020B0604020202020204" pitchFamily="34" charset="0"/>
        </a:defRPr>
      </a:lvl7pPr>
      <a:lvl8pPr marL="1371600" algn="ctr" rtl="0" fontAlgn="base">
        <a:spcBef>
          <a:spcPct val="0"/>
        </a:spcBef>
        <a:spcAft>
          <a:spcPct val="0"/>
        </a:spcAft>
        <a:defRPr sz="4000">
          <a:solidFill>
            <a:schemeClr val="tx2"/>
          </a:solidFill>
          <a:latin typeface="Trebuchet MS" panose="020B0603020202020204" pitchFamily="34" charset="0"/>
          <a:cs typeface="Arial" panose="020B0604020202020204" pitchFamily="34" charset="0"/>
        </a:defRPr>
      </a:lvl8pPr>
      <a:lvl9pPr marL="1828800" algn="ctr" rtl="0" fontAlgn="base">
        <a:spcBef>
          <a:spcPct val="0"/>
        </a:spcBef>
        <a:spcAft>
          <a:spcPct val="0"/>
        </a:spcAft>
        <a:defRPr sz="4000">
          <a:solidFill>
            <a:schemeClr val="tx2"/>
          </a:solidFill>
          <a:latin typeface="Trebuchet MS" panose="020B0603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Ø"/>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07ACB-37EE-4872-946E-E20AD84C5DE8}" type="datetimeFigureOut">
              <a:rPr lang="en-US" smtClean="0"/>
              <a:t>3/28/2026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FA50C-96A9-41C5-BA26-6D06D2BE7EEF}" type="slidenum">
              <a:rPr lang="en-US" smtClean="0"/>
              <a:t>‹#›</a:t>
            </a:fld>
            <a:endParaRPr lang="en-US"/>
          </a:p>
        </p:txBody>
      </p:sp>
    </p:spTree>
    <p:extLst>
      <p:ext uri="{BB962C8B-B14F-4D97-AF65-F5344CB8AC3E}">
        <p14:creationId xmlns:p14="http://schemas.microsoft.com/office/powerpoint/2010/main" val="3693185562"/>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90000"/>
        </a:lnSpc>
        <a:spcBef>
          <a:spcPct val="0"/>
        </a:spcBef>
        <a:buNone/>
        <a:defRPr sz="4400" kern="1200">
          <a:solidFill>
            <a:srgbClr val="00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image" Target="../media/image13.svg"/><Relationship Id="rId5" Type="http://schemas.openxmlformats.org/officeDocument/2006/relationships/image" Target="../media/image1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11451"/>
          <a:stretch/>
        </p:blipFill>
        <p:spPr>
          <a:xfrm>
            <a:off x="-92928" y="-1"/>
            <a:ext cx="9295952" cy="6998677"/>
          </a:xfrm>
          <a:prstGeom prst="rect">
            <a:avLst/>
          </a:prstGeom>
        </p:spPr>
      </p:pic>
      <p:sp>
        <p:nvSpPr>
          <p:cNvPr id="2" name="Title 1"/>
          <p:cNvSpPr>
            <a:spLocks noGrp="1"/>
          </p:cNvSpPr>
          <p:nvPr>
            <p:ph type="ctrTitle"/>
          </p:nvPr>
        </p:nvSpPr>
        <p:spPr>
          <a:xfrm>
            <a:off x="0" y="394127"/>
            <a:ext cx="9144000" cy="2120473"/>
          </a:xfrm>
          <a:solidFill>
            <a:srgbClr val="FFFFFF">
              <a:alpha val="69804"/>
            </a:srgbClr>
          </a:solidFill>
        </p:spPr>
        <p:txBody>
          <a:bodyPr>
            <a:noAutofit/>
          </a:bodyPr>
          <a:lstStyle/>
          <a:p>
            <a:r>
              <a:rPr lang="en-US" sz="4800" b="1" dirty="0"/>
              <a:t>Vertical Non-Permanent Surfaces and Visibly Random Groups </a:t>
            </a:r>
            <a:br>
              <a:rPr lang="en-US" sz="4800" b="1" dirty="0"/>
            </a:br>
            <a:r>
              <a:rPr lang="en-US" sz="4800" b="1" dirty="0"/>
              <a:t>in Intro Bio Lecture and Lab</a:t>
            </a:r>
            <a:endParaRPr lang="en-US" sz="4800" dirty="0"/>
          </a:p>
        </p:txBody>
      </p:sp>
      <p:sp>
        <p:nvSpPr>
          <p:cNvPr id="4" name="Rectangle 3"/>
          <p:cNvSpPr/>
          <p:nvPr/>
        </p:nvSpPr>
        <p:spPr>
          <a:xfrm>
            <a:off x="0" y="5675586"/>
            <a:ext cx="9144000" cy="112966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2681069" y="5823591"/>
            <a:ext cx="3747958" cy="1271800"/>
          </a:xfrm>
        </p:spPr>
        <p:txBody>
          <a:bodyPr>
            <a:normAutofit/>
          </a:bodyPr>
          <a:lstStyle/>
          <a:p>
            <a:r>
              <a:rPr lang="en-US" b="1" dirty="0"/>
              <a:t>Anne Casper, Ph.D.</a:t>
            </a:r>
          </a:p>
          <a:p>
            <a:r>
              <a:rPr lang="en-US" dirty="0"/>
              <a:t>Eastern Michigan University</a:t>
            </a:r>
          </a:p>
          <a:p>
            <a:endParaRPr lang="en-US" dirty="0"/>
          </a:p>
        </p:txBody>
      </p:sp>
    </p:spTree>
    <p:extLst>
      <p:ext uri="{BB962C8B-B14F-4D97-AF65-F5344CB8AC3E}">
        <p14:creationId xmlns:p14="http://schemas.microsoft.com/office/powerpoint/2010/main" val="121376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5D79E-AD0A-359A-FDFF-89713953EAF7}"/>
            </a:ext>
          </a:extLst>
        </p:cNvPr>
        <p:cNvGrpSpPr/>
        <p:nvPr/>
      </p:nvGrpSpPr>
      <p:grpSpPr>
        <a:xfrm>
          <a:off x="0" y="0"/>
          <a:ext cx="0" cy="0"/>
          <a:chOff x="0" y="0"/>
          <a:chExt cx="0" cy="0"/>
        </a:xfrm>
      </p:grpSpPr>
      <p:pic>
        <p:nvPicPr>
          <p:cNvPr id="3" name="Kick it up a Notch2">
            <a:hlinkClick r:id="" action="ppaction://media"/>
            <a:extLst>
              <a:ext uri="{FF2B5EF4-FFF2-40B4-BE49-F238E27FC236}">
                <a16:creationId xmlns:a16="http://schemas.microsoft.com/office/drawing/2014/main" id="{5E4F2C9A-47F1-056D-50A2-90696255DC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pic>
        <p:nvPicPr>
          <p:cNvPr id="5" name="Picture 4">
            <a:extLst>
              <a:ext uri="{FF2B5EF4-FFF2-40B4-BE49-F238E27FC236}">
                <a16:creationId xmlns:a16="http://schemas.microsoft.com/office/drawing/2014/main" id="{CE584895-4048-CFFF-0E4A-F204626482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6200" y="457200"/>
            <a:ext cx="2438400" cy="1828800"/>
          </a:xfrm>
          <a:prstGeom prst="rect">
            <a:avLst/>
          </a:prstGeom>
          <a:ln w="57150">
            <a:solidFill>
              <a:schemeClr val="bg1"/>
            </a:solidFill>
          </a:ln>
        </p:spPr>
      </p:pic>
    </p:spTree>
    <p:extLst>
      <p:ext uri="{BB962C8B-B14F-4D97-AF65-F5344CB8AC3E}">
        <p14:creationId xmlns:p14="http://schemas.microsoft.com/office/powerpoint/2010/main" val="415196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783F2-975E-1757-B03C-6F1B2511765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267143-2EA2-6B6F-0D7F-1224D217A858}"/>
              </a:ext>
            </a:extLst>
          </p:cNvPr>
          <p:cNvSpPr>
            <a:spLocks noGrp="1"/>
          </p:cNvSpPr>
          <p:nvPr>
            <p:ph idx="1"/>
          </p:nvPr>
        </p:nvSpPr>
        <p:spPr>
          <a:xfrm>
            <a:off x="614059" y="3124200"/>
            <a:ext cx="8251581" cy="2887770"/>
          </a:xfrm>
        </p:spPr>
        <p:txBody>
          <a:bodyPr>
            <a:normAutofit lnSpcReduction="10000"/>
          </a:bodyPr>
          <a:lstStyle/>
          <a:p>
            <a:pPr marL="0" indent="0">
              <a:buNone/>
            </a:pPr>
            <a:endParaRPr lang="en-US" dirty="0"/>
          </a:p>
          <a:p>
            <a:pPr marL="0" indent="0">
              <a:buNone/>
            </a:pPr>
            <a:r>
              <a:rPr lang="en-US" dirty="0"/>
              <a:t>In class:</a:t>
            </a:r>
          </a:p>
          <a:p>
            <a:pPr marL="457200" lvl="1" indent="0">
              <a:buNone/>
            </a:pPr>
            <a:r>
              <a:rPr lang="en-US" dirty="0"/>
              <a:t>3-5 clicker questions, students answer alone first</a:t>
            </a:r>
          </a:p>
          <a:p>
            <a:pPr marL="457200" lvl="1" indent="0">
              <a:buNone/>
            </a:pPr>
            <a:r>
              <a:rPr lang="en-US" dirty="0">
                <a:highlight>
                  <a:srgbClr val="FFFF00"/>
                </a:highlight>
              </a:rPr>
              <a:t>Many worksheets and activities, at seats with neighbors</a:t>
            </a:r>
          </a:p>
          <a:p>
            <a:pPr marL="457200" lvl="1" indent="0">
              <a:buNone/>
            </a:pPr>
            <a:r>
              <a:rPr lang="en-US" dirty="0"/>
              <a:t>Many questions by me, random warm calling</a:t>
            </a:r>
          </a:p>
          <a:p>
            <a:pPr lvl="1"/>
            <a:endParaRPr lang="en-US" dirty="0"/>
          </a:p>
          <a:p>
            <a:pPr marL="0" indent="0">
              <a:buNone/>
            </a:pPr>
            <a:r>
              <a:rPr lang="en-US" dirty="0"/>
              <a:t>Weekly online post-class homework</a:t>
            </a:r>
          </a:p>
        </p:txBody>
      </p:sp>
      <p:sp>
        <p:nvSpPr>
          <p:cNvPr id="4" name="Title 6">
            <a:extLst>
              <a:ext uri="{FF2B5EF4-FFF2-40B4-BE49-F238E27FC236}">
                <a16:creationId xmlns:a16="http://schemas.microsoft.com/office/drawing/2014/main" id="{676CA4DB-C8D0-9A18-BA09-EA255328E0DC}"/>
              </a:ext>
            </a:extLst>
          </p:cNvPr>
          <p:cNvSpPr>
            <a:spLocks noGrp="1"/>
          </p:cNvSpPr>
          <p:nvPr>
            <p:ph type="title"/>
          </p:nvPr>
        </p:nvSpPr>
        <p:spPr>
          <a:xfrm>
            <a:off x="628650" y="-152400"/>
            <a:ext cx="8251581" cy="1325563"/>
          </a:xfrm>
        </p:spPr>
        <p:txBody>
          <a:bodyPr/>
          <a:lstStyle/>
          <a:p>
            <a:r>
              <a:rPr lang="en-US" b="1" dirty="0"/>
              <a:t>2016 – 2022</a:t>
            </a:r>
          </a:p>
        </p:txBody>
      </p:sp>
      <p:pic>
        <p:nvPicPr>
          <p:cNvPr id="11" name="Picture 10">
            <a:extLst>
              <a:ext uri="{FF2B5EF4-FFF2-40B4-BE49-F238E27FC236}">
                <a16:creationId xmlns:a16="http://schemas.microsoft.com/office/drawing/2014/main" id="{B34FB916-35D6-1D85-64D8-4F68765F4DD3}"/>
              </a:ext>
            </a:extLst>
          </p:cNvPr>
          <p:cNvPicPr>
            <a:picLocks noChangeAspect="1"/>
          </p:cNvPicPr>
          <p:nvPr/>
        </p:nvPicPr>
        <p:blipFill>
          <a:blip r:embed="rId2"/>
          <a:srcRect l="64167" t="30741" r="22500" b="45556"/>
          <a:stretch>
            <a:fillRect/>
          </a:stretch>
        </p:blipFill>
        <p:spPr>
          <a:xfrm>
            <a:off x="6981376" y="5105400"/>
            <a:ext cx="1219200" cy="1219200"/>
          </a:xfrm>
          <a:prstGeom prst="rect">
            <a:avLst/>
          </a:prstGeom>
        </p:spPr>
      </p:pic>
      <p:sp>
        <p:nvSpPr>
          <p:cNvPr id="13" name="TextBox 12">
            <a:extLst>
              <a:ext uri="{FF2B5EF4-FFF2-40B4-BE49-F238E27FC236}">
                <a16:creationId xmlns:a16="http://schemas.microsoft.com/office/drawing/2014/main" id="{E0DE548E-0457-9707-60EC-7274BF4C9FD1}"/>
              </a:ext>
            </a:extLst>
          </p:cNvPr>
          <p:cNvSpPr txBox="1"/>
          <p:nvPr/>
        </p:nvSpPr>
        <p:spPr>
          <a:xfrm>
            <a:off x="6107418" y="6248400"/>
            <a:ext cx="2967115" cy="646331"/>
          </a:xfrm>
          <a:prstGeom prst="rect">
            <a:avLst/>
          </a:prstGeom>
          <a:noFill/>
        </p:spPr>
        <p:txBody>
          <a:bodyPr wrap="square" rtlCol="0">
            <a:spAutoFit/>
          </a:bodyPr>
          <a:lstStyle/>
          <a:p>
            <a:r>
              <a:rPr lang="en-US" dirty="0"/>
              <a:t>Access my WU quiz questions and pre-class videos</a:t>
            </a:r>
          </a:p>
        </p:txBody>
      </p:sp>
      <p:pic>
        <p:nvPicPr>
          <p:cNvPr id="2" name="Picture 1">
            <a:extLst>
              <a:ext uri="{FF2B5EF4-FFF2-40B4-BE49-F238E27FC236}">
                <a16:creationId xmlns:a16="http://schemas.microsoft.com/office/drawing/2014/main" id="{C7DC9C91-C1E7-A19A-32BA-C63990D67D9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0000" t="1111" r="14715" b="10000"/>
          <a:stretch>
            <a:fillRect/>
          </a:stretch>
        </p:blipFill>
        <p:spPr>
          <a:xfrm rot="5400000">
            <a:off x="5463351" y="946788"/>
            <a:ext cx="3039286" cy="3103622"/>
          </a:xfrm>
          <a:prstGeom prst="rect">
            <a:avLst/>
          </a:prstGeom>
        </p:spPr>
      </p:pic>
      <p:pic>
        <p:nvPicPr>
          <p:cNvPr id="10" name="Graphic 9" descr="Line arrow: Clockwise curve outline">
            <a:extLst>
              <a:ext uri="{FF2B5EF4-FFF2-40B4-BE49-F238E27FC236}">
                <a16:creationId xmlns:a16="http://schemas.microsoft.com/office/drawing/2014/main" id="{9C8F5660-BFA7-C981-25E7-A0504621F3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17290">
            <a:off x="3448938" y="1880793"/>
            <a:ext cx="2581820" cy="2581820"/>
          </a:xfrm>
          <a:prstGeom prst="rect">
            <a:avLst/>
          </a:prstGeom>
        </p:spPr>
      </p:pic>
      <p:sp>
        <p:nvSpPr>
          <p:cNvPr id="12" name="Content Placeholder 2">
            <a:extLst>
              <a:ext uri="{FF2B5EF4-FFF2-40B4-BE49-F238E27FC236}">
                <a16:creationId xmlns:a16="http://schemas.microsoft.com/office/drawing/2014/main" id="{4B82F318-E59F-9329-1FEC-8E8EA5FD3998}"/>
              </a:ext>
            </a:extLst>
          </p:cNvPr>
          <p:cNvSpPr txBox="1">
            <a:spLocks/>
          </p:cNvSpPr>
          <p:nvPr/>
        </p:nvSpPr>
        <p:spPr>
          <a:xfrm>
            <a:off x="1018877" y="1741971"/>
            <a:ext cx="3935206" cy="15132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What do </a:t>
            </a:r>
            <a:r>
              <a:rPr lang="en-US" i="1" dirty="0"/>
              <a:t>your</a:t>
            </a:r>
            <a:r>
              <a:rPr lang="en-US" dirty="0"/>
              <a:t> students do during in-class work time on an activity?</a:t>
            </a:r>
          </a:p>
        </p:txBody>
      </p:sp>
      <p:sp>
        <p:nvSpPr>
          <p:cNvPr id="14" name="Content Placeholder 2">
            <a:extLst>
              <a:ext uri="{FF2B5EF4-FFF2-40B4-BE49-F238E27FC236}">
                <a16:creationId xmlns:a16="http://schemas.microsoft.com/office/drawing/2014/main" id="{A117E58D-B645-89AD-D5BB-F94D39EE9268}"/>
              </a:ext>
            </a:extLst>
          </p:cNvPr>
          <p:cNvSpPr txBox="1">
            <a:spLocks/>
          </p:cNvSpPr>
          <p:nvPr/>
        </p:nvSpPr>
        <p:spPr>
          <a:xfrm>
            <a:off x="4954083" y="0"/>
            <a:ext cx="4094668" cy="15132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C00000"/>
                </a:solidFill>
              </a:rPr>
              <a:t>Student behaviors in K-12 math classrooms during in-class work on an activity (Liljedahl book)</a:t>
            </a:r>
          </a:p>
        </p:txBody>
      </p:sp>
    </p:spTree>
    <p:extLst>
      <p:ext uri="{BB962C8B-B14F-4D97-AF65-F5344CB8AC3E}">
        <p14:creationId xmlns:p14="http://schemas.microsoft.com/office/powerpoint/2010/main" val="315024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7E62D-1C77-173C-5449-41B7C1A0829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5F5F6D-7C66-A0D8-7D46-9275F39D6E3A}"/>
              </a:ext>
            </a:extLst>
          </p:cNvPr>
          <p:cNvSpPr>
            <a:spLocks noGrp="1"/>
          </p:cNvSpPr>
          <p:nvPr>
            <p:ph idx="1"/>
          </p:nvPr>
        </p:nvSpPr>
        <p:spPr>
          <a:xfrm>
            <a:off x="614059" y="1009175"/>
            <a:ext cx="8251581" cy="5002795"/>
          </a:xfrm>
        </p:spPr>
        <p:txBody>
          <a:bodyPr>
            <a:normAutofit fontScale="92500" lnSpcReduction="20000"/>
          </a:bodyPr>
          <a:lstStyle/>
          <a:p>
            <a:pPr marL="0" indent="0">
              <a:buNone/>
            </a:pPr>
            <a:r>
              <a:rPr lang="en-US" dirty="0"/>
              <a:t>Before class: </a:t>
            </a:r>
          </a:p>
          <a:p>
            <a:pPr marL="457200" lvl="1" indent="0">
              <a:buNone/>
            </a:pPr>
            <a:r>
              <a:rPr lang="en-US" dirty="0"/>
              <a:t>Assigned video (15 min)</a:t>
            </a:r>
          </a:p>
          <a:p>
            <a:pPr marL="457200" lvl="1" indent="0">
              <a:buNone/>
            </a:pPr>
            <a:r>
              <a:rPr lang="en-US" dirty="0"/>
              <a:t>List of potential quiz Q</a:t>
            </a:r>
          </a:p>
          <a:p>
            <a:endParaRPr lang="en-US" dirty="0"/>
          </a:p>
          <a:p>
            <a:pPr marL="0" indent="0">
              <a:buNone/>
            </a:pPr>
            <a:r>
              <a:rPr lang="en-US" dirty="0"/>
              <a:t>Begin every class with WU quiz</a:t>
            </a:r>
          </a:p>
          <a:p>
            <a:pPr marL="457200" lvl="1" indent="0">
              <a:buNone/>
            </a:pPr>
            <a:r>
              <a:rPr lang="en-US" dirty="0"/>
              <a:t>Hand-written</a:t>
            </a:r>
          </a:p>
          <a:p>
            <a:pPr marL="457200" lvl="1" indent="0">
              <a:buNone/>
            </a:pPr>
            <a:r>
              <a:rPr lang="en-US" dirty="0"/>
              <a:t>Closed book, closed notes</a:t>
            </a:r>
          </a:p>
          <a:p>
            <a:endParaRPr lang="en-US" dirty="0"/>
          </a:p>
          <a:p>
            <a:pPr marL="0" indent="0">
              <a:buNone/>
            </a:pPr>
            <a:r>
              <a:rPr lang="en-US" dirty="0"/>
              <a:t>In class:</a:t>
            </a:r>
          </a:p>
          <a:p>
            <a:pPr marL="457200" lvl="1" indent="0">
              <a:buNone/>
            </a:pPr>
            <a:r>
              <a:rPr lang="en-US" dirty="0"/>
              <a:t>3-5 clicker questions, students answer alone first</a:t>
            </a:r>
          </a:p>
          <a:p>
            <a:pPr marL="457200" lvl="1" indent="0">
              <a:buNone/>
            </a:pPr>
            <a:r>
              <a:rPr lang="en-US" dirty="0"/>
              <a:t>Many worksheets and activities, at seats with neighbors</a:t>
            </a:r>
          </a:p>
          <a:p>
            <a:pPr marL="457200" lvl="1" indent="0">
              <a:buNone/>
            </a:pPr>
            <a:r>
              <a:rPr lang="en-US" dirty="0"/>
              <a:t>Many questions by me, random warm calling</a:t>
            </a:r>
          </a:p>
          <a:p>
            <a:pPr lvl="1"/>
            <a:endParaRPr lang="en-US" dirty="0"/>
          </a:p>
          <a:p>
            <a:pPr marL="0" indent="0">
              <a:buNone/>
            </a:pPr>
            <a:r>
              <a:rPr lang="en-US" dirty="0"/>
              <a:t>Weekly online post-class homework</a:t>
            </a:r>
          </a:p>
        </p:txBody>
      </p:sp>
      <p:sp>
        <p:nvSpPr>
          <p:cNvPr id="4" name="Title 6">
            <a:extLst>
              <a:ext uri="{FF2B5EF4-FFF2-40B4-BE49-F238E27FC236}">
                <a16:creationId xmlns:a16="http://schemas.microsoft.com/office/drawing/2014/main" id="{BA5D6548-65CF-0389-C0C8-0512A8512798}"/>
              </a:ext>
            </a:extLst>
          </p:cNvPr>
          <p:cNvSpPr>
            <a:spLocks noGrp="1"/>
          </p:cNvSpPr>
          <p:nvPr>
            <p:ph type="title"/>
          </p:nvPr>
        </p:nvSpPr>
        <p:spPr>
          <a:xfrm>
            <a:off x="628650" y="-152400"/>
            <a:ext cx="8251581" cy="1325563"/>
          </a:xfrm>
        </p:spPr>
        <p:txBody>
          <a:bodyPr/>
          <a:lstStyle/>
          <a:p>
            <a:r>
              <a:rPr lang="en-US" b="1" dirty="0"/>
              <a:t>How I changed my class</a:t>
            </a:r>
          </a:p>
        </p:txBody>
      </p:sp>
      <p:cxnSp>
        <p:nvCxnSpPr>
          <p:cNvPr id="5" name="Straight Connector 4">
            <a:extLst>
              <a:ext uri="{FF2B5EF4-FFF2-40B4-BE49-F238E27FC236}">
                <a16:creationId xmlns:a16="http://schemas.microsoft.com/office/drawing/2014/main" id="{FD0D2C79-2E16-3078-2017-2D2A39953D66}"/>
              </a:ext>
            </a:extLst>
          </p:cNvPr>
          <p:cNvCxnSpPr/>
          <p:nvPr/>
        </p:nvCxnSpPr>
        <p:spPr>
          <a:xfrm>
            <a:off x="533400" y="4619016"/>
            <a:ext cx="75438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D79F0D0-1020-CBBC-FFD0-D0F23AB77825}"/>
              </a:ext>
            </a:extLst>
          </p:cNvPr>
          <p:cNvSpPr txBox="1"/>
          <p:nvPr/>
        </p:nvSpPr>
        <p:spPr>
          <a:xfrm>
            <a:off x="3952830" y="3473386"/>
            <a:ext cx="4733969" cy="707886"/>
          </a:xfrm>
          <a:prstGeom prst="rect">
            <a:avLst/>
          </a:prstGeom>
          <a:noFill/>
          <a:ln>
            <a:solidFill>
              <a:schemeClr val="tx1"/>
            </a:solidFill>
          </a:ln>
        </p:spPr>
        <p:txBody>
          <a:bodyPr wrap="square" rtlCol="0">
            <a:spAutoFit/>
          </a:bodyPr>
          <a:lstStyle/>
          <a:p>
            <a:r>
              <a:rPr lang="en-US" sz="2000" dirty="0"/>
              <a:t>Visibly random groups working at </a:t>
            </a:r>
          </a:p>
          <a:p>
            <a:r>
              <a:rPr lang="en-US" sz="2000" dirty="0"/>
              <a:t>Vertical Non-Permanent Surfaces (VNPSs) </a:t>
            </a:r>
          </a:p>
        </p:txBody>
      </p:sp>
      <p:pic>
        <p:nvPicPr>
          <p:cNvPr id="2" name="Picture 1">
            <a:extLst>
              <a:ext uri="{FF2B5EF4-FFF2-40B4-BE49-F238E27FC236}">
                <a16:creationId xmlns:a16="http://schemas.microsoft.com/office/drawing/2014/main" id="{22DA503E-2501-CCB4-01CB-F1AC84102B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676576" y="1371600"/>
            <a:ext cx="2438400" cy="1828800"/>
          </a:xfrm>
          <a:prstGeom prst="rect">
            <a:avLst/>
          </a:prstGeom>
          <a:ln w="57150">
            <a:solidFill>
              <a:schemeClr val="bg1"/>
            </a:solidFill>
          </a:ln>
        </p:spPr>
      </p:pic>
    </p:spTree>
    <p:extLst>
      <p:ext uri="{BB962C8B-B14F-4D97-AF65-F5344CB8AC3E}">
        <p14:creationId xmlns:p14="http://schemas.microsoft.com/office/powerpoint/2010/main" val="3997802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9BA0-13E7-37EA-E89A-3337FC0EA3DD}"/>
              </a:ext>
            </a:extLst>
          </p:cNvPr>
          <p:cNvSpPr>
            <a:spLocks noGrp="1"/>
          </p:cNvSpPr>
          <p:nvPr>
            <p:ph type="title"/>
          </p:nvPr>
        </p:nvSpPr>
        <p:spPr/>
        <p:txBody>
          <a:bodyPr/>
          <a:lstStyle/>
          <a:p>
            <a:r>
              <a:rPr lang="en-US" dirty="0">
                <a:latin typeface="+mn-lt"/>
              </a:rPr>
              <a:t>Let’s talk about in-class groups</a:t>
            </a:r>
          </a:p>
        </p:txBody>
      </p:sp>
      <p:sp>
        <p:nvSpPr>
          <p:cNvPr id="3" name="Content Placeholder 2">
            <a:extLst>
              <a:ext uri="{FF2B5EF4-FFF2-40B4-BE49-F238E27FC236}">
                <a16:creationId xmlns:a16="http://schemas.microsoft.com/office/drawing/2014/main" id="{80BB1CF4-5192-3128-F875-5173BD96D003}"/>
              </a:ext>
            </a:extLst>
          </p:cNvPr>
          <p:cNvSpPr>
            <a:spLocks noGrp="1"/>
          </p:cNvSpPr>
          <p:nvPr>
            <p:ph idx="1"/>
          </p:nvPr>
        </p:nvSpPr>
        <p:spPr>
          <a:xfrm>
            <a:off x="628650" y="1825625"/>
            <a:ext cx="7886700" cy="2441575"/>
          </a:xfrm>
        </p:spPr>
        <p:txBody>
          <a:bodyPr>
            <a:normAutofit/>
          </a:bodyPr>
          <a:lstStyle/>
          <a:p>
            <a:pPr marL="0" indent="0">
              <a:buNone/>
            </a:pPr>
            <a:r>
              <a:rPr lang="en-US" dirty="0"/>
              <a:t>What problems arise when </a:t>
            </a:r>
            <a:r>
              <a:rPr lang="en-US" b="1" dirty="0"/>
              <a:t>students choose </a:t>
            </a:r>
            <a:r>
              <a:rPr lang="en-US" dirty="0"/>
              <a:t>their own groups for in-class work?</a:t>
            </a:r>
          </a:p>
          <a:p>
            <a:pPr marL="0" indent="0">
              <a:buNone/>
            </a:pPr>
            <a:endParaRPr lang="en-US" dirty="0"/>
          </a:p>
          <a:p>
            <a:pPr marL="0" indent="0">
              <a:buNone/>
            </a:pPr>
            <a:r>
              <a:rPr lang="en-US" dirty="0"/>
              <a:t>What problems arise when the </a:t>
            </a:r>
            <a:r>
              <a:rPr lang="en-US" b="1" dirty="0"/>
              <a:t>teacher assigns </a:t>
            </a:r>
            <a:r>
              <a:rPr lang="en-US" dirty="0"/>
              <a:t>students to a group for in-class work?</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47896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F7716-ADD9-F39E-9637-03B75908EBBF}"/>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C83963F-5D9B-39DF-815E-3F53496E292A}"/>
              </a:ext>
            </a:extLst>
          </p:cNvPr>
          <p:cNvSpPr>
            <a:spLocks noGrp="1"/>
          </p:cNvSpPr>
          <p:nvPr>
            <p:ph type="title"/>
          </p:nvPr>
        </p:nvSpPr>
        <p:spPr>
          <a:xfrm>
            <a:off x="628650" y="365126"/>
            <a:ext cx="8210550" cy="1325563"/>
          </a:xfrm>
        </p:spPr>
        <p:txBody>
          <a:bodyPr>
            <a:normAutofit fontScale="90000"/>
          </a:bodyPr>
          <a:lstStyle/>
          <a:p>
            <a:r>
              <a:rPr lang="en-US" dirty="0">
                <a:latin typeface="+mn-lt"/>
              </a:rPr>
              <a:t>There are many benefits to frequently forming visibly random groups</a:t>
            </a:r>
          </a:p>
        </p:txBody>
      </p:sp>
      <p:sp>
        <p:nvSpPr>
          <p:cNvPr id="12" name="Content Placeholder 11">
            <a:extLst>
              <a:ext uri="{FF2B5EF4-FFF2-40B4-BE49-F238E27FC236}">
                <a16:creationId xmlns:a16="http://schemas.microsoft.com/office/drawing/2014/main" id="{4715274B-E616-FA20-5D07-7FE7F940428B}"/>
              </a:ext>
            </a:extLst>
          </p:cNvPr>
          <p:cNvSpPr>
            <a:spLocks noGrp="1"/>
          </p:cNvSpPr>
          <p:nvPr>
            <p:ph idx="1"/>
          </p:nvPr>
        </p:nvSpPr>
        <p:spPr>
          <a:xfrm>
            <a:off x="628650" y="1825625"/>
            <a:ext cx="4629150" cy="4351338"/>
          </a:xfrm>
        </p:spPr>
        <p:txBody>
          <a:bodyPr>
            <a:normAutofit fontScale="92500" lnSpcReduction="10000"/>
          </a:bodyPr>
          <a:lstStyle/>
          <a:p>
            <a:pPr marL="0" indent="0">
              <a:buNone/>
            </a:pPr>
            <a:r>
              <a:rPr lang="en-US" dirty="0"/>
              <a:t>After 3 weeks:</a:t>
            </a:r>
          </a:p>
          <a:p>
            <a:r>
              <a:rPr lang="en-US" dirty="0"/>
              <a:t>Increased number of students who offer an idea during group work</a:t>
            </a:r>
          </a:p>
          <a:p>
            <a:r>
              <a:rPr lang="en-US" dirty="0"/>
              <a:t>Increased willingness to work with any student </a:t>
            </a:r>
          </a:p>
          <a:p>
            <a:r>
              <a:rPr lang="en-US" dirty="0"/>
              <a:t>Reduced students’ social stress</a:t>
            </a:r>
          </a:p>
          <a:p>
            <a:r>
              <a:rPr lang="en-US" dirty="0"/>
              <a:t>Increased awareness of other students</a:t>
            </a:r>
          </a:p>
          <a:p>
            <a:r>
              <a:rPr lang="en-US" dirty="0"/>
              <a:t>Increased knowledge mobility between groups</a:t>
            </a:r>
          </a:p>
          <a:p>
            <a:endParaRPr lang="en-US" dirty="0"/>
          </a:p>
        </p:txBody>
      </p:sp>
      <p:sp>
        <p:nvSpPr>
          <p:cNvPr id="13" name="Rectangle 12">
            <a:extLst>
              <a:ext uri="{FF2B5EF4-FFF2-40B4-BE49-F238E27FC236}">
                <a16:creationId xmlns:a16="http://schemas.microsoft.com/office/drawing/2014/main" id="{7F199F53-050A-5CF0-62EE-226661B39BFA}"/>
              </a:ext>
            </a:extLst>
          </p:cNvPr>
          <p:cNvSpPr/>
          <p:nvPr/>
        </p:nvSpPr>
        <p:spPr>
          <a:xfrm>
            <a:off x="6286500" y="365126"/>
            <a:ext cx="2362200" cy="625474"/>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6FC075-086C-01FB-2522-42731BB4342F}"/>
              </a:ext>
            </a:extLst>
          </p:cNvPr>
          <p:cNvSpPr/>
          <p:nvPr/>
        </p:nvSpPr>
        <p:spPr>
          <a:xfrm>
            <a:off x="2438400" y="979117"/>
            <a:ext cx="1371600" cy="625474"/>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668CA8-5868-7C8E-2804-091915064BA7}"/>
              </a:ext>
            </a:extLst>
          </p:cNvPr>
          <p:cNvPicPr>
            <a:picLocks noChangeAspect="1"/>
          </p:cNvPicPr>
          <p:nvPr/>
        </p:nvPicPr>
        <p:blipFill>
          <a:blip r:embed="rId2" cstate="print">
            <a:extLst>
              <a:ext uri="{28A0092B-C50C-407E-A947-70E740481C1C}">
                <a14:useLocalDpi xmlns:a14="http://schemas.microsoft.com/office/drawing/2010/main" val="0"/>
              </a:ext>
            </a:extLst>
          </a:blip>
          <a:srcRect l="37778" t="17407" r="12223" b="12963"/>
          <a:stretch>
            <a:fillRect/>
          </a:stretch>
        </p:blipFill>
        <p:spPr>
          <a:xfrm rot="5400000">
            <a:off x="5334000" y="2057400"/>
            <a:ext cx="3429000" cy="3581400"/>
          </a:xfrm>
          <a:prstGeom prst="rect">
            <a:avLst/>
          </a:prstGeom>
        </p:spPr>
      </p:pic>
      <p:sp>
        <p:nvSpPr>
          <p:cNvPr id="4" name="Content Placeholder 2">
            <a:extLst>
              <a:ext uri="{FF2B5EF4-FFF2-40B4-BE49-F238E27FC236}">
                <a16:creationId xmlns:a16="http://schemas.microsoft.com/office/drawing/2014/main" id="{87B71853-9E7D-71B7-5EBD-0A232DC33E2E}"/>
              </a:ext>
            </a:extLst>
          </p:cNvPr>
          <p:cNvSpPr txBox="1">
            <a:spLocks/>
          </p:cNvSpPr>
          <p:nvPr/>
        </p:nvSpPr>
        <p:spPr>
          <a:xfrm>
            <a:off x="6096000" y="5553683"/>
            <a:ext cx="2743200" cy="31371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Image from Liljedahl book</a:t>
            </a:r>
          </a:p>
        </p:txBody>
      </p:sp>
    </p:spTree>
    <p:extLst>
      <p:ext uri="{BB962C8B-B14F-4D97-AF65-F5344CB8AC3E}">
        <p14:creationId xmlns:p14="http://schemas.microsoft.com/office/powerpoint/2010/main" val="227291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02F8C-D6E6-B379-9316-1587598CEEE7}"/>
              </a:ext>
            </a:extLst>
          </p:cNvPr>
          <p:cNvSpPr>
            <a:spLocks noGrp="1"/>
          </p:cNvSpPr>
          <p:nvPr>
            <p:ph type="title"/>
          </p:nvPr>
        </p:nvSpPr>
        <p:spPr>
          <a:xfrm>
            <a:off x="304800" y="228600"/>
            <a:ext cx="8686800" cy="5257800"/>
          </a:xfrm>
        </p:spPr>
        <p:txBody>
          <a:bodyPr>
            <a:noAutofit/>
          </a:bodyPr>
          <a:lstStyle/>
          <a:p>
            <a:r>
              <a:rPr lang="en-US" sz="4000" b="1" dirty="0">
                <a:latin typeface="+mn-lt"/>
              </a:rPr>
              <a:t>Let’s experience it! </a:t>
            </a:r>
            <a:br>
              <a:rPr lang="en-US" sz="3600" dirty="0">
                <a:latin typeface="+mn-lt"/>
              </a:rPr>
            </a:br>
            <a:br>
              <a:rPr lang="en-US" sz="3600" dirty="0">
                <a:latin typeface="+mn-lt"/>
              </a:rPr>
            </a:br>
            <a:r>
              <a:rPr lang="en-US" sz="3600" dirty="0">
                <a:latin typeface="+mn-lt"/>
              </a:rPr>
              <a:t>Pearson people = GAs</a:t>
            </a:r>
            <a:br>
              <a:rPr lang="en-US" sz="3600" dirty="0">
                <a:latin typeface="+mn-lt"/>
              </a:rPr>
            </a:br>
            <a:r>
              <a:rPr lang="en-US" sz="3600" dirty="0">
                <a:latin typeface="+mn-lt"/>
              </a:rPr>
              <a:t>Meeting invitees = students</a:t>
            </a:r>
            <a:br>
              <a:rPr lang="en-US" sz="3600" dirty="0">
                <a:latin typeface="+mn-lt"/>
              </a:rPr>
            </a:br>
            <a:br>
              <a:rPr lang="en-US" sz="3600" dirty="0">
                <a:latin typeface="+mn-lt"/>
              </a:rPr>
            </a:br>
            <a:r>
              <a:rPr lang="en-US" sz="3600" dirty="0">
                <a:latin typeface="+mn-lt"/>
              </a:rPr>
              <a:t>GAs, please shuffle your deck and then give a playing card to each student</a:t>
            </a:r>
            <a:br>
              <a:rPr lang="en-US" sz="3600" dirty="0">
                <a:latin typeface="+mn-lt"/>
              </a:rPr>
            </a:br>
            <a:br>
              <a:rPr lang="en-US" sz="3600" dirty="0">
                <a:latin typeface="+mn-lt"/>
              </a:rPr>
            </a:br>
            <a:r>
              <a:rPr lang="en-US" sz="3600" dirty="0">
                <a:latin typeface="+mn-lt"/>
              </a:rPr>
              <a:t>Students, when you get your playing card, </a:t>
            </a:r>
            <a:br>
              <a:rPr lang="en-US" sz="3600" dirty="0">
                <a:latin typeface="+mn-lt"/>
              </a:rPr>
            </a:br>
            <a:r>
              <a:rPr lang="en-US" sz="3600" dirty="0">
                <a:latin typeface="+mn-lt"/>
              </a:rPr>
              <a:t>please go to the vertical surface it assigns you</a:t>
            </a:r>
          </a:p>
        </p:txBody>
      </p:sp>
    </p:spTree>
    <p:extLst>
      <p:ext uri="{BB962C8B-B14F-4D97-AF65-F5344CB8AC3E}">
        <p14:creationId xmlns:p14="http://schemas.microsoft.com/office/powerpoint/2010/main" val="925971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123C1-76AC-15D3-B4B5-9AD2044EDA22}"/>
              </a:ext>
            </a:extLst>
          </p:cNvPr>
          <p:cNvSpPr>
            <a:spLocks noGrp="1"/>
          </p:cNvSpPr>
          <p:nvPr>
            <p:ph idx="1"/>
          </p:nvPr>
        </p:nvSpPr>
        <p:spPr>
          <a:xfrm>
            <a:off x="228600" y="158861"/>
            <a:ext cx="8686800" cy="3429000"/>
          </a:xfrm>
        </p:spPr>
        <p:txBody>
          <a:bodyPr/>
          <a:lstStyle/>
          <a:p>
            <a:pPr marL="0" indent="0">
              <a:buNone/>
              <a:defRPr/>
            </a:pPr>
            <a:r>
              <a:rPr lang="en-US" sz="2400" dirty="0"/>
              <a:t>On your vertical surface:</a:t>
            </a:r>
          </a:p>
          <a:p>
            <a:pPr>
              <a:defRPr/>
            </a:pPr>
            <a:r>
              <a:rPr lang="en-US" sz="2400" dirty="0"/>
              <a:t>Draw a HUGE rectangle. This is the plasma membrane of a </a:t>
            </a:r>
            <a:r>
              <a:rPr lang="en-US" sz="2400" b="1" dirty="0"/>
              <a:t>eukaryotic cell </a:t>
            </a:r>
            <a:r>
              <a:rPr lang="en-US" sz="2400" dirty="0"/>
              <a:t>in cell cycle </a:t>
            </a:r>
            <a:r>
              <a:rPr lang="en-US" sz="2400" b="1" dirty="0"/>
              <a:t>phase G1</a:t>
            </a:r>
            <a:endParaRPr lang="en-US" sz="2400" dirty="0"/>
          </a:p>
          <a:p>
            <a:pPr>
              <a:defRPr/>
            </a:pPr>
            <a:r>
              <a:rPr lang="en-US" sz="2400" dirty="0"/>
              <a:t>Add a </a:t>
            </a:r>
            <a:r>
              <a:rPr lang="en-US" sz="2400" b="1" dirty="0"/>
              <a:t>nucleus </a:t>
            </a:r>
            <a:r>
              <a:rPr lang="en-US" sz="2400" dirty="0"/>
              <a:t>(make it large!)</a:t>
            </a:r>
          </a:p>
          <a:p>
            <a:pPr>
              <a:defRPr/>
            </a:pPr>
            <a:r>
              <a:rPr lang="en-US" sz="2400" dirty="0"/>
              <a:t>Add one pair of </a:t>
            </a:r>
            <a:r>
              <a:rPr lang="en-US" sz="2400" b="1" dirty="0"/>
              <a:t>homologous chromosomes</a:t>
            </a:r>
            <a:endParaRPr lang="en-US" sz="2400" dirty="0"/>
          </a:p>
          <a:p>
            <a:pPr>
              <a:defRPr/>
            </a:pPr>
            <a:r>
              <a:rPr lang="en-US" sz="2400" dirty="0"/>
              <a:t>Add a </a:t>
            </a:r>
            <a:r>
              <a:rPr lang="en-US" sz="2400" b="1" dirty="0"/>
              <a:t>gene</a:t>
            </a:r>
            <a:r>
              <a:rPr lang="en-US" sz="2400" dirty="0"/>
              <a:t> (</a:t>
            </a:r>
            <a:r>
              <a:rPr lang="en-US" sz="2400" i="1" dirty="0"/>
              <a:t>gene A</a:t>
            </a:r>
            <a:r>
              <a:rPr lang="en-US" sz="2400" dirty="0"/>
              <a:t>)</a:t>
            </a:r>
          </a:p>
          <a:p>
            <a:pPr>
              <a:defRPr/>
            </a:pPr>
            <a:r>
              <a:rPr lang="en-US" sz="2400" dirty="0"/>
              <a:t>Indicate the </a:t>
            </a:r>
            <a:r>
              <a:rPr lang="en-US" sz="2400" b="1" dirty="0"/>
              <a:t>allele </a:t>
            </a:r>
            <a:r>
              <a:rPr lang="en-US" sz="2400" dirty="0"/>
              <a:t>on each chromosome, assuming that the cell comes from a person who is </a:t>
            </a:r>
            <a:r>
              <a:rPr lang="en-US" sz="2400" b="1" dirty="0"/>
              <a:t>homozygous recessive</a:t>
            </a:r>
            <a:endParaRPr lang="en-US" sz="2400" dirty="0"/>
          </a:p>
          <a:p>
            <a:pPr marL="0" indent="0">
              <a:buNone/>
              <a:defRPr/>
            </a:pPr>
            <a:endParaRPr lang="en-US" sz="1600" dirty="0"/>
          </a:p>
          <a:p>
            <a:pPr marL="0" indent="0">
              <a:buFontTx/>
              <a:buNone/>
              <a:defRPr/>
            </a:pPr>
            <a:endParaRPr lang="en-US" sz="2400" dirty="0"/>
          </a:p>
        </p:txBody>
      </p:sp>
      <p:pic>
        <p:nvPicPr>
          <p:cNvPr id="2" name="Picture 1">
            <a:extLst>
              <a:ext uri="{FF2B5EF4-FFF2-40B4-BE49-F238E27FC236}">
                <a16:creationId xmlns:a16="http://schemas.microsoft.com/office/drawing/2014/main" id="{4DDD337D-6765-9E88-1301-474DC7EFA340}"/>
              </a:ext>
            </a:extLst>
          </p:cNvPr>
          <p:cNvPicPr>
            <a:picLocks noChangeAspect="1"/>
          </p:cNvPicPr>
          <p:nvPr/>
        </p:nvPicPr>
        <p:blipFill>
          <a:blip r:embed="rId2"/>
          <a:srcRect l="64167" t="30741" r="22500" b="45556"/>
          <a:stretch>
            <a:fillRect/>
          </a:stretch>
        </p:blipFill>
        <p:spPr>
          <a:xfrm>
            <a:off x="6934200" y="4956291"/>
            <a:ext cx="1219200" cy="1219200"/>
          </a:xfrm>
          <a:prstGeom prst="rect">
            <a:avLst/>
          </a:prstGeom>
        </p:spPr>
      </p:pic>
      <p:sp>
        <p:nvSpPr>
          <p:cNvPr id="4" name="TextBox 3">
            <a:extLst>
              <a:ext uri="{FF2B5EF4-FFF2-40B4-BE49-F238E27FC236}">
                <a16:creationId xmlns:a16="http://schemas.microsoft.com/office/drawing/2014/main" id="{C5706400-8AE6-43D1-6829-05EB0D9774A2}"/>
              </a:ext>
            </a:extLst>
          </p:cNvPr>
          <p:cNvSpPr txBox="1"/>
          <p:nvPr/>
        </p:nvSpPr>
        <p:spPr>
          <a:xfrm>
            <a:off x="6180533" y="6203839"/>
            <a:ext cx="2967115" cy="646331"/>
          </a:xfrm>
          <a:prstGeom prst="rect">
            <a:avLst/>
          </a:prstGeom>
          <a:noFill/>
        </p:spPr>
        <p:txBody>
          <a:bodyPr wrap="square" rtlCol="0">
            <a:spAutoFit/>
          </a:bodyPr>
          <a:lstStyle/>
          <a:p>
            <a:r>
              <a:rPr lang="en-US" dirty="0"/>
              <a:t>Access more examples of thinking questions I use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00A65-245D-B118-F470-A30A0B9ACBA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A78596-87A8-F53B-F4AC-2ADBF0832971}"/>
              </a:ext>
            </a:extLst>
          </p:cNvPr>
          <p:cNvSpPr>
            <a:spLocks noGrp="1"/>
          </p:cNvSpPr>
          <p:nvPr>
            <p:ph idx="1"/>
          </p:nvPr>
        </p:nvSpPr>
        <p:spPr>
          <a:xfrm>
            <a:off x="228600" y="-76200"/>
            <a:ext cx="8686800" cy="4525962"/>
          </a:xfrm>
        </p:spPr>
        <p:txBody>
          <a:bodyPr/>
          <a:lstStyle/>
          <a:p>
            <a:pPr marL="0" indent="0">
              <a:buNone/>
              <a:defRPr/>
            </a:pPr>
            <a:r>
              <a:rPr lang="en-US" sz="2400" dirty="0"/>
              <a:t>On your vertical surface:</a:t>
            </a:r>
          </a:p>
          <a:p>
            <a:pPr>
              <a:defRPr/>
            </a:pPr>
            <a:r>
              <a:rPr lang="en-US" sz="2400" dirty="0"/>
              <a:t>Draw a HUGE rectangle. This is the plasma membrane of a </a:t>
            </a:r>
            <a:r>
              <a:rPr lang="en-US" sz="2400" b="1" dirty="0"/>
              <a:t>eukaryotic cell </a:t>
            </a:r>
            <a:r>
              <a:rPr lang="en-US" sz="2400" dirty="0"/>
              <a:t>in cell cycle </a:t>
            </a:r>
            <a:r>
              <a:rPr lang="en-US" sz="2400" b="1" dirty="0"/>
              <a:t>phase G1</a:t>
            </a:r>
            <a:endParaRPr lang="en-US" sz="2400" dirty="0"/>
          </a:p>
          <a:p>
            <a:pPr>
              <a:defRPr/>
            </a:pPr>
            <a:r>
              <a:rPr lang="en-US" sz="2400" dirty="0"/>
              <a:t>Add a </a:t>
            </a:r>
            <a:r>
              <a:rPr lang="en-US" sz="2400" b="1" dirty="0"/>
              <a:t>nucleus </a:t>
            </a:r>
            <a:r>
              <a:rPr lang="en-US" sz="2400" dirty="0"/>
              <a:t>(make it large!)</a:t>
            </a:r>
          </a:p>
          <a:p>
            <a:pPr>
              <a:defRPr/>
            </a:pPr>
            <a:r>
              <a:rPr lang="en-US" sz="2400" dirty="0"/>
              <a:t>Add one pair of </a:t>
            </a:r>
            <a:r>
              <a:rPr lang="en-US" sz="2400" b="1" dirty="0"/>
              <a:t>homologous chromosomes</a:t>
            </a:r>
            <a:endParaRPr lang="en-US" sz="2400" dirty="0"/>
          </a:p>
          <a:p>
            <a:pPr>
              <a:defRPr/>
            </a:pPr>
            <a:r>
              <a:rPr lang="en-US" sz="2400" dirty="0"/>
              <a:t>Add a </a:t>
            </a:r>
            <a:r>
              <a:rPr lang="en-US" sz="2400" b="1" dirty="0"/>
              <a:t>gene</a:t>
            </a:r>
            <a:r>
              <a:rPr lang="en-US" sz="2400" dirty="0"/>
              <a:t> (</a:t>
            </a:r>
            <a:r>
              <a:rPr lang="en-US" sz="2400" i="1" dirty="0"/>
              <a:t>gene A</a:t>
            </a:r>
            <a:r>
              <a:rPr lang="en-US" sz="2400" dirty="0"/>
              <a:t>)</a:t>
            </a:r>
          </a:p>
          <a:p>
            <a:pPr>
              <a:defRPr/>
            </a:pPr>
            <a:r>
              <a:rPr lang="en-US" sz="2400" dirty="0"/>
              <a:t>Indicate the </a:t>
            </a:r>
            <a:r>
              <a:rPr lang="en-US" sz="2400" b="1" dirty="0"/>
              <a:t>allele </a:t>
            </a:r>
            <a:r>
              <a:rPr lang="en-US" sz="2400" dirty="0"/>
              <a:t>on each chromosome, assuming that the cell comes from a person who is </a:t>
            </a:r>
            <a:r>
              <a:rPr lang="en-US" sz="2400" b="1" dirty="0"/>
              <a:t>homozygous recessive</a:t>
            </a:r>
            <a:endParaRPr lang="en-US" sz="2400" dirty="0"/>
          </a:p>
          <a:p>
            <a:pPr>
              <a:defRPr/>
            </a:pPr>
            <a:endParaRPr lang="en-US" sz="1600" dirty="0"/>
          </a:p>
          <a:p>
            <a:pPr>
              <a:defRPr/>
            </a:pPr>
            <a:r>
              <a:rPr lang="en-US" sz="2400" dirty="0"/>
              <a:t>Add a second pair of homologous chromosomes</a:t>
            </a:r>
          </a:p>
          <a:p>
            <a:pPr>
              <a:defRPr/>
            </a:pPr>
            <a:r>
              <a:rPr lang="en-US" sz="2400" dirty="0"/>
              <a:t>Add a gene (</a:t>
            </a:r>
            <a:r>
              <a:rPr lang="en-US" sz="2400" i="1" dirty="0"/>
              <a:t>gene B</a:t>
            </a:r>
            <a:r>
              <a:rPr lang="en-US" sz="2400" dirty="0"/>
              <a:t>) to this pair of chromosomes</a:t>
            </a:r>
          </a:p>
          <a:p>
            <a:pPr>
              <a:defRPr/>
            </a:pPr>
            <a:r>
              <a:rPr lang="en-US" sz="2400" dirty="0"/>
              <a:t>Indicate the allele on each chromosome, assuming that the cell comes from a person who is </a:t>
            </a:r>
            <a:r>
              <a:rPr lang="en-US" sz="2400" b="1" dirty="0"/>
              <a:t>heterozygous</a:t>
            </a:r>
            <a:endParaRPr lang="en-US" sz="2400" dirty="0"/>
          </a:p>
          <a:p>
            <a:pPr>
              <a:defRPr/>
            </a:pPr>
            <a:endParaRPr lang="en-US" sz="1600" dirty="0"/>
          </a:p>
          <a:p>
            <a:pPr marL="0" indent="0">
              <a:buFontTx/>
              <a:buNone/>
              <a:defRPr/>
            </a:pPr>
            <a:endParaRPr lang="en-US" sz="2400" dirty="0"/>
          </a:p>
        </p:txBody>
      </p:sp>
      <p:pic>
        <p:nvPicPr>
          <p:cNvPr id="2" name="Picture 1">
            <a:extLst>
              <a:ext uri="{FF2B5EF4-FFF2-40B4-BE49-F238E27FC236}">
                <a16:creationId xmlns:a16="http://schemas.microsoft.com/office/drawing/2014/main" id="{6CDF98DE-9939-3FDE-51E3-2B8B7D525256}"/>
              </a:ext>
            </a:extLst>
          </p:cNvPr>
          <p:cNvPicPr>
            <a:picLocks noChangeAspect="1"/>
          </p:cNvPicPr>
          <p:nvPr/>
        </p:nvPicPr>
        <p:blipFill>
          <a:blip r:embed="rId2"/>
          <a:srcRect l="64167" t="30741" r="22500" b="45556"/>
          <a:stretch>
            <a:fillRect/>
          </a:stretch>
        </p:blipFill>
        <p:spPr>
          <a:xfrm>
            <a:off x="7467600" y="4984639"/>
            <a:ext cx="1219200" cy="1219200"/>
          </a:xfrm>
          <a:prstGeom prst="rect">
            <a:avLst/>
          </a:prstGeom>
        </p:spPr>
      </p:pic>
      <p:sp>
        <p:nvSpPr>
          <p:cNvPr id="4" name="TextBox 3">
            <a:extLst>
              <a:ext uri="{FF2B5EF4-FFF2-40B4-BE49-F238E27FC236}">
                <a16:creationId xmlns:a16="http://schemas.microsoft.com/office/drawing/2014/main" id="{7EB184FF-A193-3956-E173-DE12784A9737}"/>
              </a:ext>
            </a:extLst>
          </p:cNvPr>
          <p:cNvSpPr txBox="1"/>
          <p:nvPr/>
        </p:nvSpPr>
        <p:spPr>
          <a:xfrm>
            <a:off x="6180533" y="6203839"/>
            <a:ext cx="2967115" cy="646331"/>
          </a:xfrm>
          <a:prstGeom prst="rect">
            <a:avLst/>
          </a:prstGeom>
          <a:noFill/>
        </p:spPr>
        <p:txBody>
          <a:bodyPr wrap="square" rtlCol="0">
            <a:spAutoFit/>
          </a:bodyPr>
          <a:lstStyle/>
          <a:p>
            <a:r>
              <a:rPr lang="en-US" dirty="0"/>
              <a:t>Access more examples of thinking questions I use</a:t>
            </a:r>
          </a:p>
        </p:txBody>
      </p:sp>
      <p:sp>
        <p:nvSpPr>
          <p:cNvPr id="5" name="Content Placeholder 2">
            <a:extLst>
              <a:ext uri="{FF2B5EF4-FFF2-40B4-BE49-F238E27FC236}">
                <a16:creationId xmlns:a16="http://schemas.microsoft.com/office/drawing/2014/main" id="{C85248F8-7C48-71F3-754A-E0FC73114525}"/>
              </a:ext>
            </a:extLst>
          </p:cNvPr>
          <p:cNvSpPr txBox="1">
            <a:spLocks/>
          </p:cNvSpPr>
          <p:nvPr/>
        </p:nvSpPr>
        <p:spPr bwMode="auto">
          <a:xfrm>
            <a:off x="228600" y="5405999"/>
            <a:ext cx="6068245" cy="144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Ø"/>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dirty="0"/>
              <a:t>Below the cell, indicate the </a:t>
            </a:r>
            <a:r>
              <a:rPr lang="en-US" sz="2400" b="1" dirty="0"/>
              <a:t>genotype </a:t>
            </a:r>
            <a:r>
              <a:rPr lang="en-US" sz="2400" dirty="0"/>
              <a:t>of the individual for both genes</a:t>
            </a:r>
          </a:p>
          <a:p>
            <a:pPr marL="0" indent="0">
              <a:buFontTx/>
              <a:buNone/>
              <a:defRPr/>
            </a:pPr>
            <a:endParaRPr lang="en-US" sz="2400" dirty="0"/>
          </a:p>
        </p:txBody>
      </p:sp>
    </p:spTree>
    <p:extLst>
      <p:ext uri="{BB962C8B-B14F-4D97-AF65-F5344CB8AC3E}">
        <p14:creationId xmlns:p14="http://schemas.microsoft.com/office/powerpoint/2010/main" val="2482925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584FB-EE14-486D-5069-CE659D8D685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437B9159-9B90-8143-94E2-F462B8CCD1F0}"/>
              </a:ext>
            </a:extLst>
          </p:cNvPr>
          <p:cNvSpPr>
            <a:spLocks noGrp="1"/>
          </p:cNvSpPr>
          <p:nvPr>
            <p:ph type="title"/>
          </p:nvPr>
        </p:nvSpPr>
        <p:spPr>
          <a:xfrm>
            <a:off x="533400" y="76200"/>
            <a:ext cx="8326658" cy="1325563"/>
          </a:xfrm>
        </p:spPr>
        <p:txBody>
          <a:bodyPr>
            <a:normAutofit fontScale="90000"/>
          </a:bodyPr>
          <a:lstStyle/>
          <a:p>
            <a:pPr algn="ctr"/>
            <a:r>
              <a:rPr lang="en-US" dirty="0"/>
              <a:t>Would you have preferred a whiteboard for the activity we just did?</a:t>
            </a:r>
          </a:p>
        </p:txBody>
      </p:sp>
      <p:pic>
        <p:nvPicPr>
          <p:cNvPr id="7" name="Picture 6">
            <a:extLst>
              <a:ext uri="{FF2B5EF4-FFF2-40B4-BE49-F238E27FC236}">
                <a16:creationId xmlns:a16="http://schemas.microsoft.com/office/drawing/2014/main" id="{BAC9E7A5-5D1E-21B6-B638-A2462FB4CD2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3333" t="2593" r="34444" b="5556"/>
          <a:stretch>
            <a:fillRect/>
          </a:stretch>
        </p:blipFill>
        <p:spPr>
          <a:xfrm rot="5400000">
            <a:off x="2521744" y="-687678"/>
            <a:ext cx="4100513" cy="8766614"/>
          </a:xfrm>
          <a:prstGeom prst="rect">
            <a:avLst/>
          </a:prstGeom>
        </p:spPr>
      </p:pic>
      <p:sp>
        <p:nvSpPr>
          <p:cNvPr id="8" name="Content Placeholder 2">
            <a:extLst>
              <a:ext uri="{FF2B5EF4-FFF2-40B4-BE49-F238E27FC236}">
                <a16:creationId xmlns:a16="http://schemas.microsoft.com/office/drawing/2014/main" id="{B7F38317-154A-602D-A4B6-6A03AEB2E3C7}"/>
              </a:ext>
            </a:extLst>
          </p:cNvPr>
          <p:cNvSpPr txBox="1">
            <a:spLocks/>
          </p:cNvSpPr>
          <p:nvPr/>
        </p:nvSpPr>
        <p:spPr>
          <a:xfrm>
            <a:off x="1673968" y="5812446"/>
            <a:ext cx="5867400" cy="35975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C00000"/>
                </a:solidFill>
              </a:rPr>
              <a:t>Data from K-12 math classrooms (Liljedahl book)</a:t>
            </a:r>
          </a:p>
        </p:txBody>
      </p:sp>
    </p:spTree>
    <p:extLst>
      <p:ext uri="{BB962C8B-B14F-4D97-AF65-F5344CB8AC3E}">
        <p14:creationId xmlns:p14="http://schemas.microsoft.com/office/powerpoint/2010/main" val="3358599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2E61FB-CE7F-7778-6DAE-B62BDA8E159B}"/>
              </a:ext>
            </a:extLst>
          </p:cNvPr>
          <p:cNvPicPr>
            <a:picLocks noChangeAspect="1"/>
          </p:cNvPicPr>
          <p:nvPr/>
        </p:nvPicPr>
        <p:blipFill>
          <a:blip r:embed="rId2" cstate="print">
            <a:extLst>
              <a:ext uri="{28A0092B-C50C-407E-A947-70E740481C1C}">
                <a14:useLocalDpi xmlns:a14="http://schemas.microsoft.com/office/drawing/2010/main" val="0"/>
              </a:ext>
            </a:extLst>
          </a:blip>
          <a:srcRect l="9840" t="14320" b="15556"/>
          <a:stretch>
            <a:fillRect/>
          </a:stretch>
        </p:blipFill>
        <p:spPr>
          <a:xfrm>
            <a:off x="0" y="1330427"/>
            <a:ext cx="9144000" cy="5334000"/>
          </a:xfrm>
          <a:prstGeom prst="rect">
            <a:avLst/>
          </a:prstGeom>
        </p:spPr>
      </p:pic>
      <p:sp>
        <p:nvSpPr>
          <p:cNvPr id="2" name="Title 1"/>
          <p:cNvSpPr>
            <a:spLocks noGrp="1"/>
          </p:cNvSpPr>
          <p:nvPr>
            <p:ph type="title"/>
          </p:nvPr>
        </p:nvSpPr>
        <p:spPr>
          <a:xfrm>
            <a:off x="0" y="0"/>
            <a:ext cx="9144000" cy="1325563"/>
          </a:xfrm>
        </p:spPr>
        <p:txBody>
          <a:bodyPr/>
          <a:lstStyle/>
          <a:p>
            <a:r>
              <a:rPr lang="en-US" dirty="0">
                <a:solidFill>
                  <a:srgbClr val="006600"/>
                </a:solidFill>
                <a:latin typeface="+mn-lt"/>
              </a:rPr>
              <a:t>What about in lab classes?</a:t>
            </a:r>
            <a:endParaRPr lang="en-US" dirty="0">
              <a:latin typeface="+mn-lt"/>
            </a:endParaRPr>
          </a:p>
        </p:txBody>
      </p:sp>
      <p:sp>
        <p:nvSpPr>
          <p:cNvPr id="3" name="Content Placeholder 2"/>
          <p:cNvSpPr>
            <a:spLocks noGrp="1"/>
          </p:cNvSpPr>
          <p:nvPr>
            <p:ph idx="1"/>
          </p:nvPr>
        </p:nvSpPr>
        <p:spPr>
          <a:xfrm>
            <a:off x="685800" y="1524000"/>
            <a:ext cx="8458200" cy="1379071"/>
          </a:xfrm>
          <a:solidFill>
            <a:srgbClr val="FFFFFF">
              <a:alpha val="69804"/>
            </a:srgbClr>
          </a:solidFill>
        </p:spPr>
        <p:txBody>
          <a:bodyPr>
            <a:normAutofit fontScale="92500" lnSpcReduction="10000"/>
          </a:bodyPr>
          <a:lstStyle/>
          <a:p>
            <a:pPr marL="0" indent="0">
              <a:buNone/>
            </a:pPr>
            <a:r>
              <a:rPr lang="en-US" sz="3200" b="1" dirty="0">
                <a:solidFill>
                  <a:srgbClr val="006600"/>
                </a:solidFill>
              </a:rPr>
              <a:t>Yes!</a:t>
            </a:r>
            <a:r>
              <a:rPr lang="en-US" sz="3200" dirty="0"/>
              <a:t> </a:t>
            </a:r>
            <a:r>
              <a:rPr lang="en-US" dirty="0"/>
              <a:t>I </a:t>
            </a:r>
            <a:r>
              <a:rPr lang="en-US" sz="3200" dirty="0"/>
              <a:t>added VNPS and random groups to lab</a:t>
            </a:r>
          </a:p>
          <a:p>
            <a:pPr marL="457200" lvl="1" indent="0">
              <a:buNone/>
            </a:pPr>
            <a:r>
              <a:rPr lang="en-US" dirty="0"/>
              <a:t>Smaller rolling whiteboards</a:t>
            </a:r>
          </a:p>
          <a:p>
            <a:pPr marL="457200" lvl="1" indent="0">
              <a:buNone/>
            </a:pPr>
            <a:r>
              <a:rPr lang="en-US" dirty="0"/>
              <a:t>Student comments are positive</a:t>
            </a:r>
          </a:p>
        </p:txBody>
      </p:sp>
      <p:pic>
        <p:nvPicPr>
          <p:cNvPr id="6" name="Picture 5">
            <a:extLst>
              <a:ext uri="{FF2B5EF4-FFF2-40B4-BE49-F238E27FC236}">
                <a16:creationId xmlns:a16="http://schemas.microsoft.com/office/drawing/2014/main" id="{8B531987-D6FD-3227-4422-4E1B4738FD6C}"/>
              </a:ext>
            </a:extLst>
          </p:cNvPr>
          <p:cNvPicPr>
            <a:picLocks noChangeAspect="1"/>
          </p:cNvPicPr>
          <p:nvPr/>
        </p:nvPicPr>
        <p:blipFill>
          <a:blip r:embed="rId3"/>
          <a:srcRect l="10000" t="33901" r="74166" b="32025"/>
          <a:stretch>
            <a:fillRect/>
          </a:stretch>
        </p:blipFill>
        <p:spPr>
          <a:xfrm>
            <a:off x="1910863" y="3997570"/>
            <a:ext cx="1670537" cy="2022230"/>
          </a:xfrm>
          <a:prstGeom prst="rect">
            <a:avLst/>
          </a:prstGeom>
        </p:spPr>
      </p:pic>
      <p:pic>
        <p:nvPicPr>
          <p:cNvPr id="7" name="Picture 6">
            <a:extLst>
              <a:ext uri="{FF2B5EF4-FFF2-40B4-BE49-F238E27FC236}">
                <a16:creationId xmlns:a16="http://schemas.microsoft.com/office/drawing/2014/main" id="{04E04ADA-9E57-C17D-35E7-0C48CB2ADE69}"/>
              </a:ext>
            </a:extLst>
          </p:cNvPr>
          <p:cNvPicPr>
            <a:picLocks noChangeAspect="1"/>
          </p:cNvPicPr>
          <p:nvPr/>
        </p:nvPicPr>
        <p:blipFill>
          <a:blip r:embed="rId3"/>
          <a:srcRect l="63337" t="33901" r="14995" b="32025"/>
          <a:stretch>
            <a:fillRect/>
          </a:stretch>
        </p:blipFill>
        <p:spPr>
          <a:xfrm>
            <a:off x="3581402" y="3997570"/>
            <a:ext cx="2285998" cy="2022230"/>
          </a:xfrm>
          <a:prstGeom prst="rect">
            <a:avLst/>
          </a:prstGeom>
        </p:spPr>
      </p:pic>
    </p:spTree>
    <p:extLst>
      <p:ext uri="{BB962C8B-B14F-4D97-AF65-F5344CB8AC3E}">
        <p14:creationId xmlns:p14="http://schemas.microsoft.com/office/powerpoint/2010/main" val="355815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85928"/>
            <a:ext cx="8362950" cy="5294797"/>
          </a:xfrm>
        </p:spPr>
        <p:txBody>
          <a:bodyPr>
            <a:normAutofit/>
          </a:bodyPr>
          <a:lstStyle/>
          <a:p>
            <a:pPr marL="0" indent="0">
              <a:buNone/>
            </a:pPr>
            <a:r>
              <a:rPr lang="en-US" dirty="0"/>
              <a:t>Lecture + Lab course</a:t>
            </a:r>
          </a:p>
          <a:p>
            <a:endParaRPr lang="en-US" dirty="0"/>
          </a:p>
          <a:p>
            <a:pPr marL="0" indent="0">
              <a:buNone/>
            </a:pPr>
            <a:r>
              <a:rPr lang="en-US" dirty="0"/>
              <a:t>Lecture enrollment = 60 per section (multiple sections)</a:t>
            </a:r>
          </a:p>
          <a:p>
            <a:pPr marL="457200" lvl="1" indent="0">
              <a:buNone/>
            </a:pPr>
            <a:endParaRPr lang="en-US" dirty="0"/>
          </a:p>
          <a:p>
            <a:pPr marL="0" indent="0">
              <a:buNone/>
            </a:pPr>
            <a:r>
              <a:rPr lang="en-US" dirty="0"/>
              <a:t>Content:</a:t>
            </a:r>
          </a:p>
          <a:p>
            <a:pPr marL="457200" lvl="1" indent="0">
              <a:buNone/>
            </a:pPr>
            <a:r>
              <a:rPr lang="en-US" dirty="0"/>
              <a:t>Biological molecules</a:t>
            </a:r>
          </a:p>
          <a:p>
            <a:pPr marL="457200" lvl="1" indent="0">
              <a:buNone/>
            </a:pPr>
            <a:r>
              <a:rPr lang="en-US" dirty="0"/>
              <a:t>Energy</a:t>
            </a:r>
          </a:p>
          <a:p>
            <a:pPr marL="457200" lvl="1" indent="0">
              <a:buNone/>
            </a:pPr>
            <a:r>
              <a:rPr lang="en-US" dirty="0"/>
              <a:t>Cell structure/function</a:t>
            </a:r>
          </a:p>
          <a:p>
            <a:pPr marL="457200" lvl="1" indent="0">
              <a:buNone/>
            </a:pPr>
            <a:r>
              <a:rPr lang="en-US" dirty="0"/>
              <a:t>Cell division</a:t>
            </a:r>
          </a:p>
          <a:p>
            <a:pPr marL="457200" lvl="1" indent="0">
              <a:buNone/>
            </a:pPr>
            <a:r>
              <a:rPr lang="en-US" dirty="0"/>
              <a:t>Genetics</a:t>
            </a:r>
          </a:p>
          <a:p>
            <a:pPr marL="457200" lvl="1" indent="0">
              <a:buNone/>
            </a:pPr>
            <a:r>
              <a:rPr lang="en-US" dirty="0"/>
              <a:t>Evolution</a:t>
            </a:r>
          </a:p>
        </p:txBody>
      </p:sp>
      <p:sp>
        <p:nvSpPr>
          <p:cNvPr id="4" name="Title 6"/>
          <p:cNvSpPr>
            <a:spLocks noGrp="1"/>
          </p:cNvSpPr>
          <p:nvPr>
            <p:ph type="title"/>
          </p:nvPr>
        </p:nvSpPr>
        <p:spPr>
          <a:xfrm>
            <a:off x="2209800" y="210578"/>
            <a:ext cx="5208429" cy="1325563"/>
          </a:xfrm>
        </p:spPr>
        <p:txBody>
          <a:bodyPr/>
          <a:lstStyle/>
          <a:p>
            <a:r>
              <a:rPr lang="en-US" b="1" dirty="0"/>
              <a:t>BIO 110 at</a:t>
            </a:r>
          </a:p>
        </p:txBody>
      </p:sp>
      <p:pic>
        <p:nvPicPr>
          <p:cNvPr id="5" name="Picture 4"/>
          <p:cNvPicPr>
            <a:picLocks noChangeAspect="1"/>
          </p:cNvPicPr>
          <p:nvPr/>
        </p:nvPicPr>
        <p:blipFill>
          <a:blip r:embed="rId2"/>
          <a:stretch>
            <a:fillRect/>
          </a:stretch>
        </p:blipFill>
        <p:spPr>
          <a:xfrm>
            <a:off x="4810125" y="98352"/>
            <a:ext cx="1819399" cy="1275351"/>
          </a:xfrm>
          <a:prstGeom prst="rect">
            <a:avLst/>
          </a:prstGeom>
        </p:spPr>
      </p:pic>
      <p:pic>
        <p:nvPicPr>
          <p:cNvPr id="2" name="Picture 1">
            <a:extLst>
              <a:ext uri="{FF2B5EF4-FFF2-40B4-BE49-F238E27FC236}">
                <a16:creationId xmlns:a16="http://schemas.microsoft.com/office/drawing/2014/main" id="{4C3A8E2C-B17B-29D4-D932-F8581AFE3FB6}"/>
              </a:ext>
            </a:extLst>
          </p:cNvPr>
          <p:cNvPicPr>
            <a:picLocks noChangeAspect="1"/>
          </p:cNvPicPr>
          <p:nvPr/>
        </p:nvPicPr>
        <p:blipFill>
          <a:blip r:embed="rId3"/>
          <a:srcRect l="64167" t="30741" r="22500" b="45556"/>
          <a:stretch>
            <a:fillRect/>
          </a:stretch>
        </p:blipFill>
        <p:spPr>
          <a:xfrm>
            <a:off x="6900491" y="3404885"/>
            <a:ext cx="1219200" cy="1219200"/>
          </a:xfrm>
          <a:prstGeom prst="rect">
            <a:avLst/>
          </a:prstGeom>
        </p:spPr>
      </p:pic>
      <p:sp>
        <p:nvSpPr>
          <p:cNvPr id="6" name="TextBox 5">
            <a:extLst>
              <a:ext uri="{FF2B5EF4-FFF2-40B4-BE49-F238E27FC236}">
                <a16:creationId xmlns:a16="http://schemas.microsoft.com/office/drawing/2014/main" id="{3F46D19F-ECCC-F4D3-DE51-5567978DA8DB}"/>
              </a:ext>
            </a:extLst>
          </p:cNvPr>
          <p:cNvSpPr txBox="1"/>
          <p:nvPr/>
        </p:nvSpPr>
        <p:spPr>
          <a:xfrm>
            <a:off x="6248400" y="4605595"/>
            <a:ext cx="2392322" cy="369332"/>
          </a:xfrm>
          <a:prstGeom prst="rect">
            <a:avLst/>
          </a:prstGeom>
          <a:noFill/>
        </p:spPr>
        <p:txBody>
          <a:bodyPr wrap="none" rtlCol="0">
            <a:spAutoFit/>
          </a:bodyPr>
          <a:lstStyle/>
          <a:p>
            <a:r>
              <a:rPr lang="en-US" dirty="0"/>
              <a:t>Access my syllabus, etc.</a:t>
            </a:r>
          </a:p>
        </p:txBody>
      </p:sp>
    </p:spTree>
    <p:extLst>
      <p:ext uri="{BB962C8B-B14F-4D97-AF65-F5344CB8AC3E}">
        <p14:creationId xmlns:p14="http://schemas.microsoft.com/office/powerpoint/2010/main" val="2937366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353E19-1A6B-C32A-9F5D-135464A826C8}"/>
              </a:ext>
            </a:extLst>
          </p:cNvPr>
          <p:cNvPicPr>
            <a:picLocks noChangeAspect="1"/>
          </p:cNvPicPr>
          <p:nvPr/>
        </p:nvPicPr>
        <p:blipFill>
          <a:blip r:embed="rId2" cstate="print">
            <a:extLst>
              <a:ext uri="{28A0092B-C50C-407E-A947-70E740481C1C}">
                <a14:useLocalDpi xmlns:a14="http://schemas.microsoft.com/office/drawing/2010/main" val="0"/>
              </a:ext>
            </a:extLst>
          </a:blip>
          <a:srcRect l="3333" r="7778"/>
          <a:stretch>
            <a:fillRect/>
          </a:stretch>
        </p:blipFill>
        <p:spPr>
          <a:xfrm rot="5400000">
            <a:off x="-474133" y="579517"/>
            <a:ext cx="7044266" cy="5943600"/>
          </a:xfrm>
          <a:prstGeom prst="rect">
            <a:avLst/>
          </a:prstGeom>
        </p:spPr>
      </p:pic>
      <p:sp>
        <p:nvSpPr>
          <p:cNvPr id="2" name="Content Placeholder 2">
            <a:extLst>
              <a:ext uri="{FF2B5EF4-FFF2-40B4-BE49-F238E27FC236}">
                <a16:creationId xmlns:a16="http://schemas.microsoft.com/office/drawing/2014/main" id="{21E26146-FA87-A5CF-899B-9BCBFC026A82}"/>
              </a:ext>
            </a:extLst>
          </p:cNvPr>
          <p:cNvSpPr txBox="1">
            <a:spLocks/>
          </p:cNvSpPr>
          <p:nvPr/>
        </p:nvSpPr>
        <p:spPr>
          <a:xfrm>
            <a:off x="809074" y="432802"/>
            <a:ext cx="8258726" cy="1159580"/>
          </a:xfrm>
          <a:prstGeom prst="rect">
            <a:avLst/>
          </a:prstGeom>
          <a:solidFill>
            <a:srgbClr val="FFFFFF">
              <a:alpha val="69804"/>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t>Yes, I think the white board activity is okay, because with that I tend to learn from any mistakes I made from the assignments or to learn other stuff I don’t really understand.</a:t>
            </a:r>
          </a:p>
          <a:p>
            <a:pPr marL="0" indent="0">
              <a:buNone/>
            </a:pPr>
            <a:r>
              <a:rPr lang="en-US" sz="1800" dirty="0"/>
              <a:t>And it is also good that we don’t have to write the correct answers, because we will all make the corrections together.</a:t>
            </a:r>
          </a:p>
        </p:txBody>
      </p:sp>
      <p:sp>
        <p:nvSpPr>
          <p:cNvPr id="3" name="Content Placeholder 2">
            <a:extLst>
              <a:ext uri="{FF2B5EF4-FFF2-40B4-BE49-F238E27FC236}">
                <a16:creationId xmlns:a16="http://schemas.microsoft.com/office/drawing/2014/main" id="{BF9B13F8-8F29-002E-77AA-FC6B2363817A}"/>
              </a:ext>
            </a:extLst>
          </p:cNvPr>
          <p:cNvSpPr txBox="1">
            <a:spLocks/>
          </p:cNvSpPr>
          <p:nvPr/>
        </p:nvSpPr>
        <p:spPr>
          <a:xfrm>
            <a:off x="1524000" y="2119701"/>
            <a:ext cx="7696200" cy="910797"/>
          </a:xfrm>
          <a:prstGeom prst="rect">
            <a:avLst/>
          </a:prstGeom>
          <a:solidFill>
            <a:srgbClr val="FFFFFF">
              <a:alpha val="69804"/>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t>I like the VNPs b/c it shows how differently everybody in the room approaches a question of problem. This has helped me see a few different ways I can think about a question.</a:t>
            </a:r>
          </a:p>
        </p:txBody>
      </p:sp>
      <p:sp>
        <p:nvSpPr>
          <p:cNvPr id="4" name="Content Placeholder 2">
            <a:extLst>
              <a:ext uri="{FF2B5EF4-FFF2-40B4-BE49-F238E27FC236}">
                <a16:creationId xmlns:a16="http://schemas.microsoft.com/office/drawing/2014/main" id="{7E0FB7DE-8E52-F1C6-202D-B14E97E1F23D}"/>
              </a:ext>
            </a:extLst>
          </p:cNvPr>
          <p:cNvSpPr txBox="1">
            <a:spLocks/>
          </p:cNvSpPr>
          <p:nvPr/>
        </p:nvSpPr>
        <p:spPr>
          <a:xfrm>
            <a:off x="4572000" y="3083048"/>
            <a:ext cx="4495800" cy="961634"/>
          </a:xfrm>
          <a:prstGeom prst="rect">
            <a:avLst/>
          </a:prstGeom>
          <a:solidFill>
            <a:srgbClr val="FFFFFF">
              <a:alpha val="69804"/>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t>I like the vertical non-permanent surfaces for learning. I feel less afraid to make mistakes as I can just erase.</a:t>
            </a:r>
          </a:p>
        </p:txBody>
      </p:sp>
      <p:sp>
        <p:nvSpPr>
          <p:cNvPr id="12" name="Content Placeholder 2">
            <a:extLst>
              <a:ext uri="{FF2B5EF4-FFF2-40B4-BE49-F238E27FC236}">
                <a16:creationId xmlns:a16="http://schemas.microsoft.com/office/drawing/2014/main" id="{9BAD3F6A-2D72-C648-E2EB-1C436A01B096}"/>
              </a:ext>
            </a:extLst>
          </p:cNvPr>
          <p:cNvSpPr txBox="1">
            <a:spLocks/>
          </p:cNvSpPr>
          <p:nvPr/>
        </p:nvSpPr>
        <p:spPr>
          <a:xfrm>
            <a:off x="381000" y="4546419"/>
            <a:ext cx="8690043" cy="910797"/>
          </a:xfrm>
          <a:prstGeom prst="rect">
            <a:avLst/>
          </a:prstGeom>
          <a:solidFill>
            <a:srgbClr val="FFFFFF">
              <a:alpha val="69804"/>
            </a:srgbClr>
          </a:solidFill>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a:t>This is the 1</a:t>
            </a:r>
            <a:r>
              <a:rPr lang="en-US" sz="2800" baseline="30000" dirty="0"/>
              <a:t>st</a:t>
            </a:r>
            <a:r>
              <a:rPr lang="en-US" sz="2800" dirty="0"/>
              <a:t> time I heard about this, but I think it’s a good approach </a:t>
            </a:r>
            <a:r>
              <a:rPr lang="en-US" sz="2800" dirty="0" err="1"/>
              <a:t>bc</a:t>
            </a:r>
            <a:r>
              <a:rPr lang="en-US" sz="2800" dirty="0"/>
              <a:t> it makes students open up more, trying to work in cooperation with their team members. It creates a more comfortable and not tense working atmosphere.</a:t>
            </a:r>
          </a:p>
        </p:txBody>
      </p:sp>
      <p:sp>
        <p:nvSpPr>
          <p:cNvPr id="13" name="Content Placeholder 2">
            <a:extLst>
              <a:ext uri="{FF2B5EF4-FFF2-40B4-BE49-F238E27FC236}">
                <a16:creationId xmlns:a16="http://schemas.microsoft.com/office/drawing/2014/main" id="{A47F315F-631C-0352-C598-642F2F4EC265}"/>
              </a:ext>
            </a:extLst>
          </p:cNvPr>
          <p:cNvSpPr txBox="1">
            <a:spLocks/>
          </p:cNvSpPr>
          <p:nvPr/>
        </p:nvSpPr>
        <p:spPr>
          <a:xfrm>
            <a:off x="1905000" y="5861320"/>
            <a:ext cx="7239000" cy="910797"/>
          </a:xfrm>
          <a:prstGeom prst="rect">
            <a:avLst/>
          </a:prstGeom>
          <a:solidFill>
            <a:srgbClr val="FFFFFF">
              <a:alpha val="69804"/>
            </a:srgbClr>
          </a:solidFill>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a:t>I will not lie I do get tired at times to move but they actually do help a lot. I feel like it teaches you different ways to come to an answer for the question so I would recommend!</a:t>
            </a:r>
          </a:p>
        </p:txBody>
      </p:sp>
    </p:spTree>
    <p:extLst>
      <p:ext uri="{BB962C8B-B14F-4D97-AF65-F5344CB8AC3E}">
        <p14:creationId xmlns:p14="http://schemas.microsoft.com/office/powerpoint/2010/main" val="347894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5730F-1FF7-7122-C252-DF0014B7274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A8DAF98-74E2-4E99-497A-1B58DE170AF3}"/>
              </a:ext>
            </a:extLst>
          </p:cNvPr>
          <p:cNvSpPr/>
          <p:nvPr/>
        </p:nvSpPr>
        <p:spPr>
          <a:xfrm>
            <a:off x="9728" y="1129661"/>
            <a:ext cx="9124544" cy="57283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54C000B-4CE1-75DF-A719-511AD2FCF00E}"/>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1952468" y="1856280"/>
            <a:ext cx="5716252" cy="4287189"/>
          </a:xfrm>
          <a:prstGeom prst="rect">
            <a:avLst/>
          </a:prstGeom>
        </p:spPr>
      </p:pic>
      <p:sp>
        <p:nvSpPr>
          <p:cNvPr id="2" name="Title 1">
            <a:extLst>
              <a:ext uri="{FF2B5EF4-FFF2-40B4-BE49-F238E27FC236}">
                <a16:creationId xmlns:a16="http://schemas.microsoft.com/office/drawing/2014/main" id="{64B75203-3C57-E8DA-2E74-90AB375A4F24}"/>
              </a:ext>
            </a:extLst>
          </p:cNvPr>
          <p:cNvSpPr txBox="1">
            <a:spLocks/>
          </p:cNvSpPr>
          <p:nvPr/>
        </p:nvSpPr>
        <p:spPr>
          <a:xfrm>
            <a:off x="9728" y="0"/>
            <a:ext cx="9144000" cy="1129661"/>
          </a:xfrm>
          <a:prstGeom prst="rect">
            <a:avLst/>
          </a:prstGeom>
          <a:solidFill>
            <a:srgbClr val="FFFFFF">
              <a:alpha val="69804"/>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6600"/>
                </a:solidFill>
                <a:latin typeface="+mj-lt"/>
                <a:ea typeface="+mj-ea"/>
                <a:cs typeface="+mj-cs"/>
              </a:defRPr>
            </a:lvl1pPr>
          </a:lstStyle>
          <a:p>
            <a:r>
              <a:rPr lang="en-US" sz="4800" b="1" dirty="0"/>
              <a:t>There’s so much more in the book</a:t>
            </a:r>
            <a:endParaRPr lang="en-US" sz="4800" dirty="0"/>
          </a:p>
        </p:txBody>
      </p:sp>
      <p:sp>
        <p:nvSpPr>
          <p:cNvPr id="6" name="Content Placeholder 2">
            <a:extLst>
              <a:ext uri="{FF2B5EF4-FFF2-40B4-BE49-F238E27FC236}">
                <a16:creationId xmlns:a16="http://schemas.microsoft.com/office/drawing/2014/main" id="{E42FF0D2-5550-6D3F-D74C-6AF9134D3BA6}"/>
              </a:ext>
            </a:extLst>
          </p:cNvPr>
          <p:cNvSpPr txBox="1">
            <a:spLocks/>
          </p:cNvSpPr>
          <p:nvPr/>
        </p:nvSpPr>
        <p:spPr>
          <a:xfrm>
            <a:off x="1752600" y="1600201"/>
            <a:ext cx="7391400" cy="571548"/>
          </a:xfrm>
          <a:prstGeom prst="rect">
            <a:avLst/>
          </a:prstGeom>
          <a:solidFill>
            <a:srgbClr val="FFFFFF">
              <a:alpha val="69804"/>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Writing “thinking questions”</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40D57BF7-D030-A92E-0B99-F31B19B7C4D0}"/>
              </a:ext>
            </a:extLst>
          </p:cNvPr>
          <p:cNvSpPr txBox="1">
            <a:spLocks/>
          </p:cNvSpPr>
          <p:nvPr/>
        </p:nvSpPr>
        <p:spPr>
          <a:xfrm>
            <a:off x="527754" y="2615464"/>
            <a:ext cx="8606518" cy="571548"/>
          </a:xfrm>
          <a:prstGeom prst="rect">
            <a:avLst/>
          </a:prstGeom>
          <a:solidFill>
            <a:srgbClr val="FFFFFF">
              <a:alpha val="69804"/>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How we answer student questions during activities</a:t>
            </a:r>
          </a:p>
        </p:txBody>
      </p:sp>
      <p:sp>
        <p:nvSpPr>
          <p:cNvPr id="8" name="Content Placeholder 2">
            <a:extLst>
              <a:ext uri="{FF2B5EF4-FFF2-40B4-BE49-F238E27FC236}">
                <a16:creationId xmlns:a16="http://schemas.microsoft.com/office/drawing/2014/main" id="{083F8116-8AD5-8C4A-88AD-D526F73B5DC6}"/>
              </a:ext>
            </a:extLst>
          </p:cNvPr>
          <p:cNvSpPr txBox="1">
            <a:spLocks/>
          </p:cNvSpPr>
          <p:nvPr/>
        </p:nvSpPr>
        <p:spPr>
          <a:xfrm>
            <a:off x="1219200" y="3630727"/>
            <a:ext cx="7915072" cy="571548"/>
          </a:xfrm>
          <a:prstGeom prst="rect">
            <a:avLst/>
          </a:prstGeom>
          <a:solidFill>
            <a:srgbClr val="FFFFFF">
              <a:alpha val="69804"/>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How we foster student autonomy</a:t>
            </a:r>
          </a:p>
        </p:txBody>
      </p:sp>
      <p:sp>
        <p:nvSpPr>
          <p:cNvPr id="9" name="Content Placeholder 2">
            <a:extLst>
              <a:ext uri="{FF2B5EF4-FFF2-40B4-BE49-F238E27FC236}">
                <a16:creationId xmlns:a16="http://schemas.microsoft.com/office/drawing/2014/main" id="{89637BB1-D74B-A6DB-77C6-889E5C832805}"/>
              </a:ext>
            </a:extLst>
          </p:cNvPr>
          <p:cNvSpPr txBox="1">
            <a:spLocks/>
          </p:cNvSpPr>
          <p:nvPr/>
        </p:nvSpPr>
        <p:spPr>
          <a:xfrm>
            <a:off x="2189810" y="4618428"/>
            <a:ext cx="6944461" cy="571548"/>
          </a:xfrm>
          <a:prstGeom prst="rect">
            <a:avLst/>
          </a:prstGeom>
          <a:solidFill>
            <a:srgbClr val="FFFFFF">
              <a:alpha val="69804"/>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How we consolidate</a:t>
            </a:r>
            <a:r>
              <a:rPr kumimoji="0" lang="en-US" b="0" i="0" u="none" strike="noStrike" kern="1200" cap="none" spc="0" normalizeH="0" noProof="0" dirty="0">
                <a:ln>
                  <a:noFill/>
                </a:ln>
                <a:solidFill>
                  <a:prstClr val="black"/>
                </a:solidFill>
                <a:effectLst/>
                <a:uLnTx/>
                <a:uFillTx/>
                <a:latin typeface="Calibri"/>
                <a:ea typeface="+mn-ea"/>
                <a:cs typeface="+mn-cs"/>
              </a:rPr>
              <a:t> after an activity</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Content Placeholder 2">
            <a:extLst>
              <a:ext uri="{FF2B5EF4-FFF2-40B4-BE49-F238E27FC236}">
                <a16:creationId xmlns:a16="http://schemas.microsoft.com/office/drawing/2014/main" id="{7DD5B7B6-64B0-E753-6529-9773C22089FC}"/>
              </a:ext>
            </a:extLst>
          </p:cNvPr>
          <p:cNvSpPr txBox="1">
            <a:spLocks/>
          </p:cNvSpPr>
          <p:nvPr/>
        </p:nvSpPr>
        <p:spPr>
          <a:xfrm>
            <a:off x="3200400" y="5606129"/>
            <a:ext cx="5953328" cy="571548"/>
          </a:xfrm>
          <a:prstGeom prst="rect">
            <a:avLst/>
          </a:prstGeom>
          <a:solidFill>
            <a:srgbClr val="FFFFFF">
              <a:alpha val="69804"/>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How students</a:t>
            </a:r>
            <a:r>
              <a:rPr kumimoji="0" lang="en-US" b="0" i="0" u="none" strike="noStrike" kern="1200" cap="none" spc="0" normalizeH="0" noProof="0" dirty="0">
                <a:ln>
                  <a:noFill/>
                </a:ln>
                <a:solidFill>
                  <a:prstClr val="black"/>
                </a:solidFill>
                <a:effectLst/>
                <a:uLnTx/>
                <a:uFillTx/>
                <a:latin typeface="Calibri"/>
                <a:ea typeface="+mn-ea"/>
                <a:cs typeface="+mn-cs"/>
              </a:rPr>
              <a:t> take notes</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798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b="14445"/>
          <a:stretch>
            <a:fillRect/>
          </a:stretch>
        </p:blipFill>
        <p:spPr>
          <a:xfrm>
            <a:off x="0" y="990600"/>
            <a:ext cx="9144000" cy="5867400"/>
          </a:xfrm>
          <a:prstGeom prst="rect">
            <a:avLst/>
          </a:prstGeom>
        </p:spPr>
      </p:pic>
      <p:sp>
        <p:nvSpPr>
          <p:cNvPr id="3" name="Content Placeholder 2"/>
          <p:cNvSpPr>
            <a:spLocks noGrp="1"/>
          </p:cNvSpPr>
          <p:nvPr>
            <p:ph idx="1"/>
          </p:nvPr>
        </p:nvSpPr>
        <p:spPr>
          <a:xfrm>
            <a:off x="773723" y="6096000"/>
            <a:ext cx="7886700" cy="638912"/>
          </a:xfrm>
          <a:solidFill>
            <a:srgbClr val="FFFFFF">
              <a:alpha val="60000"/>
            </a:srgbClr>
          </a:solidFill>
        </p:spPr>
        <p:txBody>
          <a:bodyPr>
            <a:normAutofit fontScale="92500" lnSpcReduction="10000"/>
          </a:bodyPr>
          <a:lstStyle/>
          <a:p>
            <a:pPr marL="0" indent="0" algn="ctr">
              <a:buNone/>
            </a:pPr>
            <a:r>
              <a:rPr lang="en-US" sz="4400" dirty="0"/>
              <a:t>Thank You!</a:t>
            </a:r>
          </a:p>
        </p:txBody>
      </p:sp>
      <p:sp>
        <p:nvSpPr>
          <p:cNvPr id="4" name="Title 1">
            <a:extLst>
              <a:ext uri="{FF2B5EF4-FFF2-40B4-BE49-F238E27FC236}">
                <a16:creationId xmlns:a16="http://schemas.microsoft.com/office/drawing/2014/main" id="{0B841193-5B4A-5C16-3D88-AE2ACBDACCF1}"/>
              </a:ext>
            </a:extLst>
          </p:cNvPr>
          <p:cNvSpPr>
            <a:spLocks noGrp="1"/>
          </p:cNvSpPr>
          <p:nvPr>
            <p:ph type="title"/>
          </p:nvPr>
        </p:nvSpPr>
        <p:spPr>
          <a:xfrm>
            <a:off x="76200" y="38148"/>
            <a:ext cx="9067800" cy="1143000"/>
          </a:xfrm>
        </p:spPr>
        <p:txBody>
          <a:bodyPr>
            <a:normAutofit/>
          </a:bodyPr>
          <a:lstStyle/>
          <a:p>
            <a:pPr algn="l"/>
            <a:r>
              <a:rPr lang="en-US" dirty="0">
                <a:solidFill>
                  <a:srgbClr val="006600"/>
                </a:solidFill>
                <a:latin typeface="+mn-lt"/>
              </a:rPr>
              <a:t>Kick your class up a notch!</a:t>
            </a:r>
          </a:p>
        </p:txBody>
      </p:sp>
      <p:sp>
        <p:nvSpPr>
          <p:cNvPr id="7" name="Content Placeholder 2">
            <a:extLst>
              <a:ext uri="{FF2B5EF4-FFF2-40B4-BE49-F238E27FC236}">
                <a16:creationId xmlns:a16="http://schemas.microsoft.com/office/drawing/2014/main" id="{C8318853-629A-E785-5023-997F4E574445}"/>
              </a:ext>
            </a:extLst>
          </p:cNvPr>
          <p:cNvSpPr txBox="1">
            <a:spLocks/>
          </p:cNvSpPr>
          <p:nvPr/>
        </p:nvSpPr>
        <p:spPr>
          <a:xfrm>
            <a:off x="740980" y="1600201"/>
            <a:ext cx="8403020" cy="571548"/>
          </a:xfrm>
          <a:prstGeom prst="rect">
            <a:avLst/>
          </a:prstGeom>
          <a:solidFill>
            <a:srgbClr val="FFFFFF">
              <a:alpha val="69804"/>
            </a:srgb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Switch to using frequent, visibly random groups</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F00F02D1-B010-5B7D-27EA-CFF0D60EE9E3}"/>
              </a:ext>
            </a:extLst>
          </p:cNvPr>
          <p:cNvSpPr txBox="1">
            <a:spLocks/>
          </p:cNvSpPr>
          <p:nvPr/>
        </p:nvSpPr>
        <p:spPr>
          <a:xfrm>
            <a:off x="740980" y="2362200"/>
            <a:ext cx="8403020" cy="571548"/>
          </a:xfrm>
          <a:prstGeom prst="rect">
            <a:avLst/>
          </a:prstGeom>
          <a:solidFill>
            <a:srgbClr val="FFFFFF">
              <a:alpha val="69804"/>
            </a:srgbClr>
          </a:solidFill>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lang="en-US" sz="2800" dirty="0">
                <a:solidFill>
                  <a:prstClr val="black"/>
                </a:solidFill>
                <a:latin typeface="Calibri"/>
              </a:rPr>
              <a:t>Fill your classroom with vertical, non-permanent surfaces</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025B87E8-3750-705D-C540-3E8CCCB618E4}"/>
              </a:ext>
            </a:extLst>
          </p:cNvPr>
          <p:cNvSpPr txBox="1">
            <a:spLocks/>
          </p:cNvSpPr>
          <p:nvPr/>
        </p:nvSpPr>
        <p:spPr>
          <a:xfrm>
            <a:off x="740980" y="3124200"/>
            <a:ext cx="8403020" cy="1290718"/>
          </a:xfrm>
          <a:prstGeom prst="rect">
            <a:avLst/>
          </a:prstGeom>
          <a:solidFill>
            <a:srgbClr val="FFFFFF">
              <a:alpha val="69804"/>
            </a:srgbClr>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We should assess whether this is as successful in college biology as Liljedahl found for K-12 math. Want to join me in a Catalytic Grant proposal?</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5008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DF3A8-8715-9925-8643-0127FD2181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C6D0C6-6507-2B28-FA96-7E9AACA99333}"/>
              </a:ext>
            </a:extLst>
          </p:cNvPr>
          <p:cNvSpPr>
            <a:spLocks noGrp="1"/>
          </p:cNvSpPr>
          <p:nvPr>
            <p:ph idx="1"/>
          </p:nvPr>
        </p:nvSpPr>
        <p:spPr>
          <a:xfrm>
            <a:off x="614059" y="1161575"/>
            <a:ext cx="8251581" cy="5002795"/>
          </a:xfrm>
        </p:spPr>
        <p:txBody>
          <a:bodyPr>
            <a:normAutofit/>
          </a:bodyPr>
          <a:lstStyle/>
          <a:p>
            <a:pPr marL="0" indent="0">
              <a:buNone/>
            </a:pPr>
            <a:r>
              <a:rPr lang="en-US" dirty="0"/>
              <a:t>Before class: </a:t>
            </a:r>
          </a:p>
          <a:p>
            <a:pPr marL="457200" lvl="1" indent="0">
              <a:buNone/>
            </a:pPr>
            <a:r>
              <a:rPr lang="en-US" dirty="0"/>
              <a:t>Assigned video (15 min)</a:t>
            </a:r>
          </a:p>
          <a:p>
            <a:pPr marL="457200" lvl="1" indent="0">
              <a:buNone/>
            </a:pPr>
            <a:r>
              <a:rPr lang="en-US" dirty="0"/>
              <a:t>List of potential quiz Q</a:t>
            </a:r>
          </a:p>
          <a:p>
            <a:endParaRPr lang="en-US" dirty="0"/>
          </a:p>
          <a:p>
            <a:pPr marL="0" indent="0">
              <a:buNone/>
            </a:pPr>
            <a:r>
              <a:rPr lang="en-US" dirty="0"/>
              <a:t>Begin every class with WU quiz</a:t>
            </a:r>
          </a:p>
          <a:p>
            <a:pPr marL="457200" lvl="1" indent="0">
              <a:buNone/>
            </a:pPr>
            <a:r>
              <a:rPr lang="en-US" dirty="0"/>
              <a:t>Two questions from the list</a:t>
            </a:r>
          </a:p>
          <a:p>
            <a:pPr marL="457200" lvl="1" indent="0">
              <a:buNone/>
            </a:pPr>
            <a:r>
              <a:rPr lang="en-US" dirty="0"/>
              <a:t>Hand-written</a:t>
            </a:r>
          </a:p>
          <a:p>
            <a:pPr marL="457200" lvl="1" indent="0">
              <a:buNone/>
            </a:pPr>
            <a:r>
              <a:rPr lang="en-US" dirty="0"/>
              <a:t>Closed book, closed notes</a:t>
            </a:r>
          </a:p>
          <a:p>
            <a:pPr marL="457200" lvl="1" indent="0">
              <a:buNone/>
            </a:pPr>
            <a:r>
              <a:rPr lang="en-US" dirty="0"/>
              <a:t>Graded in class by students</a:t>
            </a:r>
          </a:p>
          <a:p>
            <a:pPr marL="457200" lvl="1" indent="0">
              <a:buNone/>
            </a:pPr>
            <a:r>
              <a:rPr lang="en-US" dirty="0"/>
              <a:t>GA or SI alphabetizes after handed in</a:t>
            </a:r>
          </a:p>
        </p:txBody>
      </p:sp>
      <p:sp>
        <p:nvSpPr>
          <p:cNvPr id="4" name="Title 6">
            <a:extLst>
              <a:ext uri="{FF2B5EF4-FFF2-40B4-BE49-F238E27FC236}">
                <a16:creationId xmlns:a16="http://schemas.microsoft.com/office/drawing/2014/main" id="{9810FAEC-72FA-731A-F5D3-1D3FD2CEC211}"/>
              </a:ext>
            </a:extLst>
          </p:cNvPr>
          <p:cNvSpPr>
            <a:spLocks noGrp="1"/>
          </p:cNvSpPr>
          <p:nvPr>
            <p:ph type="title"/>
          </p:nvPr>
        </p:nvSpPr>
        <p:spPr>
          <a:xfrm>
            <a:off x="628650" y="0"/>
            <a:ext cx="8251581" cy="1325563"/>
          </a:xfrm>
        </p:spPr>
        <p:txBody>
          <a:bodyPr/>
          <a:lstStyle/>
          <a:p>
            <a:r>
              <a:rPr lang="en-US" b="1" dirty="0"/>
              <a:t>My class, 2016 – 2022</a:t>
            </a:r>
          </a:p>
        </p:txBody>
      </p:sp>
      <p:pic>
        <p:nvPicPr>
          <p:cNvPr id="11" name="Picture 10">
            <a:extLst>
              <a:ext uri="{FF2B5EF4-FFF2-40B4-BE49-F238E27FC236}">
                <a16:creationId xmlns:a16="http://schemas.microsoft.com/office/drawing/2014/main" id="{6DC82E65-3D89-C6FF-20B3-3908A1495DA4}"/>
              </a:ext>
            </a:extLst>
          </p:cNvPr>
          <p:cNvPicPr>
            <a:picLocks noChangeAspect="1"/>
          </p:cNvPicPr>
          <p:nvPr/>
        </p:nvPicPr>
        <p:blipFill>
          <a:blip r:embed="rId2"/>
          <a:srcRect l="64167" t="30741" r="22500" b="45556"/>
          <a:stretch>
            <a:fillRect/>
          </a:stretch>
        </p:blipFill>
        <p:spPr>
          <a:xfrm>
            <a:off x="6966626" y="2819400"/>
            <a:ext cx="1219200" cy="1219200"/>
          </a:xfrm>
          <a:prstGeom prst="rect">
            <a:avLst/>
          </a:prstGeom>
        </p:spPr>
      </p:pic>
      <p:sp>
        <p:nvSpPr>
          <p:cNvPr id="12" name="TextBox 11">
            <a:extLst>
              <a:ext uri="{FF2B5EF4-FFF2-40B4-BE49-F238E27FC236}">
                <a16:creationId xmlns:a16="http://schemas.microsoft.com/office/drawing/2014/main" id="{BB17BA4F-23A7-98FE-F174-1F63E943E98F}"/>
              </a:ext>
            </a:extLst>
          </p:cNvPr>
          <p:cNvSpPr txBox="1"/>
          <p:nvPr/>
        </p:nvSpPr>
        <p:spPr>
          <a:xfrm>
            <a:off x="6209311" y="4079132"/>
            <a:ext cx="2967115" cy="646331"/>
          </a:xfrm>
          <a:prstGeom prst="rect">
            <a:avLst/>
          </a:prstGeom>
          <a:noFill/>
        </p:spPr>
        <p:txBody>
          <a:bodyPr wrap="square" rtlCol="0">
            <a:spAutoFit/>
          </a:bodyPr>
          <a:lstStyle/>
          <a:p>
            <a:r>
              <a:rPr lang="en-US" dirty="0"/>
              <a:t>Access my WU quiz questions and pre-class videos</a:t>
            </a:r>
          </a:p>
        </p:txBody>
      </p:sp>
      <p:pic>
        <p:nvPicPr>
          <p:cNvPr id="2" name="Picture 1">
            <a:extLst>
              <a:ext uri="{FF2B5EF4-FFF2-40B4-BE49-F238E27FC236}">
                <a16:creationId xmlns:a16="http://schemas.microsoft.com/office/drawing/2014/main" id="{E4ACFA26-2088-DC65-67FD-B1277821BBD7}"/>
              </a:ext>
            </a:extLst>
          </p:cNvPr>
          <p:cNvPicPr>
            <a:picLocks noChangeAspect="1"/>
          </p:cNvPicPr>
          <p:nvPr/>
        </p:nvPicPr>
        <p:blipFill>
          <a:blip r:embed="rId3"/>
          <a:srcRect l="64167" t="52963" r="23125" b="23333"/>
          <a:stretch>
            <a:fillRect/>
          </a:stretch>
        </p:blipFill>
        <p:spPr>
          <a:xfrm>
            <a:off x="7278315" y="106363"/>
            <a:ext cx="1162050" cy="1219200"/>
          </a:xfrm>
          <a:prstGeom prst="rect">
            <a:avLst/>
          </a:prstGeom>
        </p:spPr>
      </p:pic>
      <p:sp>
        <p:nvSpPr>
          <p:cNvPr id="5" name="TextBox 4">
            <a:extLst>
              <a:ext uri="{FF2B5EF4-FFF2-40B4-BE49-F238E27FC236}">
                <a16:creationId xmlns:a16="http://schemas.microsoft.com/office/drawing/2014/main" id="{88D79D9D-7585-741E-2497-0086F9B557C7}"/>
              </a:ext>
            </a:extLst>
          </p:cNvPr>
          <p:cNvSpPr txBox="1"/>
          <p:nvPr/>
        </p:nvSpPr>
        <p:spPr>
          <a:xfrm>
            <a:off x="6159052" y="1320699"/>
            <a:ext cx="2967114" cy="1077218"/>
          </a:xfrm>
          <a:prstGeom prst="rect">
            <a:avLst/>
          </a:prstGeom>
          <a:noFill/>
        </p:spPr>
        <p:txBody>
          <a:bodyPr wrap="square">
            <a:spAutoFit/>
          </a:bodyPr>
          <a:lstStyle/>
          <a:p>
            <a:r>
              <a:rPr lang="en-US" sz="1600" dirty="0"/>
              <a:t>True Grit: Passion and persistence make an innovative course design work</a:t>
            </a:r>
          </a:p>
          <a:p>
            <a:r>
              <a:rPr lang="en-US" sz="1600" dirty="0"/>
              <a:t>AM Casper, SL Eddy, S Freeman</a:t>
            </a:r>
          </a:p>
        </p:txBody>
      </p:sp>
    </p:spTree>
    <p:extLst>
      <p:ext uri="{BB962C8B-B14F-4D97-AF65-F5344CB8AC3E}">
        <p14:creationId xmlns:p14="http://schemas.microsoft.com/office/powerpoint/2010/main" val="2104629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1C123-65AB-B12A-1306-A762A7B1264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D0F68AC-3210-BE8F-03E7-2A6EA651CA79}"/>
              </a:ext>
            </a:extLst>
          </p:cNvPr>
          <p:cNvPicPr>
            <a:picLocks noChangeAspect="1"/>
          </p:cNvPicPr>
          <p:nvPr/>
        </p:nvPicPr>
        <p:blipFill>
          <a:blip r:embed="rId2"/>
          <a:stretch>
            <a:fillRect/>
          </a:stretch>
        </p:blipFill>
        <p:spPr>
          <a:xfrm>
            <a:off x="228600" y="703388"/>
            <a:ext cx="8686800" cy="4886325"/>
          </a:xfrm>
          <a:prstGeom prst="rect">
            <a:avLst/>
          </a:prstGeom>
        </p:spPr>
      </p:pic>
      <p:sp>
        <p:nvSpPr>
          <p:cNvPr id="7" name="TextBox 6">
            <a:extLst>
              <a:ext uri="{FF2B5EF4-FFF2-40B4-BE49-F238E27FC236}">
                <a16:creationId xmlns:a16="http://schemas.microsoft.com/office/drawing/2014/main" id="{8EC3BC83-5A3A-ABEC-331E-6D7B0C3757ED}"/>
              </a:ext>
            </a:extLst>
          </p:cNvPr>
          <p:cNvSpPr txBox="1"/>
          <p:nvPr/>
        </p:nvSpPr>
        <p:spPr>
          <a:xfrm>
            <a:off x="931997" y="0"/>
            <a:ext cx="7280006" cy="707886"/>
          </a:xfrm>
          <a:prstGeom prst="rect">
            <a:avLst/>
          </a:prstGeom>
          <a:noFill/>
        </p:spPr>
        <p:txBody>
          <a:bodyPr wrap="none" rtlCol="0">
            <a:spAutoFit/>
          </a:bodyPr>
          <a:lstStyle/>
          <a:p>
            <a:r>
              <a:rPr lang="en-US" sz="4000" b="1" dirty="0">
                <a:solidFill>
                  <a:srgbClr val="006600"/>
                </a:solidFill>
              </a:rPr>
              <a:t>Screen still from a pre-class video</a:t>
            </a:r>
          </a:p>
        </p:txBody>
      </p:sp>
      <p:pic>
        <p:nvPicPr>
          <p:cNvPr id="8" name="Picture 7">
            <a:extLst>
              <a:ext uri="{FF2B5EF4-FFF2-40B4-BE49-F238E27FC236}">
                <a16:creationId xmlns:a16="http://schemas.microsoft.com/office/drawing/2014/main" id="{4B13ABB2-C8D9-7070-9186-A41CA66DFCF1}"/>
              </a:ext>
            </a:extLst>
          </p:cNvPr>
          <p:cNvPicPr>
            <a:picLocks noChangeAspect="1"/>
          </p:cNvPicPr>
          <p:nvPr/>
        </p:nvPicPr>
        <p:blipFill>
          <a:blip r:embed="rId3"/>
          <a:srcRect l="64167" t="30741" r="22500" b="45556"/>
          <a:stretch>
            <a:fillRect/>
          </a:stretch>
        </p:blipFill>
        <p:spPr>
          <a:xfrm>
            <a:off x="3657600" y="5589713"/>
            <a:ext cx="1219200" cy="1219200"/>
          </a:xfrm>
          <a:prstGeom prst="rect">
            <a:avLst/>
          </a:prstGeom>
        </p:spPr>
      </p:pic>
      <p:sp>
        <p:nvSpPr>
          <p:cNvPr id="10" name="TextBox 9">
            <a:extLst>
              <a:ext uri="{FF2B5EF4-FFF2-40B4-BE49-F238E27FC236}">
                <a16:creationId xmlns:a16="http://schemas.microsoft.com/office/drawing/2014/main" id="{8FF64B43-0423-A0F4-1E33-59DDBD298B60}"/>
              </a:ext>
            </a:extLst>
          </p:cNvPr>
          <p:cNvSpPr txBox="1"/>
          <p:nvPr/>
        </p:nvSpPr>
        <p:spPr>
          <a:xfrm>
            <a:off x="4800600" y="6100525"/>
            <a:ext cx="2967115" cy="646331"/>
          </a:xfrm>
          <a:prstGeom prst="rect">
            <a:avLst/>
          </a:prstGeom>
          <a:noFill/>
        </p:spPr>
        <p:txBody>
          <a:bodyPr wrap="square" rtlCol="0">
            <a:spAutoFit/>
          </a:bodyPr>
          <a:lstStyle/>
          <a:p>
            <a:r>
              <a:rPr lang="en-US" dirty="0"/>
              <a:t>Access my WU quiz questions and pre-class videos</a:t>
            </a:r>
          </a:p>
        </p:txBody>
      </p:sp>
    </p:spTree>
    <p:extLst>
      <p:ext uri="{BB962C8B-B14F-4D97-AF65-F5344CB8AC3E}">
        <p14:creationId xmlns:p14="http://schemas.microsoft.com/office/powerpoint/2010/main" val="3480911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E07A9-675E-C753-1DFC-A1D6F397EA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1A125C2-9CC5-D83F-BDD8-89AD8A86C0ED}"/>
              </a:ext>
            </a:extLst>
          </p:cNvPr>
          <p:cNvPicPr>
            <a:picLocks noChangeAspect="1"/>
          </p:cNvPicPr>
          <p:nvPr/>
        </p:nvPicPr>
        <p:blipFill>
          <a:blip r:embed="rId2"/>
          <a:stretch>
            <a:fillRect/>
          </a:stretch>
        </p:blipFill>
        <p:spPr>
          <a:xfrm>
            <a:off x="228600" y="676275"/>
            <a:ext cx="8686800" cy="4886325"/>
          </a:xfrm>
          <a:prstGeom prst="rect">
            <a:avLst/>
          </a:prstGeom>
        </p:spPr>
      </p:pic>
      <p:pic>
        <p:nvPicPr>
          <p:cNvPr id="9" name="Picture 8">
            <a:extLst>
              <a:ext uri="{FF2B5EF4-FFF2-40B4-BE49-F238E27FC236}">
                <a16:creationId xmlns:a16="http://schemas.microsoft.com/office/drawing/2014/main" id="{0F5EA87C-84D7-F590-31B8-68D720564235}"/>
              </a:ext>
            </a:extLst>
          </p:cNvPr>
          <p:cNvPicPr>
            <a:picLocks noChangeAspect="1"/>
          </p:cNvPicPr>
          <p:nvPr/>
        </p:nvPicPr>
        <p:blipFill>
          <a:blip r:embed="rId3"/>
          <a:srcRect l="64167" t="30741" r="22500" b="45556"/>
          <a:stretch>
            <a:fillRect/>
          </a:stretch>
        </p:blipFill>
        <p:spPr>
          <a:xfrm>
            <a:off x="3657600" y="5589713"/>
            <a:ext cx="1219200" cy="1219200"/>
          </a:xfrm>
          <a:prstGeom prst="rect">
            <a:avLst/>
          </a:prstGeom>
        </p:spPr>
      </p:pic>
      <p:sp>
        <p:nvSpPr>
          <p:cNvPr id="11" name="TextBox 10">
            <a:extLst>
              <a:ext uri="{FF2B5EF4-FFF2-40B4-BE49-F238E27FC236}">
                <a16:creationId xmlns:a16="http://schemas.microsoft.com/office/drawing/2014/main" id="{038712D5-C4B4-25F1-D8BF-EA3DDC1D166A}"/>
              </a:ext>
            </a:extLst>
          </p:cNvPr>
          <p:cNvSpPr txBox="1"/>
          <p:nvPr/>
        </p:nvSpPr>
        <p:spPr>
          <a:xfrm>
            <a:off x="4876800" y="6110023"/>
            <a:ext cx="2967115" cy="646331"/>
          </a:xfrm>
          <a:prstGeom prst="rect">
            <a:avLst/>
          </a:prstGeom>
          <a:noFill/>
        </p:spPr>
        <p:txBody>
          <a:bodyPr wrap="square" rtlCol="0">
            <a:spAutoFit/>
          </a:bodyPr>
          <a:lstStyle/>
          <a:p>
            <a:r>
              <a:rPr lang="en-US" dirty="0"/>
              <a:t>Access my WU quiz questions and pre-class videos</a:t>
            </a:r>
          </a:p>
        </p:txBody>
      </p:sp>
      <p:sp>
        <p:nvSpPr>
          <p:cNvPr id="12" name="TextBox 11">
            <a:extLst>
              <a:ext uri="{FF2B5EF4-FFF2-40B4-BE49-F238E27FC236}">
                <a16:creationId xmlns:a16="http://schemas.microsoft.com/office/drawing/2014/main" id="{A04AF3BC-04D7-5DF3-467E-D6481E2E5BA4}"/>
              </a:ext>
            </a:extLst>
          </p:cNvPr>
          <p:cNvSpPr txBox="1"/>
          <p:nvPr/>
        </p:nvSpPr>
        <p:spPr>
          <a:xfrm>
            <a:off x="28556" y="-21883"/>
            <a:ext cx="9115444" cy="707886"/>
          </a:xfrm>
          <a:prstGeom prst="rect">
            <a:avLst/>
          </a:prstGeom>
          <a:noFill/>
        </p:spPr>
        <p:txBody>
          <a:bodyPr wrap="none" rtlCol="0">
            <a:spAutoFit/>
          </a:bodyPr>
          <a:lstStyle/>
          <a:p>
            <a:r>
              <a:rPr lang="en-US" sz="4000" b="1" dirty="0">
                <a:solidFill>
                  <a:srgbClr val="006600"/>
                </a:solidFill>
              </a:rPr>
              <a:t>Another screen still from a pre-class video</a:t>
            </a:r>
          </a:p>
        </p:txBody>
      </p:sp>
    </p:spTree>
    <p:extLst>
      <p:ext uri="{BB962C8B-B14F-4D97-AF65-F5344CB8AC3E}">
        <p14:creationId xmlns:p14="http://schemas.microsoft.com/office/powerpoint/2010/main" val="737184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059" y="1009175"/>
            <a:ext cx="8251581" cy="5002795"/>
          </a:xfrm>
        </p:spPr>
        <p:txBody>
          <a:bodyPr>
            <a:normAutofit fontScale="92500" lnSpcReduction="20000"/>
          </a:bodyPr>
          <a:lstStyle/>
          <a:p>
            <a:pPr marL="0" indent="0">
              <a:buNone/>
            </a:pPr>
            <a:r>
              <a:rPr lang="en-US" dirty="0">
                <a:solidFill>
                  <a:schemeClr val="bg2">
                    <a:lumMod val="75000"/>
                  </a:schemeClr>
                </a:solidFill>
              </a:rPr>
              <a:t>Before class: </a:t>
            </a:r>
          </a:p>
          <a:p>
            <a:pPr marL="457200" lvl="1" indent="0">
              <a:buNone/>
            </a:pPr>
            <a:r>
              <a:rPr lang="en-US" dirty="0">
                <a:solidFill>
                  <a:schemeClr val="bg2">
                    <a:lumMod val="75000"/>
                  </a:schemeClr>
                </a:solidFill>
              </a:rPr>
              <a:t>Assigned video (15 min)</a:t>
            </a:r>
          </a:p>
          <a:p>
            <a:pPr marL="457200" lvl="1" indent="0">
              <a:buNone/>
            </a:pPr>
            <a:r>
              <a:rPr lang="en-US" dirty="0">
                <a:solidFill>
                  <a:schemeClr val="bg2">
                    <a:lumMod val="75000"/>
                  </a:schemeClr>
                </a:solidFill>
              </a:rPr>
              <a:t>List of potential quiz Q</a:t>
            </a:r>
          </a:p>
          <a:p>
            <a:endParaRPr lang="en-US" dirty="0">
              <a:solidFill>
                <a:schemeClr val="bg2">
                  <a:lumMod val="75000"/>
                </a:schemeClr>
              </a:solidFill>
            </a:endParaRPr>
          </a:p>
          <a:p>
            <a:pPr marL="0" indent="0">
              <a:buNone/>
            </a:pPr>
            <a:r>
              <a:rPr lang="en-US" dirty="0">
                <a:solidFill>
                  <a:schemeClr val="bg2">
                    <a:lumMod val="75000"/>
                  </a:schemeClr>
                </a:solidFill>
              </a:rPr>
              <a:t>Begin every class with WU quiz</a:t>
            </a:r>
          </a:p>
          <a:p>
            <a:pPr marL="457200" lvl="1" indent="0">
              <a:buNone/>
            </a:pPr>
            <a:r>
              <a:rPr lang="en-US" dirty="0">
                <a:solidFill>
                  <a:schemeClr val="bg2">
                    <a:lumMod val="75000"/>
                  </a:schemeClr>
                </a:solidFill>
              </a:rPr>
              <a:t>Hand-written</a:t>
            </a:r>
          </a:p>
          <a:p>
            <a:pPr marL="457200" lvl="1" indent="0">
              <a:buNone/>
            </a:pPr>
            <a:r>
              <a:rPr lang="en-US" dirty="0">
                <a:solidFill>
                  <a:schemeClr val="bg2">
                    <a:lumMod val="75000"/>
                  </a:schemeClr>
                </a:solidFill>
              </a:rPr>
              <a:t>Closed book, closed notes</a:t>
            </a:r>
          </a:p>
          <a:p>
            <a:endParaRPr lang="en-US" dirty="0"/>
          </a:p>
          <a:p>
            <a:pPr marL="0" indent="0">
              <a:buNone/>
            </a:pPr>
            <a:r>
              <a:rPr lang="en-US" dirty="0"/>
              <a:t>In class:</a:t>
            </a:r>
          </a:p>
          <a:p>
            <a:pPr marL="457200" lvl="1" indent="0">
              <a:buNone/>
            </a:pPr>
            <a:r>
              <a:rPr lang="en-US" dirty="0"/>
              <a:t>3-5 clicker questions, students answer alone first</a:t>
            </a:r>
          </a:p>
          <a:p>
            <a:pPr marL="457200" lvl="1" indent="0">
              <a:buNone/>
            </a:pPr>
            <a:r>
              <a:rPr lang="en-US" dirty="0"/>
              <a:t>Many worksheets and activities, at seats with neighbors</a:t>
            </a:r>
          </a:p>
          <a:p>
            <a:pPr marL="457200" lvl="1" indent="0">
              <a:buNone/>
            </a:pPr>
            <a:r>
              <a:rPr lang="en-US" dirty="0"/>
              <a:t>Many questions by me, random warm calling</a:t>
            </a:r>
          </a:p>
          <a:p>
            <a:pPr lvl="1"/>
            <a:endParaRPr lang="en-US" dirty="0"/>
          </a:p>
          <a:p>
            <a:pPr marL="0" indent="0">
              <a:buNone/>
            </a:pPr>
            <a:r>
              <a:rPr lang="en-US" dirty="0"/>
              <a:t>Weekly online post-class homework</a:t>
            </a:r>
          </a:p>
        </p:txBody>
      </p:sp>
      <p:sp>
        <p:nvSpPr>
          <p:cNvPr id="4" name="Title 6"/>
          <p:cNvSpPr>
            <a:spLocks noGrp="1"/>
          </p:cNvSpPr>
          <p:nvPr>
            <p:ph type="title"/>
          </p:nvPr>
        </p:nvSpPr>
        <p:spPr>
          <a:xfrm>
            <a:off x="628650" y="-152400"/>
            <a:ext cx="8251581" cy="1325563"/>
          </a:xfrm>
        </p:spPr>
        <p:txBody>
          <a:bodyPr/>
          <a:lstStyle/>
          <a:p>
            <a:r>
              <a:rPr lang="en-US" b="1" dirty="0"/>
              <a:t>My class, 2016 – 2022</a:t>
            </a:r>
          </a:p>
        </p:txBody>
      </p:sp>
      <p:pic>
        <p:nvPicPr>
          <p:cNvPr id="8" name="Picture 7">
            <a:extLst>
              <a:ext uri="{FF2B5EF4-FFF2-40B4-BE49-F238E27FC236}">
                <a16:creationId xmlns:a16="http://schemas.microsoft.com/office/drawing/2014/main" id="{A9EDCB04-2109-F060-4FA1-8099F92ECEF5}"/>
              </a:ext>
            </a:extLst>
          </p:cNvPr>
          <p:cNvPicPr>
            <a:picLocks noChangeAspect="1"/>
          </p:cNvPicPr>
          <p:nvPr/>
        </p:nvPicPr>
        <p:blipFill>
          <a:blip r:embed="rId2"/>
          <a:srcRect l="64167" t="30741" r="22500" b="45556"/>
          <a:stretch>
            <a:fillRect/>
          </a:stretch>
        </p:blipFill>
        <p:spPr>
          <a:xfrm>
            <a:off x="6950413" y="4927701"/>
            <a:ext cx="1219200" cy="1219200"/>
          </a:xfrm>
          <a:prstGeom prst="rect">
            <a:avLst/>
          </a:prstGeom>
        </p:spPr>
      </p:pic>
      <p:sp>
        <p:nvSpPr>
          <p:cNvPr id="9" name="TextBox 8">
            <a:extLst>
              <a:ext uri="{FF2B5EF4-FFF2-40B4-BE49-F238E27FC236}">
                <a16:creationId xmlns:a16="http://schemas.microsoft.com/office/drawing/2014/main" id="{2441E240-C510-AD5A-5153-1C36D73F51FC}"/>
              </a:ext>
            </a:extLst>
          </p:cNvPr>
          <p:cNvSpPr txBox="1"/>
          <p:nvPr/>
        </p:nvSpPr>
        <p:spPr>
          <a:xfrm>
            <a:off x="6193098" y="6187433"/>
            <a:ext cx="2967115" cy="646331"/>
          </a:xfrm>
          <a:prstGeom prst="rect">
            <a:avLst/>
          </a:prstGeom>
          <a:noFill/>
        </p:spPr>
        <p:txBody>
          <a:bodyPr wrap="square" rtlCol="0">
            <a:spAutoFit/>
          </a:bodyPr>
          <a:lstStyle/>
          <a:p>
            <a:r>
              <a:rPr lang="en-US" dirty="0"/>
              <a:t>Access my WU quiz questions and pre-class videos</a:t>
            </a:r>
          </a:p>
        </p:txBody>
      </p:sp>
      <p:pic>
        <p:nvPicPr>
          <p:cNvPr id="10" name="Picture 9">
            <a:extLst>
              <a:ext uri="{FF2B5EF4-FFF2-40B4-BE49-F238E27FC236}">
                <a16:creationId xmlns:a16="http://schemas.microsoft.com/office/drawing/2014/main" id="{B94BBF28-F4D6-731A-8585-9F3BC7D00985}"/>
              </a:ext>
            </a:extLst>
          </p:cNvPr>
          <p:cNvPicPr>
            <a:picLocks noChangeAspect="1"/>
          </p:cNvPicPr>
          <p:nvPr/>
        </p:nvPicPr>
        <p:blipFill>
          <a:blip r:embed="rId3"/>
          <a:srcRect l="64167" t="52963" r="23125" b="23333"/>
          <a:stretch>
            <a:fillRect/>
          </a:stretch>
        </p:blipFill>
        <p:spPr>
          <a:xfrm>
            <a:off x="7278315" y="106363"/>
            <a:ext cx="1162050" cy="1219200"/>
          </a:xfrm>
          <a:prstGeom prst="rect">
            <a:avLst/>
          </a:prstGeom>
        </p:spPr>
      </p:pic>
      <p:sp>
        <p:nvSpPr>
          <p:cNvPr id="12" name="TextBox 11">
            <a:extLst>
              <a:ext uri="{FF2B5EF4-FFF2-40B4-BE49-F238E27FC236}">
                <a16:creationId xmlns:a16="http://schemas.microsoft.com/office/drawing/2014/main" id="{46309632-B6C7-259E-FB65-DE256EEAE477}"/>
              </a:ext>
            </a:extLst>
          </p:cNvPr>
          <p:cNvSpPr txBox="1"/>
          <p:nvPr/>
        </p:nvSpPr>
        <p:spPr>
          <a:xfrm>
            <a:off x="6159052" y="1320699"/>
            <a:ext cx="2967114" cy="1077218"/>
          </a:xfrm>
          <a:prstGeom prst="rect">
            <a:avLst/>
          </a:prstGeom>
          <a:noFill/>
        </p:spPr>
        <p:txBody>
          <a:bodyPr wrap="square">
            <a:spAutoFit/>
          </a:bodyPr>
          <a:lstStyle/>
          <a:p>
            <a:r>
              <a:rPr lang="en-US" sz="1600" dirty="0"/>
              <a:t>True Grit: Passion and persistence make an innovative course design work</a:t>
            </a:r>
          </a:p>
          <a:p>
            <a:r>
              <a:rPr lang="en-US" sz="1600" dirty="0"/>
              <a:t>AM Casper, SL Eddy, S Freeman</a:t>
            </a:r>
          </a:p>
        </p:txBody>
      </p:sp>
    </p:spTree>
    <p:extLst>
      <p:ext uri="{BB962C8B-B14F-4D97-AF65-F5344CB8AC3E}">
        <p14:creationId xmlns:p14="http://schemas.microsoft.com/office/powerpoint/2010/main" val="652206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696B2B-6842-0B94-7CB5-5B689D8F63E2}"/>
              </a:ext>
            </a:extLst>
          </p:cNvPr>
          <p:cNvPicPr>
            <a:picLocks noChangeAspect="1"/>
          </p:cNvPicPr>
          <p:nvPr/>
        </p:nvPicPr>
        <p:blipFill>
          <a:blip r:embed="rId2"/>
          <a:srcRect l="30834" t="20371" r="35000" b="26296"/>
          <a:stretch>
            <a:fillRect/>
          </a:stretch>
        </p:blipFill>
        <p:spPr>
          <a:xfrm>
            <a:off x="1447800" y="148833"/>
            <a:ext cx="6553200" cy="5754029"/>
          </a:xfrm>
          <a:prstGeom prst="rect">
            <a:avLst/>
          </a:prstGeom>
        </p:spPr>
      </p:pic>
      <p:sp>
        <p:nvSpPr>
          <p:cNvPr id="6" name="TextBox 5">
            <a:extLst>
              <a:ext uri="{FF2B5EF4-FFF2-40B4-BE49-F238E27FC236}">
                <a16:creationId xmlns:a16="http://schemas.microsoft.com/office/drawing/2014/main" id="{3B3FC199-AB72-D714-605B-298BF3476F41}"/>
              </a:ext>
            </a:extLst>
          </p:cNvPr>
          <p:cNvSpPr txBox="1"/>
          <p:nvPr/>
        </p:nvSpPr>
        <p:spPr>
          <a:xfrm>
            <a:off x="4572000" y="5564308"/>
            <a:ext cx="2738515" cy="338554"/>
          </a:xfrm>
          <a:prstGeom prst="rect">
            <a:avLst/>
          </a:prstGeom>
          <a:noFill/>
        </p:spPr>
        <p:txBody>
          <a:bodyPr wrap="square" rtlCol="0">
            <a:spAutoFit/>
          </a:bodyPr>
          <a:lstStyle/>
          <a:p>
            <a:r>
              <a:rPr lang="en-US" sz="1600" dirty="0"/>
              <a:t>Cartoon created with ChatGPT</a:t>
            </a:r>
          </a:p>
        </p:txBody>
      </p:sp>
    </p:spTree>
    <p:extLst>
      <p:ext uri="{BB962C8B-B14F-4D97-AF65-F5344CB8AC3E}">
        <p14:creationId xmlns:p14="http://schemas.microsoft.com/office/powerpoint/2010/main" val="570142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F0D273D-24B5-B233-828E-DC89A00A61FA}"/>
              </a:ext>
            </a:extLst>
          </p:cNvPr>
          <p:cNvSpPr txBox="1"/>
          <p:nvPr/>
        </p:nvSpPr>
        <p:spPr>
          <a:xfrm>
            <a:off x="27562" y="76200"/>
            <a:ext cx="9100225" cy="1938992"/>
          </a:xfrm>
          <a:prstGeom prst="rect">
            <a:avLst/>
          </a:prstGeom>
          <a:solidFill>
            <a:schemeClr val="accent6">
              <a:lumMod val="20000"/>
              <a:lumOff val="80000"/>
            </a:schemeClr>
          </a:solidFill>
        </p:spPr>
        <p:txBody>
          <a:bodyPr wrap="square">
            <a:spAutoFit/>
          </a:bodyPr>
          <a:lstStyle/>
          <a:p>
            <a:pPr algn="l" rtl="0">
              <a:buNone/>
            </a:pPr>
            <a:r>
              <a:rPr lang="en-US" sz="2400" b="0" i="0" dirty="0">
                <a:solidFill>
                  <a:srgbClr val="222222"/>
                </a:solidFill>
                <a:effectLst/>
              </a:rPr>
              <a:t>On Thu, Apr 14, 2022 at 4:23 PM </a:t>
            </a:r>
            <a:r>
              <a:rPr lang="en-US" sz="2400" dirty="0">
                <a:solidFill>
                  <a:srgbClr val="222222"/>
                </a:solidFill>
              </a:rPr>
              <a:t> </a:t>
            </a:r>
            <a:r>
              <a:rPr lang="en-US" sz="2400" b="0" i="0" dirty="0">
                <a:effectLst/>
              </a:rPr>
              <a:t>acasper2@emich.edu</a:t>
            </a:r>
            <a:r>
              <a:rPr lang="en-US" sz="2400" b="0" i="0" dirty="0">
                <a:solidFill>
                  <a:srgbClr val="222222"/>
                </a:solidFill>
                <a:effectLst/>
              </a:rPr>
              <a:t> wrote:</a:t>
            </a:r>
            <a:br>
              <a:rPr lang="en-US" sz="2400" b="0" i="0" dirty="0">
                <a:solidFill>
                  <a:srgbClr val="222222"/>
                </a:solidFill>
                <a:effectLst/>
              </a:rPr>
            </a:br>
            <a:endParaRPr lang="en-US" sz="2400" b="0" i="0" dirty="0">
              <a:solidFill>
                <a:srgbClr val="222222"/>
              </a:solidFill>
              <a:effectLst/>
            </a:endParaRPr>
          </a:p>
          <a:p>
            <a:pPr algn="l">
              <a:buNone/>
            </a:pPr>
            <a:r>
              <a:rPr lang="en-US" sz="2400" b="0" i="0" dirty="0">
                <a:solidFill>
                  <a:srgbClr val="222222"/>
                </a:solidFill>
                <a:effectLst/>
              </a:rPr>
              <a:t>Hi SABER colleagues,</a:t>
            </a:r>
          </a:p>
          <a:p>
            <a:pPr algn="l">
              <a:buNone/>
            </a:pPr>
            <a:r>
              <a:rPr lang="en-US" sz="2400" b="0" i="0" dirty="0">
                <a:solidFill>
                  <a:srgbClr val="222222"/>
                </a:solidFill>
                <a:effectLst/>
              </a:rPr>
              <a:t>What are your favorite books about active learning?  </a:t>
            </a:r>
          </a:p>
          <a:p>
            <a:pPr algn="l">
              <a:buNone/>
            </a:pPr>
            <a:r>
              <a:rPr lang="en-US" sz="2400" b="0" i="0" dirty="0">
                <a:solidFill>
                  <a:srgbClr val="222222"/>
                </a:solidFill>
                <a:effectLst/>
              </a:rPr>
              <a:t>I'm looking for some summer reading!</a:t>
            </a:r>
          </a:p>
        </p:txBody>
      </p:sp>
      <p:sp>
        <p:nvSpPr>
          <p:cNvPr id="10" name="TextBox 9">
            <a:extLst>
              <a:ext uri="{FF2B5EF4-FFF2-40B4-BE49-F238E27FC236}">
                <a16:creationId xmlns:a16="http://schemas.microsoft.com/office/drawing/2014/main" id="{38BA501A-2A07-8C4A-69E9-3CCE1E616A1B}"/>
              </a:ext>
            </a:extLst>
          </p:cNvPr>
          <p:cNvSpPr txBox="1"/>
          <p:nvPr/>
        </p:nvSpPr>
        <p:spPr>
          <a:xfrm>
            <a:off x="34046" y="2246133"/>
            <a:ext cx="9084013" cy="4524315"/>
          </a:xfrm>
          <a:prstGeom prst="rect">
            <a:avLst/>
          </a:prstGeom>
          <a:solidFill>
            <a:schemeClr val="accent4">
              <a:lumMod val="20000"/>
              <a:lumOff val="80000"/>
            </a:schemeClr>
          </a:solidFill>
        </p:spPr>
        <p:txBody>
          <a:bodyPr wrap="square">
            <a:spAutoFit/>
          </a:bodyPr>
          <a:lstStyle/>
          <a:p>
            <a:r>
              <a:rPr lang="en-US" sz="2400" dirty="0"/>
              <a:t>Apr 14, 2022, 7:39 PM</a:t>
            </a:r>
          </a:p>
          <a:p>
            <a:endParaRPr lang="en-US" sz="2400" dirty="0"/>
          </a:p>
          <a:p>
            <a:r>
              <a:rPr lang="en-US" sz="2400" dirty="0"/>
              <a:t>I've been doing active learning for years and "</a:t>
            </a:r>
            <a:r>
              <a:rPr lang="en-US" sz="2400" b="1" dirty="0"/>
              <a:t>Building Thinking Classrooms in Mathematics" by Peter Liljedahl</a:t>
            </a:r>
            <a:r>
              <a:rPr lang="en-US" sz="2400" dirty="0"/>
              <a:t> blew my mind. The book has little tweaks to active learning practices that fix some of the common challenges. I implemented some of the practices this year, and so did another professor with a lot of prior experience with active learning. Neither of us teach math, but the principles and practices can work with other subjects. Also, some things would be hard to implement in large classrooms, but it would be fun to discuss how it might be done!</a:t>
            </a:r>
          </a:p>
          <a:p>
            <a:r>
              <a:rPr lang="en-US" sz="2400" dirty="0"/>
              <a:t>-- Cathy Ishikawa</a:t>
            </a:r>
          </a:p>
        </p:txBody>
      </p:sp>
    </p:spTree>
    <p:extLst>
      <p:ext uri="{BB962C8B-B14F-4D97-AF65-F5344CB8AC3E}">
        <p14:creationId xmlns:p14="http://schemas.microsoft.com/office/powerpoint/2010/main" val="33007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9D39F-4C57-D15E-3A27-A765A4A2C1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41191353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15965</TotalTime>
  <Words>1231</Words>
  <Application>Microsoft Office PowerPoint</Application>
  <PresentationFormat>On-screen Show (4:3)</PresentationFormat>
  <Paragraphs>144</Paragraphs>
  <Slides>22</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Arial</vt:lpstr>
      <vt:lpstr>Calibri</vt:lpstr>
      <vt:lpstr>Calibri Light</vt:lpstr>
      <vt:lpstr>Trebuchet MS</vt:lpstr>
      <vt:lpstr>Wingdings</vt:lpstr>
      <vt:lpstr>Office Theme</vt:lpstr>
      <vt:lpstr>5_Default Design</vt:lpstr>
      <vt:lpstr>4_Office Theme</vt:lpstr>
      <vt:lpstr>Vertical Non-Permanent Surfaces and Visibly Random Groups  in Intro Bio Lecture and Lab</vt:lpstr>
      <vt:lpstr>BIO 110 at</vt:lpstr>
      <vt:lpstr>My class, 2016 – 2022</vt:lpstr>
      <vt:lpstr>PowerPoint Presentation</vt:lpstr>
      <vt:lpstr>PowerPoint Presentation</vt:lpstr>
      <vt:lpstr>My class, 2016 – 2022</vt:lpstr>
      <vt:lpstr>PowerPoint Presentation</vt:lpstr>
      <vt:lpstr>PowerPoint Presentation</vt:lpstr>
      <vt:lpstr>PowerPoint Presentation</vt:lpstr>
      <vt:lpstr>PowerPoint Presentation</vt:lpstr>
      <vt:lpstr>2016 – 2022</vt:lpstr>
      <vt:lpstr>How I changed my class</vt:lpstr>
      <vt:lpstr>Let’s talk about in-class groups</vt:lpstr>
      <vt:lpstr>There are many benefits to frequently forming visibly random groups</vt:lpstr>
      <vt:lpstr>Let’s experience it!   Pearson people = GAs Meeting invitees = students  GAs, please shuffle your deck and then give a playing card to each student  Students, when you get your playing card,  please go to the vertical surface it assigns you</vt:lpstr>
      <vt:lpstr>PowerPoint Presentation</vt:lpstr>
      <vt:lpstr>PowerPoint Presentation</vt:lpstr>
      <vt:lpstr>Would you have preferred a whiteboard for the activity we just did?</vt:lpstr>
      <vt:lpstr>What about in lab classes?</vt:lpstr>
      <vt:lpstr>PowerPoint Presentation</vt:lpstr>
      <vt:lpstr>PowerPoint Presentation</vt:lpstr>
      <vt:lpstr>Kick your class up a notch!</vt:lpstr>
    </vt:vector>
  </TitlesOfParts>
  <Company>Eastern Michigan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Anne Casper</dc:creator>
  <cp:lastModifiedBy>Anne Casper</cp:lastModifiedBy>
  <cp:revision>316</cp:revision>
  <cp:lastPrinted>2022-09-01T17:34:03Z</cp:lastPrinted>
  <dcterms:created xsi:type="dcterms:W3CDTF">2010-12-10T18:34:10Z</dcterms:created>
  <dcterms:modified xsi:type="dcterms:W3CDTF">2026-03-29T00:25:57Z</dcterms:modified>
</cp:coreProperties>
</file>