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84" r:id="rId4"/>
    <p:sldId id="278" r:id="rId5"/>
    <p:sldId id="279" r:id="rId6"/>
    <p:sldId id="280" r:id="rId7"/>
    <p:sldId id="282" r:id="rId8"/>
    <p:sldId id="287" r:id="rId9"/>
    <p:sldId id="286" r:id="rId10"/>
    <p:sldId id="294" r:id="rId11"/>
    <p:sldId id="290" r:id="rId12"/>
    <p:sldId id="288" r:id="rId13"/>
    <p:sldId id="289" r:id="rId14"/>
    <p:sldId id="291" r:id="rId15"/>
    <p:sldId id="293" r:id="rId1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Fall-to-Fall Retention Rate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rgbClr val="663300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Fall 2013</c:v>
                </c:pt>
                <c:pt idx="1">
                  <c:v>Fall 2014</c:v>
                </c:pt>
                <c:pt idx="2">
                  <c:v>Fall 2015</c:v>
                </c:pt>
                <c:pt idx="3">
                  <c:v>Fall 2016</c:v>
                </c:pt>
                <c:pt idx="4">
                  <c:v>Fall 2017</c:v>
                </c:pt>
                <c:pt idx="5">
                  <c:v>Fall 2018</c:v>
                </c:pt>
                <c:pt idx="6">
                  <c:v>Fall 2019</c:v>
                </c:pt>
                <c:pt idx="7">
                  <c:v>Fall 2020</c:v>
                </c:pt>
                <c:pt idx="8">
                  <c:v>Fall 2021</c:v>
                </c:pt>
                <c:pt idx="9">
                  <c:v>Fall 2022</c:v>
                </c:pt>
                <c:pt idx="10">
                  <c:v>Fall 2023</c:v>
                </c:pt>
                <c:pt idx="11">
                  <c:v>Fall 2024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0.754</c:v>
                </c:pt>
                <c:pt idx="1">
                  <c:v>0.76200000000000001</c:v>
                </c:pt>
                <c:pt idx="2">
                  <c:v>0.76400000000000001</c:v>
                </c:pt>
                <c:pt idx="3">
                  <c:v>0.78100000000000003</c:v>
                </c:pt>
                <c:pt idx="4">
                  <c:v>0.77900000000000003</c:v>
                </c:pt>
                <c:pt idx="5">
                  <c:v>0.75600000000000001</c:v>
                </c:pt>
                <c:pt idx="6">
                  <c:v>0.79400000000000004</c:v>
                </c:pt>
                <c:pt idx="7">
                  <c:v>0.76100000000000001</c:v>
                </c:pt>
                <c:pt idx="8">
                  <c:v>0.754</c:v>
                </c:pt>
                <c:pt idx="9">
                  <c:v>0.77</c:v>
                </c:pt>
                <c:pt idx="10">
                  <c:v>0.79</c:v>
                </c:pt>
                <c:pt idx="11">
                  <c:v>0.79400000000000004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4CE-BAF4-40C7EF248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122032"/>
        <c:axId val="1175123952"/>
      </c:barChart>
      <c:catAx>
        <c:axId val="117512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Matriculation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4509669037408689"/>
              <c:y val="0.93020928244511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23952"/>
        <c:crosses val="autoZero"/>
        <c:auto val="1"/>
        <c:lblAlgn val="ctr"/>
        <c:lblOffset val="100"/>
        <c:noMultiLvlLbl val="0"/>
      </c:catAx>
      <c:valAx>
        <c:axId val="117512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2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D85F66-0CFF-4B4F-9246-C318C88A722C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3765D2-E6F8-40E8-B152-2DA0131D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098C17-965F-4E27-8806-A464BD790CF1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4DFF36-3537-4053-BE5B-7995BC37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7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4496"/>
            <a:ext cx="10058400" cy="12634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9848" y="1405218"/>
            <a:ext cx="10058400" cy="476698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E0287956-558C-E608-7F14-6BEF7BF00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12" y="5709728"/>
            <a:ext cx="1126112" cy="11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6058AF2-D3E0-FF7D-013E-51B28B496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6" y="2250562"/>
            <a:ext cx="1469908" cy="14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6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74496"/>
            <a:ext cx="10058400" cy="13307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9848" y="1593476"/>
            <a:ext cx="4754880" cy="45787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224" y="1593476"/>
            <a:ext cx="4754880" cy="45787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10368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4E2BF2A3-20EE-90E6-80DB-3F37A672DD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12" y="5709728"/>
            <a:ext cx="1126112" cy="11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CCA25524-CCE2-0989-07B8-2FEE3114BE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12" y="5709728"/>
            <a:ext cx="1126112" cy="11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9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8136" y="141732"/>
            <a:ext cx="10058400" cy="11357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D1E2E70A-BFC1-2C9B-7F04-D2AA16F0C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12" y="5709728"/>
            <a:ext cx="1126112" cy="11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8BE98359-A0E8-8355-4DFE-4A4AD7297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12" y="5709728"/>
            <a:ext cx="1126112" cy="11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3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Willford@uwyo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4667F627-2F29-6DE2-A008-6E663A57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36" y="4053695"/>
            <a:ext cx="1199623" cy="119962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Saddle up Biology</a:t>
            </a:r>
            <a:endParaRPr lang="en-US" sz="80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092081" cy="2038575"/>
          </a:xfrm>
        </p:spPr>
        <p:txBody>
          <a:bodyPr>
            <a:normAutofit/>
          </a:bodyPr>
          <a:lstStyle/>
          <a:p>
            <a:r>
              <a:rPr lang="en-US" sz="2800" dirty="0"/>
              <a:t>A pre-matriculation course experience to improve student success</a:t>
            </a:r>
          </a:p>
          <a:p>
            <a:endParaRPr lang="en-US" baseline="30000" dirty="0"/>
          </a:p>
          <a:p>
            <a:pPr algn="ctr"/>
            <a:r>
              <a:rPr lang="en-US" baseline="30000" dirty="0"/>
              <a:t>John Willford, PhD. &amp; Jonathan Prather, PhD</a:t>
            </a:r>
          </a:p>
          <a:p>
            <a:pPr algn="ctr"/>
            <a:r>
              <a:rPr lang="en-US" baseline="30000" dirty="0"/>
              <a:t>University of Wyoming</a:t>
            </a:r>
          </a:p>
        </p:txBody>
      </p:sp>
    </p:spTree>
    <p:extLst>
      <p:ext uri="{BB962C8B-B14F-4D97-AF65-F5344CB8AC3E}">
        <p14:creationId xmlns:p14="http://schemas.microsoft.com/office/powerpoint/2010/main" val="48483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A502-D3DC-540A-3C11-3576DC07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Week Exam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56645-7B0F-B84F-9742-F60A174E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2" y="1123974"/>
            <a:ext cx="5943600" cy="2207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C6E54-ACAE-BC9C-6FF2-6AA677B4B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2" y="3649068"/>
            <a:ext cx="5943600" cy="2084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9C8F4-75EE-07BF-3DDB-28939A809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3158" y="1174378"/>
            <a:ext cx="5943600" cy="2068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33832B-4E47-31C9-DBB5-974931824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3664632"/>
            <a:ext cx="5943600" cy="208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2BD941-7FA4-0B5C-6E22-759F2D97CF85}"/>
              </a:ext>
            </a:extLst>
          </p:cNvPr>
          <p:cNvSpPr txBox="1"/>
          <p:nvPr/>
        </p:nvSpPr>
        <p:spPr>
          <a:xfrm>
            <a:off x="312336" y="1622214"/>
            <a:ext cx="83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4A07C-89DC-C3B1-E4E3-F18735D8107F}"/>
              </a:ext>
            </a:extLst>
          </p:cNvPr>
          <p:cNvSpPr txBox="1"/>
          <p:nvPr/>
        </p:nvSpPr>
        <p:spPr>
          <a:xfrm>
            <a:off x="6433457" y="1622213"/>
            <a:ext cx="83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D27EF-E2DA-AE44-B32A-0B8B3AA23F14}"/>
              </a:ext>
            </a:extLst>
          </p:cNvPr>
          <p:cNvSpPr txBox="1"/>
          <p:nvPr/>
        </p:nvSpPr>
        <p:spPr>
          <a:xfrm>
            <a:off x="312336" y="4087189"/>
            <a:ext cx="83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3DE35-4185-9704-4DBA-4C27D26C65B2}"/>
              </a:ext>
            </a:extLst>
          </p:cNvPr>
          <p:cNvSpPr txBox="1"/>
          <p:nvPr/>
        </p:nvSpPr>
        <p:spPr>
          <a:xfrm>
            <a:off x="6433457" y="4087188"/>
            <a:ext cx="83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2025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1DC1756-2B48-F45A-4CF7-0A2A966F3067}"/>
              </a:ext>
            </a:extLst>
          </p:cNvPr>
          <p:cNvSpPr txBox="1">
            <a:spLocks/>
          </p:cNvSpPr>
          <p:nvPr/>
        </p:nvSpPr>
        <p:spPr>
          <a:xfrm>
            <a:off x="241162" y="5944860"/>
            <a:ext cx="9475594" cy="62676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 taken on canvas with exam questions from when we offered Gen Bio online during COVID years that cover content from the week</a:t>
            </a:r>
          </a:p>
        </p:txBody>
      </p:sp>
    </p:spTree>
    <p:extLst>
      <p:ext uri="{BB962C8B-B14F-4D97-AF65-F5344CB8AC3E}">
        <p14:creationId xmlns:p14="http://schemas.microsoft.com/office/powerpoint/2010/main" val="198900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ECB6-657C-D2E6-A74F-F2755252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Friday student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19B7-A160-9ABC-266C-3D8E89FD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 it possible to retake exams??</a:t>
            </a:r>
          </a:p>
          <a:p>
            <a:r>
              <a:rPr lang="en-US" dirty="0"/>
              <a:t>How do labs work? Are there times when we will not have labs or have labs when we are not expecting them?</a:t>
            </a:r>
          </a:p>
          <a:p>
            <a:r>
              <a:rPr lang="en-US" dirty="0"/>
              <a:t>Is every test more about application than memorization? Or just for biology?</a:t>
            </a:r>
          </a:p>
          <a:p>
            <a:r>
              <a:rPr lang="en-US" dirty="0"/>
              <a:t>When is the most appropriate time to introduce yourself to the professor and make a good first impression?</a:t>
            </a:r>
          </a:p>
          <a:p>
            <a:r>
              <a:rPr lang="en-US" dirty="0"/>
              <a:t>Was this test a pretty accurate representation of what a test covering that amount of material would look like in gen bio?</a:t>
            </a:r>
          </a:p>
          <a:p>
            <a:r>
              <a:rPr lang="en-US" dirty="0"/>
              <a:t>How did you decide on your career?</a:t>
            </a:r>
          </a:p>
          <a:p>
            <a:r>
              <a:rPr lang="en-US" dirty="0"/>
              <a:t>How do I learn material and not memorize?</a:t>
            </a:r>
          </a:p>
          <a:p>
            <a:r>
              <a:rPr lang="en-US" dirty="0"/>
              <a:t>Is taking chem, bio, and a math at the same time a bad idea?</a:t>
            </a:r>
          </a:p>
          <a:p>
            <a:r>
              <a:rPr lang="en-US" dirty="0"/>
              <a:t>Drake or Kendrick?</a:t>
            </a:r>
          </a:p>
        </p:txBody>
      </p:sp>
    </p:spTree>
    <p:extLst>
      <p:ext uri="{BB962C8B-B14F-4D97-AF65-F5344CB8AC3E}">
        <p14:creationId xmlns:p14="http://schemas.microsoft.com/office/powerpoint/2010/main" val="327941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4A5D-3274-CA73-359E-B37B361D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Student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D438-F149-D0E6-9801-AF9666989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05217"/>
            <a:ext cx="10058400" cy="51121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 loved this course during saddle up. It helped me a bunch with some of the worries I had about coming to college and starting classes.</a:t>
            </a:r>
          </a:p>
          <a:p>
            <a:r>
              <a:rPr lang="en-US" dirty="0"/>
              <a:t>The course was very short but he made it fun, and a perfect demonstration of what college classes would look like. Even the homework he assigned was accurate to classes now.</a:t>
            </a:r>
          </a:p>
          <a:p>
            <a:r>
              <a:rPr lang="en-US" dirty="0"/>
              <a:t>During Saddle Up, this was a very helpful starting course, I felt very prepared to go into my actual Bio class. He was very interactive and kind.</a:t>
            </a:r>
          </a:p>
          <a:p>
            <a:r>
              <a:rPr lang="en-US" dirty="0"/>
              <a:t>With this class during saddle up it taught me a lot about how an actual class would look like. It also helped me not be as nervous going to class the next week.</a:t>
            </a:r>
          </a:p>
          <a:p>
            <a:r>
              <a:rPr lang="en-US" dirty="0"/>
              <a:t>I liked that he interacted with us as students instead of just lecturing at us. I really liked that saddle up did this for us, so we could see how a big lecture hall type of class would look like.</a:t>
            </a:r>
          </a:p>
        </p:txBody>
      </p:sp>
    </p:spTree>
    <p:extLst>
      <p:ext uri="{BB962C8B-B14F-4D97-AF65-F5344CB8AC3E}">
        <p14:creationId xmlns:p14="http://schemas.microsoft.com/office/powerpoint/2010/main" val="34088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0ABA-F909-56FD-7FAC-C01149D0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Universally loved…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43ED-E81A-450C-E5B9-E1BCAC69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Dr. Willford is a nice guy. He seemed very energetic and wanted us to all do well in college. But Saddle up was honestly a waste of time for me especially since I was in the marching band. It made me tired for when actual school started. I was also very mad that I had to pay for it even though I missed over half of it due to band. I do not think it should be mandatory. It just stressed me out even more.</a:t>
            </a:r>
          </a:p>
          <a:p>
            <a:r>
              <a:rPr lang="en-US" dirty="0"/>
              <a:t>HATE SADDLE UP WASTE OF TIME AND MONEY. Dr. Willford helped to get through it with his pep talks.</a:t>
            </a:r>
          </a:p>
          <a:p>
            <a:r>
              <a:rPr lang="en-US" dirty="0"/>
              <a:t>This honestly felt rather pointless to me, as many students coming in have taken college courses. I really liked the professor, but saddle up felt long and dragged out with random unscheduled breaks that weren't long enough for anything productive.</a:t>
            </a:r>
          </a:p>
          <a:p>
            <a:r>
              <a:rPr lang="en-US" dirty="0"/>
              <a:t>I never had John Willford as a professor</a:t>
            </a:r>
          </a:p>
        </p:txBody>
      </p:sp>
    </p:spTree>
    <p:extLst>
      <p:ext uri="{BB962C8B-B14F-4D97-AF65-F5344CB8AC3E}">
        <p14:creationId xmlns:p14="http://schemas.microsoft.com/office/powerpoint/2010/main" val="389449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9BC4DB7-B587-5592-CF24-FFD24CB4B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49201"/>
              </p:ext>
            </p:extLst>
          </p:nvPr>
        </p:nvGraphicFramePr>
        <p:xfrm>
          <a:off x="1072896" y="1388564"/>
          <a:ext cx="7309104" cy="341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51A0A-A5B8-6E5F-D6DE-81095017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3" y="74496"/>
            <a:ext cx="10566519" cy="1330722"/>
          </a:xfrm>
        </p:spPr>
        <p:txBody>
          <a:bodyPr>
            <a:normAutofit/>
          </a:bodyPr>
          <a:lstStyle/>
          <a:p>
            <a:r>
              <a:rPr lang="en-US" dirty="0"/>
              <a:t>…But seems to help - University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E0D6A-96D9-163B-9B39-D7FA51182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704" y="5217084"/>
            <a:ext cx="9481790" cy="1330722"/>
          </a:xfrm>
        </p:spPr>
        <p:txBody>
          <a:bodyPr>
            <a:normAutofit/>
          </a:bodyPr>
          <a:lstStyle/>
          <a:p>
            <a:r>
              <a:rPr lang="en-US" sz="2000" dirty="0"/>
              <a:t>Not the magic bullet that some imagined this to be, but improving outcomes</a:t>
            </a:r>
          </a:p>
          <a:p>
            <a:r>
              <a:rPr lang="en-US" sz="2000" dirty="0"/>
              <a:t>Students who continue best practices show higher fall-to-fall retention rates</a:t>
            </a:r>
          </a:p>
          <a:p>
            <a:pPr lvl="1"/>
            <a:r>
              <a:rPr lang="en-US" sz="1600" dirty="0"/>
              <a:t>For example, those who meet with peer Cowboy Coaches 2x during the year – 88% retention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24288-201C-B7E0-518E-4B71B990229F}"/>
              </a:ext>
            </a:extLst>
          </p:cNvPr>
          <p:cNvCxnSpPr/>
          <p:nvPr/>
        </p:nvCxnSpPr>
        <p:spPr>
          <a:xfrm flipV="1">
            <a:off x="6581940" y="1772701"/>
            <a:ext cx="0" cy="2714919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243CE7-7F1E-9490-3E4A-BB87C568FFDA}"/>
              </a:ext>
            </a:extLst>
          </p:cNvPr>
          <p:cNvCxnSpPr/>
          <p:nvPr/>
        </p:nvCxnSpPr>
        <p:spPr>
          <a:xfrm flipV="1">
            <a:off x="5469301" y="1772700"/>
            <a:ext cx="0" cy="27149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CF52B60-6D2F-0EE1-2823-9865312B3AC7}"/>
              </a:ext>
            </a:extLst>
          </p:cNvPr>
          <p:cNvSpPr txBox="1">
            <a:spLocks/>
          </p:cNvSpPr>
          <p:nvPr/>
        </p:nvSpPr>
        <p:spPr>
          <a:xfrm>
            <a:off x="8626450" y="1388564"/>
            <a:ext cx="3464535" cy="357083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Blue line: implementation of Saddle Up</a:t>
            </a:r>
          </a:p>
          <a:p>
            <a:r>
              <a:rPr lang="en-US" dirty="0">
                <a:solidFill>
                  <a:srgbClr val="FF0000"/>
                </a:solidFill>
              </a:rPr>
              <a:t>Red line: COVID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 Fall 2019 matriculants “returned” to online class with no academic probation or suspension on campus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First-time, full-time student data</a:t>
            </a:r>
          </a:p>
          <a:p>
            <a:pPr lvl="1"/>
            <a:r>
              <a:rPr lang="en-US" dirty="0"/>
              <a:t>No biology-specific data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6FFCA-CE13-2789-133F-FA0556CB654A}"/>
              </a:ext>
            </a:extLst>
          </p:cNvPr>
          <p:cNvSpPr txBox="1"/>
          <p:nvPr/>
        </p:nvSpPr>
        <p:spPr>
          <a:xfrm>
            <a:off x="5043340" y="1819373"/>
            <a:ext cx="26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6140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6AF9A2-B979-4144-9C5C-072A2CB9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42BB5-D2DD-BDC5-EAAB-E540AAA29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522146"/>
          </a:xfrm>
        </p:spPr>
        <p:txBody>
          <a:bodyPr>
            <a:normAutofit/>
          </a:bodyPr>
          <a:lstStyle/>
          <a:p>
            <a:r>
              <a:rPr lang="en-US" sz="2400" dirty="0"/>
              <a:t>John Willford</a:t>
            </a:r>
          </a:p>
          <a:p>
            <a:r>
              <a:rPr lang="en-US" sz="2400" dirty="0"/>
              <a:t>University of Wyoming</a:t>
            </a:r>
          </a:p>
          <a:p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Willford@uwyo.edu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7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3943-7F28-6BFE-7081-C5E4E2E8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Uwyo</a:t>
            </a:r>
            <a:r>
              <a:rPr lang="en-US" dirty="0"/>
              <a:t> Common issues in Gen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AA01-BD9A-AA6C-AE36-D3649C74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05217"/>
            <a:ext cx="10058400" cy="50583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Transition from high school to college can be challenging</a:t>
            </a:r>
          </a:p>
          <a:p>
            <a:pPr lvl="1"/>
            <a:r>
              <a:rPr lang="en-US" dirty="0"/>
              <a:t>Study skills, time management, initiative/motivation</a:t>
            </a:r>
          </a:p>
          <a:p>
            <a:pPr lvl="1"/>
            <a:endParaRPr lang="en-US" dirty="0"/>
          </a:p>
          <a:p>
            <a:r>
              <a:rPr lang="en-US" dirty="0"/>
              <a:t>Time on task, finding ways to apply/practice content</a:t>
            </a:r>
          </a:p>
          <a:p>
            <a:pPr lvl="1"/>
            <a:r>
              <a:rPr lang="en-US" dirty="0"/>
              <a:t>Depth of knowledge and connecting across different contexts</a:t>
            </a:r>
          </a:p>
          <a:p>
            <a:endParaRPr lang="en-US" dirty="0"/>
          </a:p>
          <a:p>
            <a:r>
              <a:rPr lang="en-US" dirty="0"/>
              <a:t>Difficulty with growth mindset and shift to engaging to learn well instead of a transactional grade mentality</a:t>
            </a:r>
          </a:p>
          <a:p>
            <a:pPr lvl="1"/>
            <a:r>
              <a:rPr lang="en-US" dirty="0"/>
              <a:t>Uncertainty about how to do this as a novice learner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are also common themes in other large, introductory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23B4-92D3-C243-6567-F574CD11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Said in another way…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301C-9824-4273-DF19-E4D7FB0A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05218"/>
            <a:ext cx="10058400" cy="5103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difficult in both identifying WHAT they need to learn and HOW to do it effectively</a:t>
            </a:r>
          </a:p>
          <a:p>
            <a:pPr lvl="1"/>
            <a:r>
              <a:rPr lang="en-US" dirty="0"/>
              <a:t>Often, students need to figure out the “shadow curriculum” of being successful in college, in addition to the true curriculum in the course</a:t>
            </a:r>
          </a:p>
          <a:p>
            <a:endParaRPr lang="en-US" dirty="0"/>
          </a:p>
          <a:p>
            <a:r>
              <a:rPr lang="en-US" dirty="0"/>
              <a:t>May not receive or internalize feedback about the issues on previous slide until a high stakes assignment</a:t>
            </a:r>
          </a:p>
          <a:p>
            <a:pPr lvl="1"/>
            <a:r>
              <a:rPr lang="en-US" dirty="0"/>
              <a:t>Often note that many students are playing with Monopoly money until the first exam</a:t>
            </a:r>
          </a:p>
          <a:p>
            <a:pPr lvl="1"/>
            <a:endParaRPr lang="en-US" dirty="0"/>
          </a:p>
          <a:p>
            <a:r>
              <a:rPr lang="en-US" dirty="0"/>
              <a:t>Not surprisingly, these issues (among others) have an impact on success and retention at </a:t>
            </a:r>
            <a:r>
              <a:rPr lang="en-US" dirty="0" err="1"/>
              <a:t>UWyo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0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67E7-82EA-49E0-C114-46460428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Wyoming Saddle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CA39-CEBD-C50D-10B8-EEA66381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First cohort was our incoming class of 2022</a:t>
            </a:r>
          </a:p>
          <a:p>
            <a:r>
              <a:rPr lang="en-US" sz="2800" dirty="0"/>
              <a:t>Includes a week-long course experience intended to introduce students to academic best practices</a:t>
            </a:r>
          </a:p>
          <a:p>
            <a:pPr lvl="1"/>
            <a:r>
              <a:rPr lang="en-US" sz="2600" dirty="0"/>
              <a:t>Two colleges wanted the class to be based on </a:t>
            </a:r>
            <a:r>
              <a:rPr lang="en-US" sz="2600" i="1" dirty="0"/>
              <a:t>General Biology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84445-CA63-BFF1-8712-4C9CA449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1" r="2502"/>
          <a:stretch>
            <a:fillRect/>
          </a:stretch>
        </p:blipFill>
        <p:spPr>
          <a:xfrm>
            <a:off x="89216" y="1472456"/>
            <a:ext cx="11995211" cy="20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3418-29C9-D892-9652-C8F2CAC8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Up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163C-752A-EFE7-7421-8744D8B8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learning outcomes – Centrally required by UW</a:t>
            </a:r>
          </a:p>
          <a:p>
            <a:pPr lvl="1"/>
            <a:r>
              <a:rPr lang="en-US" sz="2600" dirty="0"/>
              <a:t>Students are developing a sense of community at UW. </a:t>
            </a:r>
          </a:p>
          <a:p>
            <a:pPr lvl="1"/>
            <a:r>
              <a:rPr lang="en-US" sz="2600" dirty="0"/>
              <a:t>Students demonstrate the ability to navigate coursework. </a:t>
            </a:r>
          </a:p>
          <a:p>
            <a:pPr lvl="1"/>
            <a:r>
              <a:rPr lang="en-US" sz="2600" dirty="0"/>
              <a:t>Students are able to establish study skills. </a:t>
            </a:r>
          </a:p>
          <a:p>
            <a:pPr lvl="1"/>
            <a:r>
              <a:rPr lang="en-US" sz="2600" dirty="0"/>
              <a:t>Students are able to identify and access UW resources.</a:t>
            </a:r>
          </a:p>
          <a:p>
            <a:pPr lvl="1"/>
            <a:endParaRPr lang="en-US" sz="2600" dirty="0"/>
          </a:p>
          <a:p>
            <a:r>
              <a:rPr lang="en-US" sz="2800" dirty="0"/>
              <a:t>Course should be designed to “simulate a midterm week”</a:t>
            </a:r>
          </a:p>
          <a:p>
            <a:pPr lvl="1"/>
            <a:r>
              <a:rPr lang="en-US" sz="2600" dirty="0"/>
              <a:t>Needs to include an exam or equivalent cumulative project</a:t>
            </a:r>
          </a:p>
          <a:p>
            <a:endParaRPr lang="en-US" sz="2800" dirty="0"/>
          </a:p>
          <a:p>
            <a:r>
              <a:rPr lang="en-US" sz="2800" dirty="0"/>
              <a:t>To pass: complete academic and experiential requirements</a:t>
            </a:r>
          </a:p>
          <a:p>
            <a:pPr lvl="1"/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71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03A3-F425-FF64-A34F-67485655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941" y="74496"/>
            <a:ext cx="3464535" cy="2103928"/>
          </a:xfrm>
        </p:spPr>
        <p:txBody>
          <a:bodyPr>
            <a:normAutofit/>
          </a:bodyPr>
          <a:lstStyle/>
          <a:p>
            <a:r>
              <a:rPr lang="en-US" sz="4800" dirty="0"/>
              <a:t>Multifaceted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44065-815B-333C-A6DC-C57D509C5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3" y="49306"/>
            <a:ext cx="8483877" cy="6709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52DB-948A-ABC2-2A3D-8A30913727D4}"/>
              </a:ext>
            </a:extLst>
          </p:cNvPr>
          <p:cNvSpPr/>
          <p:nvPr/>
        </p:nvSpPr>
        <p:spPr>
          <a:xfrm>
            <a:off x="2519082" y="1075765"/>
            <a:ext cx="3675530" cy="6813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68EAE00-129B-0A63-9450-E6272249472F}"/>
              </a:ext>
            </a:extLst>
          </p:cNvPr>
          <p:cNvSpPr txBox="1">
            <a:spLocks/>
          </p:cNvSpPr>
          <p:nvPr/>
        </p:nvSpPr>
        <p:spPr>
          <a:xfrm>
            <a:off x="8650940" y="2166680"/>
            <a:ext cx="3464535" cy="322110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Green elements: required</a:t>
            </a:r>
          </a:p>
          <a:p>
            <a:r>
              <a:rPr lang="en-US" dirty="0">
                <a:solidFill>
                  <a:srgbClr val="00B0F0"/>
                </a:solidFill>
              </a:rPr>
              <a:t>Blue elements: optional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Exam is expected to be Friday morning</a:t>
            </a:r>
          </a:p>
          <a:p>
            <a:pPr lvl="1"/>
            <a:r>
              <a:rPr lang="en-US" dirty="0"/>
              <a:t>4 days of instruction</a:t>
            </a:r>
          </a:p>
          <a:p>
            <a:pPr lvl="1"/>
            <a:r>
              <a:rPr lang="en-US" dirty="0"/>
              <a:t>Last day for exam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74075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2108-FCDE-A7B7-1BF8-44F2345E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days of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3C5D3-C3AA-8FE2-5909-9E04A0678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Build to cellular respiration</a:t>
            </a:r>
          </a:p>
          <a:p>
            <a:pPr lvl="1"/>
            <a:r>
              <a:rPr lang="en-US" dirty="0"/>
              <a:t>Cell membranes &amp; movement across membranes</a:t>
            </a:r>
          </a:p>
          <a:p>
            <a:pPr lvl="1"/>
            <a:r>
              <a:rPr lang="en-US" dirty="0"/>
              <a:t>Cell organelles</a:t>
            </a:r>
          </a:p>
          <a:p>
            <a:pPr lvl="1"/>
            <a:r>
              <a:rPr lang="en-US" dirty="0"/>
              <a:t>Biological energy</a:t>
            </a:r>
          </a:p>
          <a:p>
            <a:pPr lvl="2"/>
            <a:r>
              <a:rPr lang="en-US" dirty="0"/>
              <a:t>No enzymes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Cellular respiration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Reasons for this progression of content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8A06-29EB-87FE-0E5D-885A974C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A4D1-0339-B2B2-C21A-0C632BA0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90 minutes for each class period</a:t>
            </a:r>
          </a:p>
          <a:p>
            <a:endParaRPr lang="en-US" dirty="0"/>
          </a:p>
          <a:p>
            <a:r>
              <a:rPr lang="en-US" dirty="0"/>
              <a:t>Spend ~50 min teaching content</a:t>
            </a:r>
          </a:p>
          <a:p>
            <a:endParaRPr lang="en-US" dirty="0"/>
          </a:p>
          <a:p>
            <a:r>
              <a:rPr lang="en-US" dirty="0"/>
              <a:t>Spend ~40 min pulling back the curtain</a:t>
            </a:r>
          </a:p>
          <a:p>
            <a:pPr lvl="1"/>
            <a:r>
              <a:rPr lang="en-US" dirty="0"/>
              <a:t>Why we do things the way that we’ve set them up</a:t>
            </a:r>
          </a:p>
          <a:p>
            <a:pPr lvl="1"/>
            <a:r>
              <a:rPr lang="en-US" dirty="0"/>
              <a:t>Pros/cons of different pedagogical approaches to look out for</a:t>
            </a:r>
          </a:p>
          <a:p>
            <a:pPr lvl="1"/>
            <a:r>
              <a:rPr lang="en-US" dirty="0"/>
              <a:t>Advice from many years of student interaction</a:t>
            </a:r>
          </a:p>
          <a:p>
            <a:pPr lvl="1"/>
            <a:r>
              <a:rPr lang="en-US" dirty="0"/>
              <a:t>Wellness discussion – tied to exam prep</a:t>
            </a:r>
          </a:p>
          <a:p>
            <a:pPr lvl="1"/>
            <a:endParaRPr lang="en-US" dirty="0"/>
          </a:p>
          <a:p>
            <a:r>
              <a:rPr lang="en-US" dirty="0"/>
              <a:t>Friday – discuss exam and then open the floor for Q&amp;A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5ECB-85F8-1C27-02F3-B5DFC220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Activities/assignments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854D-A7E5-F12F-496E-5678AD187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In-class formative student response questions (not graded)</a:t>
            </a:r>
          </a:p>
          <a:p>
            <a:pPr lvl="1"/>
            <a:r>
              <a:rPr lang="en-US" dirty="0"/>
              <a:t>Monday-Thursday</a:t>
            </a:r>
          </a:p>
          <a:p>
            <a:r>
              <a:rPr lang="en-US" dirty="0"/>
              <a:t>In-class summative small group application</a:t>
            </a:r>
          </a:p>
          <a:p>
            <a:pPr lvl="1"/>
            <a:r>
              <a:rPr lang="en-US" dirty="0"/>
              <a:t>Monday-Thursday</a:t>
            </a:r>
          </a:p>
          <a:p>
            <a:r>
              <a:rPr lang="en-US" dirty="0"/>
              <a:t>Evening homework</a:t>
            </a:r>
          </a:p>
          <a:p>
            <a:pPr lvl="1"/>
            <a:r>
              <a:rPr lang="en-US" dirty="0"/>
              <a:t>Due Wednesday evening</a:t>
            </a:r>
          </a:p>
          <a:p>
            <a:r>
              <a:rPr lang="en-US" dirty="0"/>
              <a:t>End of week exam (on canvas)</a:t>
            </a:r>
          </a:p>
          <a:p>
            <a:pPr lvl="1"/>
            <a:r>
              <a:rPr lang="en-US" dirty="0"/>
              <a:t>Friday</a:t>
            </a:r>
          </a:p>
          <a:p>
            <a:pPr lvl="1"/>
            <a:endParaRPr lang="en-US" dirty="0"/>
          </a:p>
          <a:p>
            <a:r>
              <a:rPr lang="en-US" dirty="0"/>
              <a:t>To pass: submit exam, submit 4 of other 5 assignments</a:t>
            </a:r>
          </a:p>
        </p:txBody>
      </p:sp>
    </p:spTree>
    <p:extLst>
      <p:ext uri="{BB962C8B-B14F-4D97-AF65-F5344CB8AC3E}">
        <p14:creationId xmlns:p14="http://schemas.microsoft.com/office/powerpoint/2010/main" val="275773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21208</TotalTime>
  <Words>1103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Wood Type</vt:lpstr>
      <vt:lpstr>Saddle up Biology</vt:lpstr>
      <vt:lpstr>Uwyo Common issues in Gen Bio</vt:lpstr>
      <vt:lpstr>Said in another way…</vt:lpstr>
      <vt:lpstr>University of Wyoming Saddle Up</vt:lpstr>
      <vt:lpstr>Saddle Up Course</vt:lpstr>
      <vt:lpstr>Multifaceted Schedule</vt:lpstr>
      <vt:lpstr>Four days of Instruction</vt:lpstr>
      <vt:lpstr>How do we do this</vt:lpstr>
      <vt:lpstr>Activities/assignments</vt:lpstr>
      <vt:lpstr>End of Week Exam results</vt:lpstr>
      <vt:lpstr>Sample Friday student Questions</vt:lpstr>
      <vt:lpstr>Selected Student feedback</vt:lpstr>
      <vt:lpstr>Not Universally loved…</vt:lpstr>
      <vt:lpstr>…But seems to help - University Data</vt:lpstr>
      <vt:lpstr>  Questions?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Wyoming and the Honors College</dc:title>
  <dc:creator>John D. Willford</dc:creator>
  <cp:lastModifiedBy>John D. Willford</cp:lastModifiedBy>
  <cp:revision>73</cp:revision>
  <cp:lastPrinted>2022-11-11T15:08:52Z</cp:lastPrinted>
  <dcterms:created xsi:type="dcterms:W3CDTF">2022-11-04T19:59:57Z</dcterms:created>
  <dcterms:modified xsi:type="dcterms:W3CDTF">2026-03-28T23:06:47Z</dcterms:modified>
</cp:coreProperties>
</file>