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68" r:id="rId5"/>
    <p:sldId id="269" r:id="rId6"/>
    <p:sldId id="274" r:id="rId7"/>
    <p:sldId id="279" r:id="rId8"/>
    <p:sldId id="270" r:id="rId9"/>
    <p:sldId id="284" r:id="rId10"/>
    <p:sldId id="285" r:id="rId11"/>
    <p:sldId id="283" r:id="rId12"/>
    <p:sldId id="280" r:id="rId13"/>
    <p:sldId id="282" r:id="rId14"/>
    <p:sldId id="281" r:id="rId15"/>
    <p:sldId id="278" r:id="rId16"/>
    <p:sldId id="273" r:id="rId17"/>
    <p:sldId id="286" r:id="rId18"/>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5" autoAdjust="0"/>
    <p:restoredTop sz="94660"/>
  </p:normalViewPr>
  <p:slideViewPr>
    <p:cSldViewPr snapToGrid="0">
      <p:cViewPr varScale="1">
        <p:scale>
          <a:sx n="82" d="100"/>
          <a:sy n="82" d="100"/>
        </p:scale>
        <p:origin x="96" y="4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22F4-92C1-968D-A1BB-D8F37F8AA8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CC7F16-A4DA-BFA8-CD83-8FEDEB839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C5AC76-3768-80A7-D73D-04A87707B568}"/>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5" name="Footer Placeholder 4">
            <a:extLst>
              <a:ext uri="{FF2B5EF4-FFF2-40B4-BE49-F238E27FC236}">
                <a16:creationId xmlns:a16="http://schemas.microsoft.com/office/drawing/2014/main" id="{0993FC93-23C7-8511-4013-32321FCCC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310F2-4E69-B2B0-1B99-F73A538E59EE}"/>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68386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2DC0-E5E6-C1F5-51AB-E647EC04D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928DD-DCFE-8510-8F78-7B3AC9D3E5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46191-3D10-E2CD-49F3-1CFD4D5B0E15}"/>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5" name="Footer Placeholder 4">
            <a:extLst>
              <a:ext uri="{FF2B5EF4-FFF2-40B4-BE49-F238E27FC236}">
                <a16:creationId xmlns:a16="http://schemas.microsoft.com/office/drawing/2014/main" id="{591DE81F-5699-80FF-4A1E-2A4E0D906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1580F-423D-C882-A8C9-B66F8761AB9C}"/>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21844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1A7690-F68F-64DB-6BC7-455590F7FE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3F6DE6-92E9-E8E0-4314-2A1E5F94B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81E51-BFFD-916B-0773-DCA7C983B7C6}"/>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5" name="Footer Placeholder 4">
            <a:extLst>
              <a:ext uri="{FF2B5EF4-FFF2-40B4-BE49-F238E27FC236}">
                <a16:creationId xmlns:a16="http://schemas.microsoft.com/office/drawing/2014/main" id="{2E6C6A53-5234-D754-20AA-698B3CDC4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E0808-B80A-E70F-AB19-12B4A783AFDF}"/>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395972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655C-C51A-16AC-CBE1-DEC212D67B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5DA502-16C7-B5F5-4E67-8E81BEF7B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C0273-FFC7-9502-FACF-5CFB13914035}"/>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5" name="Footer Placeholder 4">
            <a:extLst>
              <a:ext uri="{FF2B5EF4-FFF2-40B4-BE49-F238E27FC236}">
                <a16:creationId xmlns:a16="http://schemas.microsoft.com/office/drawing/2014/main" id="{E7892216-AEB1-AF53-7DA2-419399AFF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01753-3914-971D-B105-4F1326CEC4EF}"/>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36808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1C51-6DC8-3CF2-E186-350E6FDD9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9D044-FDF3-041A-E748-023B5AB667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EF328A-7A65-C9D7-F353-FB16ED6A97C4}"/>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5" name="Footer Placeholder 4">
            <a:extLst>
              <a:ext uri="{FF2B5EF4-FFF2-40B4-BE49-F238E27FC236}">
                <a16:creationId xmlns:a16="http://schemas.microsoft.com/office/drawing/2014/main" id="{46D9E086-169A-F361-E165-DF4ACF01E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511E-D266-28C5-66CA-22BA8E1373BC}"/>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83283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435D-5E9A-B70C-151B-45F8D592A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E1F1C-F83D-3F77-313A-15A2BE2E0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425C77-49BC-427C-A75A-9E653B1DD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A0C1D6-59A2-EFCE-64D0-4A71CE581125}"/>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6" name="Footer Placeholder 5">
            <a:extLst>
              <a:ext uri="{FF2B5EF4-FFF2-40B4-BE49-F238E27FC236}">
                <a16:creationId xmlns:a16="http://schemas.microsoft.com/office/drawing/2014/main" id="{DFA407A3-B335-42B6-8095-60F9BE4F0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79507-6743-C066-08AB-A40DA207A4C3}"/>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61839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4281-508E-59FA-5CCA-E458BD8283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73D9E-3E58-B997-3602-0BB221CC1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37517-5098-9FDC-FF46-F0134F2A5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850FE-C4DF-D1C0-0E6B-FDE4A37BE9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B06A2-95BB-19EE-04B3-DD576BBA5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3F5E6D-50B8-DC2F-6847-841063E74E8C}"/>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8" name="Footer Placeholder 7">
            <a:extLst>
              <a:ext uri="{FF2B5EF4-FFF2-40B4-BE49-F238E27FC236}">
                <a16:creationId xmlns:a16="http://schemas.microsoft.com/office/drawing/2014/main" id="{66C1A36C-22C5-62B9-872F-F7EEB2C08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285FC-2EC1-B3D1-228C-FC305B242892}"/>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65244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5495-11E2-58F9-B8BF-0B33F4ED0D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8A4D14-1275-F84E-C4D5-9400D3977D6B}"/>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4" name="Footer Placeholder 3">
            <a:extLst>
              <a:ext uri="{FF2B5EF4-FFF2-40B4-BE49-F238E27FC236}">
                <a16:creationId xmlns:a16="http://schemas.microsoft.com/office/drawing/2014/main" id="{79F53365-8304-28A1-1EAD-783909B6B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7A9055-98EA-98BA-E36B-D2DFF587AB91}"/>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92674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CABF3A-AEDD-E903-4520-AA086616B467}"/>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3" name="Footer Placeholder 2">
            <a:extLst>
              <a:ext uri="{FF2B5EF4-FFF2-40B4-BE49-F238E27FC236}">
                <a16:creationId xmlns:a16="http://schemas.microsoft.com/office/drawing/2014/main" id="{8AF489E9-B72B-CF31-12B8-ED849E804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E77829-C326-EAE2-EB56-AB739E315D18}"/>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16327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BF18-EB6D-2DA1-3967-FEE944526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17495D-F15E-B198-512A-ED249F5AD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A3AA4-43C6-F019-DEFE-71E178551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0CBA7-E813-90AA-1EE2-92DEB2361740}"/>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6" name="Footer Placeholder 5">
            <a:extLst>
              <a:ext uri="{FF2B5EF4-FFF2-40B4-BE49-F238E27FC236}">
                <a16:creationId xmlns:a16="http://schemas.microsoft.com/office/drawing/2014/main" id="{F2278FA7-1A6C-42A3-39C1-4421B548E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4BC83-B754-CF5B-B32F-08D37598ED98}"/>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64207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ABF-6185-E55A-58E4-213A9B9D4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8BB76-BCD3-1E9B-8506-AB8A6B37C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D4157-4882-F3BF-D53A-BC3C81B8A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A805D-EA4F-19BA-232D-44836D7D6934}"/>
              </a:ext>
            </a:extLst>
          </p:cNvPr>
          <p:cNvSpPr>
            <a:spLocks noGrp="1"/>
          </p:cNvSpPr>
          <p:nvPr>
            <p:ph type="dt" sz="half" idx="10"/>
          </p:nvPr>
        </p:nvSpPr>
        <p:spPr/>
        <p:txBody>
          <a:bodyPr/>
          <a:lstStyle/>
          <a:p>
            <a:fld id="{61DD7794-F652-4221-A9F6-3AD54F08C85F}" type="datetimeFigureOut">
              <a:rPr lang="en-US" smtClean="0"/>
              <a:t>4/7/2025</a:t>
            </a:fld>
            <a:endParaRPr lang="en-US"/>
          </a:p>
        </p:txBody>
      </p:sp>
      <p:sp>
        <p:nvSpPr>
          <p:cNvPr id="6" name="Footer Placeholder 5">
            <a:extLst>
              <a:ext uri="{FF2B5EF4-FFF2-40B4-BE49-F238E27FC236}">
                <a16:creationId xmlns:a16="http://schemas.microsoft.com/office/drawing/2014/main" id="{091A2FDC-8B3F-8E60-E686-0AA7304F2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AF849-D93A-745B-F636-476D9383C265}"/>
              </a:ext>
            </a:extLst>
          </p:cNvPr>
          <p:cNvSpPr>
            <a:spLocks noGrp="1"/>
          </p:cNvSpPr>
          <p:nvPr>
            <p:ph type="sldNum" sz="quarter" idx="12"/>
          </p:nvPr>
        </p:nvSpPr>
        <p:spPr/>
        <p:txBody>
          <a:bodyPr/>
          <a:lstStyle/>
          <a:p>
            <a:fld id="{A41A238A-3750-4E65-B1AE-0D05273918F0}" type="slidenum">
              <a:rPr lang="en-US" smtClean="0"/>
              <a:t>‹#›</a:t>
            </a:fld>
            <a:endParaRPr lang="en-US"/>
          </a:p>
        </p:txBody>
      </p:sp>
    </p:spTree>
    <p:extLst>
      <p:ext uri="{BB962C8B-B14F-4D97-AF65-F5344CB8AC3E}">
        <p14:creationId xmlns:p14="http://schemas.microsoft.com/office/powerpoint/2010/main" val="22072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D0A88-53AD-B739-5388-942E8EDAC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67CD4-47EE-45BD-668B-1B00F5BEE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9C40C-18C1-12D0-C2B6-A57C0DF32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DD7794-F652-4221-A9F6-3AD54F08C85F}" type="datetimeFigureOut">
              <a:rPr lang="en-US" smtClean="0"/>
              <a:t>4/7/2025</a:t>
            </a:fld>
            <a:endParaRPr lang="en-US"/>
          </a:p>
        </p:txBody>
      </p:sp>
      <p:sp>
        <p:nvSpPr>
          <p:cNvPr id="5" name="Footer Placeholder 4">
            <a:extLst>
              <a:ext uri="{FF2B5EF4-FFF2-40B4-BE49-F238E27FC236}">
                <a16:creationId xmlns:a16="http://schemas.microsoft.com/office/drawing/2014/main" id="{114143E8-CEF8-DC44-6D76-E68EB1584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C9C1B5-56FE-C398-B8C3-4A4E7BDD4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1A238A-3750-4E65-B1AE-0D05273918F0}" type="slidenum">
              <a:rPr lang="en-US" smtClean="0"/>
              <a:t>‹#›</a:t>
            </a:fld>
            <a:endParaRPr lang="en-US"/>
          </a:p>
        </p:txBody>
      </p:sp>
    </p:spTree>
    <p:extLst>
      <p:ext uri="{BB962C8B-B14F-4D97-AF65-F5344CB8AC3E}">
        <p14:creationId xmlns:p14="http://schemas.microsoft.com/office/powerpoint/2010/main" val="419761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1033-1A90-A23A-4B72-C6905468A2B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2A58CF-AE3E-891F-8C42-AA4B0202B227}"/>
              </a:ext>
            </a:extLst>
          </p:cNvPr>
          <p:cNvSpPr>
            <a:spLocks noGrp="1"/>
          </p:cNvSpPr>
          <p:nvPr>
            <p:ph type="subTitle" idx="1"/>
          </p:nvPr>
        </p:nvSpPr>
        <p:spPr>
          <a:xfrm>
            <a:off x="2447218" y="2543537"/>
            <a:ext cx="9331244" cy="1969274"/>
          </a:xfrm>
        </p:spPr>
        <p:txBody>
          <a:bodyPr vert="horz" lIns="91440" tIns="45720" rIns="91440" bIns="45720" rtlCol="0" anchor="b" anchorCtr="0">
            <a:noAutofit/>
          </a:bodyPr>
          <a:lstStyle/>
          <a:p>
            <a:pPr algn="l"/>
            <a:r>
              <a:rPr lang="en-US" sz="2500" dirty="0">
                <a:effectLst/>
                <a:latin typeface="Cambria" panose="02040503050406030204" pitchFamily="18" charset="0"/>
                <a:ea typeface="Times New Roman" panose="02020603050405020304" pitchFamily="18" charset="0"/>
                <a:cs typeface="Times New Roman" panose="02020603050405020304" pitchFamily="18" charset="0"/>
              </a:rPr>
              <a:t>Dr. Gokhan Hacisalihoglu  @Florida A&amp;M University (FAMU)</a:t>
            </a:r>
          </a:p>
          <a:p>
            <a:pPr algn="l"/>
            <a:r>
              <a:rPr lang="en-US" sz="2500" dirty="0">
                <a:latin typeface="Cambria" panose="02040503050406030204" pitchFamily="18" charset="0"/>
                <a:ea typeface="Times New Roman" panose="02020603050405020304" pitchFamily="18" charset="0"/>
                <a:cs typeface="Times New Roman" panose="02020603050405020304" pitchFamily="18" charset="0"/>
              </a:rPr>
              <a:t>Dr. Cerrone Foster               @</a:t>
            </a:r>
            <a:r>
              <a:rPr lang="en-US" sz="2500" dirty="0">
                <a:effectLst/>
                <a:latin typeface="Cambria" panose="02040503050406030204" pitchFamily="18" charset="0"/>
                <a:ea typeface="Times New Roman" panose="02020603050405020304" pitchFamily="18" charset="0"/>
                <a:cs typeface="Times New Roman" panose="02020603050405020304" pitchFamily="18" charset="0"/>
              </a:rPr>
              <a:t>East Tennessee State University (ETSU)</a:t>
            </a:r>
          </a:p>
          <a:p>
            <a:pPr algn="l"/>
            <a:r>
              <a:rPr lang="en-US" sz="2500" dirty="0">
                <a:effectLst/>
                <a:latin typeface="Cambria" panose="02040503050406030204" pitchFamily="18" charset="0"/>
                <a:ea typeface="Times New Roman" panose="02020603050405020304" pitchFamily="18" charset="0"/>
                <a:cs typeface="Times New Roman" panose="02020603050405020304" pitchFamily="18" charset="0"/>
              </a:rPr>
              <a:t>Dr. Jennifer O’Neil</a:t>
            </a:r>
            <a:r>
              <a:rPr lang="en-US" sz="2500" dirty="0">
                <a:latin typeface="Cambria" panose="02040503050406030204" pitchFamily="18" charset="0"/>
                <a:ea typeface="Times New Roman" panose="02020603050405020304" pitchFamily="18" charset="0"/>
                <a:cs typeface="Times New Roman" panose="02020603050405020304" pitchFamily="18" charset="0"/>
              </a:rPr>
              <a:t>                @</a:t>
            </a:r>
            <a:r>
              <a:rPr lang="en-US" sz="2500" dirty="0">
                <a:effectLst/>
                <a:latin typeface="Cambria" panose="02040503050406030204" pitchFamily="18" charset="0"/>
                <a:ea typeface="Times New Roman" panose="02020603050405020304" pitchFamily="18" charset="0"/>
                <a:cs typeface="Times New Roman" panose="02020603050405020304" pitchFamily="18" charset="0"/>
              </a:rPr>
              <a:t>Houston Community College (HCC)</a:t>
            </a:r>
          </a:p>
          <a:p>
            <a:pPr algn="l"/>
            <a:r>
              <a:rPr lang="en-US" sz="2500" dirty="0">
                <a:latin typeface="Cambria" panose="02040503050406030204" pitchFamily="18" charset="0"/>
                <a:ea typeface="Times New Roman" panose="02020603050405020304" pitchFamily="18" charset="0"/>
                <a:cs typeface="Times New Roman" panose="02020603050405020304" pitchFamily="18" charset="0"/>
              </a:rPr>
              <a:t>Dr. Andy Baldwin                 @</a:t>
            </a:r>
            <a:r>
              <a:rPr lang="en-US" sz="2500" dirty="0">
                <a:effectLst/>
                <a:latin typeface="Cambria" panose="02040503050406030204" pitchFamily="18" charset="0"/>
                <a:ea typeface="Times New Roman" panose="02020603050405020304" pitchFamily="18" charset="0"/>
                <a:cs typeface="Times New Roman" panose="02020603050405020304" pitchFamily="18" charset="0"/>
              </a:rPr>
              <a:t>Mesa Community College (MCC)</a:t>
            </a:r>
            <a:endParaRPr lang="en-US" sz="2500" dirty="0">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230F993F-A97F-7FE1-7011-089EF2856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2" y="2543537"/>
            <a:ext cx="1460665" cy="1350860"/>
          </a:xfrm>
          <a:prstGeom prst="rect">
            <a:avLst/>
          </a:prstGeom>
        </p:spPr>
      </p:pic>
      <p:pic>
        <p:nvPicPr>
          <p:cNvPr id="5" name="Picture 4" descr="A yellow bird flying over a black background&#10;&#10;AI-generated content may be incorrect.">
            <a:extLst>
              <a:ext uri="{FF2B5EF4-FFF2-40B4-BE49-F238E27FC236}">
                <a16:creationId xmlns:a16="http://schemas.microsoft.com/office/drawing/2014/main" id="{E2BE623F-9393-8ADA-E110-5CC95C1B7A85}"/>
              </a:ext>
            </a:extLst>
          </p:cNvPr>
          <p:cNvPicPr>
            <a:picLocks noChangeAspect="1"/>
          </p:cNvPicPr>
          <p:nvPr/>
        </p:nvPicPr>
        <p:blipFill>
          <a:blip r:embed="rId3"/>
          <a:srcRect t="24797" b="17323"/>
          <a:stretch/>
        </p:blipFill>
        <p:spPr>
          <a:xfrm>
            <a:off x="362953" y="5433174"/>
            <a:ext cx="1340721" cy="765020"/>
          </a:xfrm>
          <a:prstGeom prst="rect">
            <a:avLst/>
          </a:prstGeom>
        </p:spPr>
      </p:pic>
      <p:pic>
        <p:nvPicPr>
          <p:cNvPr id="6" name="Picture 5" descr="A blue and yellow logo&#10;&#10;AI-generated content may be incorrect.">
            <a:extLst>
              <a:ext uri="{FF2B5EF4-FFF2-40B4-BE49-F238E27FC236}">
                <a16:creationId xmlns:a16="http://schemas.microsoft.com/office/drawing/2014/main" id="{A7ACC30F-6AD6-4C96-9EA1-94877B506B83}"/>
              </a:ext>
            </a:extLst>
          </p:cNvPr>
          <p:cNvPicPr>
            <a:picLocks noChangeAspect="1"/>
          </p:cNvPicPr>
          <p:nvPr/>
        </p:nvPicPr>
        <p:blipFill>
          <a:blip r:embed="rId4"/>
          <a:stretch>
            <a:fillRect/>
          </a:stretch>
        </p:blipFill>
        <p:spPr>
          <a:xfrm>
            <a:off x="413748" y="4769296"/>
            <a:ext cx="1340722" cy="765020"/>
          </a:xfrm>
          <a:prstGeom prst="rect">
            <a:avLst/>
          </a:prstGeom>
        </p:spPr>
      </p:pic>
      <p:pic>
        <p:nvPicPr>
          <p:cNvPr id="7" name="Picture 6" descr="Blue text on a black background&#10;&#10;AI-generated content may be incorrect.">
            <a:extLst>
              <a:ext uri="{FF2B5EF4-FFF2-40B4-BE49-F238E27FC236}">
                <a16:creationId xmlns:a16="http://schemas.microsoft.com/office/drawing/2014/main" id="{DE632228-709C-8656-A8D8-8A6C8CF0163F}"/>
              </a:ext>
            </a:extLst>
          </p:cNvPr>
          <p:cNvPicPr>
            <a:picLocks noChangeAspect="1"/>
          </p:cNvPicPr>
          <p:nvPr/>
        </p:nvPicPr>
        <p:blipFill>
          <a:blip r:embed="rId5"/>
          <a:stretch>
            <a:fillRect/>
          </a:stretch>
        </p:blipFill>
        <p:spPr>
          <a:xfrm>
            <a:off x="369161" y="5922545"/>
            <a:ext cx="1080547" cy="841078"/>
          </a:xfrm>
          <a:prstGeom prst="rect">
            <a:avLst/>
          </a:prstGeom>
        </p:spPr>
      </p:pic>
      <p:pic>
        <p:nvPicPr>
          <p:cNvPr id="8" name="Picture 7" descr="A black and orange logo&#10;&#10;AI-generated content may be incorrect.">
            <a:extLst>
              <a:ext uri="{FF2B5EF4-FFF2-40B4-BE49-F238E27FC236}">
                <a16:creationId xmlns:a16="http://schemas.microsoft.com/office/drawing/2014/main" id="{0E464B22-2DBC-7731-46F3-29AEFB4E4320}"/>
              </a:ext>
            </a:extLst>
          </p:cNvPr>
          <p:cNvPicPr>
            <a:picLocks noChangeAspect="1"/>
          </p:cNvPicPr>
          <p:nvPr/>
        </p:nvPicPr>
        <p:blipFill>
          <a:blip r:embed="rId6"/>
          <a:srcRect t="10453" b="26028"/>
          <a:stretch/>
        </p:blipFill>
        <p:spPr>
          <a:xfrm>
            <a:off x="78162" y="3950252"/>
            <a:ext cx="2011895" cy="981647"/>
          </a:xfrm>
          <a:prstGeom prst="rect">
            <a:avLst/>
          </a:prstGeom>
        </p:spPr>
      </p:pic>
      <p:sp>
        <p:nvSpPr>
          <p:cNvPr id="9" name="TextBox 8">
            <a:extLst>
              <a:ext uri="{FF2B5EF4-FFF2-40B4-BE49-F238E27FC236}">
                <a16:creationId xmlns:a16="http://schemas.microsoft.com/office/drawing/2014/main" id="{76E79543-542A-FEC7-44E9-8ECA2E52D5BD}"/>
              </a:ext>
            </a:extLst>
          </p:cNvPr>
          <p:cNvSpPr txBox="1"/>
          <p:nvPr/>
        </p:nvSpPr>
        <p:spPr>
          <a:xfrm>
            <a:off x="10387057" y="6363216"/>
            <a:ext cx="1553424" cy="461665"/>
          </a:xfrm>
          <a:prstGeom prst="rect">
            <a:avLst/>
          </a:prstGeom>
          <a:noFill/>
        </p:spPr>
        <p:txBody>
          <a:bodyPr wrap="square">
            <a:spAutoFit/>
          </a:bodyPr>
          <a:lstStyle/>
          <a:p>
            <a:r>
              <a:rPr lang="pt-BR" sz="1200" dirty="0">
                <a:latin typeface="Cambria" panose="02040503050406030204" pitchFamily="18" charset="0"/>
                <a:cs typeface="Times New Roman" panose="02020603050405020304" pitchFamily="18" charset="0"/>
              </a:rPr>
              <a:t>FAMU IRB Approved</a:t>
            </a:r>
          </a:p>
          <a:p>
            <a:r>
              <a:rPr lang="pt-BR" sz="1200" dirty="0">
                <a:latin typeface="Cambria" panose="02040503050406030204" pitchFamily="18" charset="0"/>
                <a:cs typeface="Times New Roman" panose="02020603050405020304" pitchFamily="18" charset="0"/>
              </a:rPr>
              <a:t>Procol #021-24</a:t>
            </a:r>
            <a:endParaRPr lang="en-US" sz="1400" dirty="0"/>
          </a:p>
        </p:txBody>
      </p:sp>
      <p:sp>
        <p:nvSpPr>
          <p:cNvPr id="15" name="TextBox 14">
            <a:extLst>
              <a:ext uri="{FF2B5EF4-FFF2-40B4-BE49-F238E27FC236}">
                <a16:creationId xmlns:a16="http://schemas.microsoft.com/office/drawing/2014/main" id="{3ED57739-7758-6128-AD0C-7264BBEA4C43}"/>
              </a:ext>
            </a:extLst>
          </p:cNvPr>
          <p:cNvSpPr txBox="1"/>
          <p:nvPr/>
        </p:nvSpPr>
        <p:spPr>
          <a:xfrm>
            <a:off x="362953" y="118095"/>
            <a:ext cx="11466093" cy="2400657"/>
          </a:xfrm>
          <a:prstGeom prst="rect">
            <a:avLst/>
          </a:prstGeom>
          <a:noFill/>
        </p:spPr>
        <p:txBody>
          <a:bodyPr wrap="square">
            <a:spAutoFit/>
          </a:bodyPr>
          <a:lstStyle/>
          <a:p>
            <a:r>
              <a:rPr lang="en-US" sz="5000" b="1" dirty="0">
                <a:highlight>
                  <a:srgbClr val="F9C423"/>
                </a:highlight>
                <a:latin typeface="Gotham Bold" pitchFamily="2" charset="0"/>
                <a:cs typeface="Gotham Bold" pitchFamily="2" charset="0"/>
              </a:rPr>
              <a:t>Examining the Impact of Integrating GenAI Tools on Engagement &amp; GenAI Perceptions in Biology Courses Across Four Campuses</a:t>
            </a:r>
            <a:endParaRPr lang="en-US" sz="5000" dirty="0"/>
          </a:p>
        </p:txBody>
      </p:sp>
      <p:pic>
        <p:nvPicPr>
          <p:cNvPr id="10" name="Picture 9" descr="A field of purple and pink flowers&#10;&#10;AI-generated content may be incorrect.">
            <a:extLst>
              <a:ext uri="{FF2B5EF4-FFF2-40B4-BE49-F238E27FC236}">
                <a16:creationId xmlns:a16="http://schemas.microsoft.com/office/drawing/2014/main" id="{BE7033B1-BC33-7373-20C6-5626076853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062" y="4769296"/>
            <a:ext cx="7925353" cy="1717520"/>
          </a:xfrm>
          <a:prstGeom prst="rect">
            <a:avLst/>
          </a:prstGeom>
        </p:spPr>
      </p:pic>
    </p:spTree>
    <p:extLst>
      <p:ext uri="{BB962C8B-B14F-4D97-AF65-F5344CB8AC3E}">
        <p14:creationId xmlns:p14="http://schemas.microsoft.com/office/powerpoint/2010/main" val="372541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4DE2-2E12-62DA-D401-749DA775E7E2}"/>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FA6692F-F3F0-EF2A-ACE0-663E5F94E25A}"/>
              </a:ext>
            </a:extLst>
          </p:cNvPr>
          <p:cNvSpPr txBox="1">
            <a:spLocks/>
          </p:cNvSpPr>
          <p:nvPr/>
        </p:nvSpPr>
        <p:spPr>
          <a:xfrm>
            <a:off x="1498587" y="197426"/>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GenAI PROMPTS</a:t>
            </a:r>
            <a:endParaRPr lang="en-US" sz="4000" dirty="0"/>
          </a:p>
        </p:txBody>
      </p:sp>
      <p:cxnSp>
        <p:nvCxnSpPr>
          <p:cNvPr id="8" name="Straight Connector 7">
            <a:extLst>
              <a:ext uri="{FF2B5EF4-FFF2-40B4-BE49-F238E27FC236}">
                <a16:creationId xmlns:a16="http://schemas.microsoft.com/office/drawing/2014/main" id="{9C82C8E4-DE55-580E-27FC-EA6485448D9A}"/>
              </a:ext>
            </a:extLst>
          </p:cNvPr>
          <p:cNvCxnSpPr>
            <a:cxnSpLocks/>
          </p:cNvCxnSpPr>
          <p:nvPr/>
        </p:nvCxnSpPr>
        <p:spPr>
          <a:xfrm>
            <a:off x="1498587" y="197427"/>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pic>
        <p:nvPicPr>
          <p:cNvPr id="2" name="Picture 1">
            <a:extLst>
              <a:ext uri="{FF2B5EF4-FFF2-40B4-BE49-F238E27FC236}">
                <a16:creationId xmlns:a16="http://schemas.microsoft.com/office/drawing/2014/main" id="{EB96C896-1CB0-B822-70DB-10A9BA14A47D}"/>
              </a:ext>
            </a:extLst>
          </p:cNvPr>
          <p:cNvPicPr>
            <a:picLocks noChangeAspect="1"/>
          </p:cNvPicPr>
          <p:nvPr/>
        </p:nvPicPr>
        <p:blipFill rotWithShape="1">
          <a:blip r:embed="rId2">
            <a:extLst>
              <a:ext uri="{28A0092B-C50C-407E-A947-70E740481C1C}">
                <a14:useLocalDpi xmlns:a14="http://schemas.microsoft.com/office/drawing/2010/main" val="0"/>
              </a:ext>
            </a:extLst>
          </a:blip>
          <a:srcRect l="9889" r="18283"/>
          <a:stretch/>
        </p:blipFill>
        <p:spPr>
          <a:xfrm>
            <a:off x="109249" y="914050"/>
            <a:ext cx="5648609" cy="4225395"/>
          </a:xfrm>
          <a:prstGeom prst="rect">
            <a:avLst/>
          </a:prstGeom>
        </p:spPr>
      </p:pic>
      <p:sp>
        <p:nvSpPr>
          <p:cNvPr id="4" name="TextBox 3">
            <a:extLst>
              <a:ext uri="{FF2B5EF4-FFF2-40B4-BE49-F238E27FC236}">
                <a16:creationId xmlns:a16="http://schemas.microsoft.com/office/drawing/2014/main" id="{C6E79A6A-55C4-FB21-F80F-99B62F736E42}"/>
              </a:ext>
            </a:extLst>
          </p:cNvPr>
          <p:cNvSpPr txBox="1"/>
          <p:nvPr/>
        </p:nvSpPr>
        <p:spPr>
          <a:xfrm>
            <a:off x="6608384" y="1267313"/>
            <a:ext cx="5474367" cy="954107"/>
          </a:xfrm>
          <a:prstGeom prst="rect">
            <a:avLst/>
          </a:prstGeom>
          <a:noFill/>
        </p:spPr>
        <p:txBody>
          <a:bodyPr wrap="square">
            <a:spAutoFit/>
          </a:bodyPr>
          <a:lstStyle/>
          <a:p>
            <a:r>
              <a:rPr lang="en-US" sz="2800" dirty="0">
                <a:solidFill>
                  <a:schemeClr val="tx1"/>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8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create a pic of a sportscar driver wearing a chicken suit</a:t>
            </a:r>
            <a:endParaRPr lang="en-US" sz="2800" dirty="0"/>
          </a:p>
        </p:txBody>
      </p:sp>
      <p:pic>
        <p:nvPicPr>
          <p:cNvPr id="5" name="Picture 4">
            <a:extLst>
              <a:ext uri="{FF2B5EF4-FFF2-40B4-BE49-F238E27FC236}">
                <a16:creationId xmlns:a16="http://schemas.microsoft.com/office/drawing/2014/main" id="{123DEBBC-446D-71DD-21BC-B7843063F462}"/>
              </a:ext>
            </a:extLst>
          </p:cNvPr>
          <p:cNvPicPr>
            <a:picLocks noChangeAspect="1"/>
          </p:cNvPicPr>
          <p:nvPr/>
        </p:nvPicPr>
        <p:blipFill>
          <a:blip r:embed="rId3">
            <a:extLst>
              <a:ext uri="{28A0092B-C50C-407E-A947-70E740481C1C}">
                <a14:useLocalDpi xmlns:a14="http://schemas.microsoft.com/office/drawing/2010/main" val="0"/>
              </a:ext>
            </a:extLst>
          </a:blip>
          <a:srcRect r="5612"/>
          <a:stretch/>
        </p:blipFill>
        <p:spPr>
          <a:xfrm>
            <a:off x="7351648" y="2221420"/>
            <a:ext cx="3642146" cy="2559132"/>
          </a:xfrm>
          <a:prstGeom prst="rect">
            <a:avLst/>
          </a:prstGeom>
        </p:spPr>
      </p:pic>
      <p:sp>
        <p:nvSpPr>
          <p:cNvPr id="10" name="TextBox 9">
            <a:extLst>
              <a:ext uri="{FF2B5EF4-FFF2-40B4-BE49-F238E27FC236}">
                <a16:creationId xmlns:a16="http://schemas.microsoft.com/office/drawing/2014/main" id="{23F14546-4AA9-5AAE-3E61-09CCE6EE6735}"/>
              </a:ext>
            </a:extLst>
          </p:cNvPr>
          <p:cNvSpPr txBox="1"/>
          <p:nvPr/>
        </p:nvSpPr>
        <p:spPr>
          <a:xfrm>
            <a:off x="6608384" y="5056245"/>
            <a:ext cx="5179359" cy="1328633"/>
          </a:xfrm>
          <a:prstGeom prst="rect">
            <a:avLst/>
          </a:prstGeom>
          <a:noFill/>
        </p:spPr>
        <p:txBody>
          <a:bodyPr wrap="square">
            <a:spAutoFit/>
          </a:bodyPr>
          <a:lstStyle/>
          <a:p>
            <a:pPr marL="285750" marR="0" lvl="0" indent="-285750">
              <a:lnSpc>
                <a:spcPct val="115000"/>
              </a:lnSpc>
              <a:spcBef>
                <a:spcPts val="0"/>
              </a:spcBef>
              <a:spcAft>
                <a:spcPts val="1200"/>
              </a:spcAft>
              <a:buClr>
                <a:schemeClr val="tx1">
                  <a:lumMod val="65000"/>
                  <a:lumOff val="35000"/>
                </a:schemeClr>
              </a:buClr>
              <a:buFont typeface="Wingdings" panose="05000000000000000000" pitchFamily="2" charset="2"/>
              <a:buChar char="§"/>
            </a:pPr>
            <a:r>
              <a:rPr lang="en-US" sz="2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Split complex tasks </a:t>
            </a:r>
            <a:r>
              <a:rPr lang="en-US"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(step by step/ split prompts First, Second)</a:t>
            </a:r>
          </a:p>
        </p:txBody>
      </p:sp>
    </p:spTree>
    <p:extLst>
      <p:ext uri="{BB962C8B-B14F-4D97-AF65-F5344CB8AC3E}">
        <p14:creationId xmlns:p14="http://schemas.microsoft.com/office/powerpoint/2010/main" val="235871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96258-827B-F1A3-F4D9-2E46FB7137C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9AEA4E-41FC-5135-6969-29B433099195}"/>
              </a:ext>
            </a:extLst>
          </p:cNvPr>
          <p:cNvCxnSpPr>
            <a:cxnSpLocks/>
          </p:cNvCxnSpPr>
          <p:nvPr/>
        </p:nvCxnSpPr>
        <p:spPr>
          <a:xfrm>
            <a:off x="1967819" y="228598"/>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05B7BB57-8FC3-9A14-7FD2-436B80C05A86}"/>
              </a:ext>
            </a:extLst>
          </p:cNvPr>
          <p:cNvSpPr txBox="1">
            <a:spLocks/>
          </p:cNvSpPr>
          <p:nvPr/>
        </p:nvSpPr>
        <p:spPr>
          <a:xfrm>
            <a:off x="2061213" y="184647"/>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RESULTS</a:t>
            </a:r>
            <a:br>
              <a:rPr lang="en-US" dirty="0"/>
            </a:br>
            <a:endParaRPr lang="en-US" sz="4000" dirty="0"/>
          </a:p>
        </p:txBody>
      </p:sp>
      <p:pic>
        <p:nvPicPr>
          <p:cNvPr id="2" name="Picture 1" descr="A graph of different colored bars&#10;&#10;AI-generated content may be incorrect.">
            <a:extLst>
              <a:ext uri="{FF2B5EF4-FFF2-40B4-BE49-F238E27FC236}">
                <a16:creationId xmlns:a16="http://schemas.microsoft.com/office/drawing/2014/main" id="{BA743E38-2653-93D9-A324-243AF86DE8CE}"/>
              </a:ext>
            </a:extLst>
          </p:cNvPr>
          <p:cNvPicPr>
            <a:picLocks noChangeAspect="1"/>
          </p:cNvPicPr>
          <p:nvPr/>
        </p:nvPicPr>
        <p:blipFill>
          <a:blip r:embed="rId2"/>
          <a:stretch>
            <a:fillRect/>
          </a:stretch>
        </p:blipFill>
        <p:spPr>
          <a:xfrm>
            <a:off x="2422513" y="777766"/>
            <a:ext cx="7152411" cy="5008853"/>
          </a:xfrm>
          <a:prstGeom prst="rect">
            <a:avLst/>
          </a:prstGeom>
        </p:spPr>
      </p:pic>
      <p:sp>
        <p:nvSpPr>
          <p:cNvPr id="3" name="Rectangle 2">
            <a:extLst>
              <a:ext uri="{FF2B5EF4-FFF2-40B4-BE49-F238E27FC236}">
                <a16:creationId xmlns:a16="http://schemas.microsoft.com/office/drawing/2014/main" id="{E70A0088-2FC1-DEEE-1634-3A786A9443DF}"/>
              </a:ext>
            </a:extLst>
          </p:cNvPr>
          <p:cNvSpPr/>
          <p:nvPr/>
        </p:nvSpPr>
        <p:spPr>
          <a:xfrm>
            <a:off x="2061213" y="6080234"/>
            <a:ext cx="8839200" cy="562462"/>
          </a:xfrm>
          <a:prstGeom prst="rect">
            <a:avLst/>
          </a:prstGeom>
        </p:spPr>
        <p:txBody>
          <a:bodyPr wrap="square">
            <a:spAutoFit/>
          </a:bodyPr>
          <a:lstStyle/>
          <a:p>
            <a:pPr algn="just" defTabSz="3830473" fontAlgn="auto">
              <a:spcBef>
                <a:spcPts val="0"/>
              </a:spcBef>
              <a:spcAft>
                <a:spcPts val="0"/>
              </a:spcAft>
            </a:pPr>
            <a:r>
              <a:rPr lang="en-US" sz="3055" b="1" dirty="0">
                <a:solidFill>
                  <a:prstClr val="black"/>
                </a:solidFill>
                <a:latin typeface="Calibri" panose="020F0502020204030204"/>
              </a:rPr>
              <a:t>Figure 3. Significantly positive perceptions of GenAI. </a:t>
            </a:r>
            <a:endParaRPr lang="en-US" sz="3055" dirty="0">
              <a:solidFill>
                <a:prstClr val="black"/>
              </a:solidFill>
              <a:latin typeface="Calibri" panose="020F0502020204030204"/>
            </a:endParaRPr>
          </a:p>
        </p:txBody>
      </p:sp>
    </p:spTree>
    <p:extLst>
      <p:ext uri="{BB962C8B-B14F-4D97-AF65-F5344CB8AC3E}">
        <p14:creationId xmlns:p14="http://schemas.microsoft.com/office/powerpoint/2010/main" val="248810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BF2A-BD3C-AB86-2183-843650C5BBF9}"/>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C97C0A-0850-442E-0EC6-E20E8FD6F2D3}"/>
              </a:ext>
            </a:extLst>
          </p:cNvPr>
          <p:cNvCxnSpPr>
            <a:cxnSpLocks/>
          </p:cNvCxnSpPr>
          <p:nvPr/>
        </p:nvCxnSpPr>
        <p:spPr>
          <a:xfrm>
            <a:off x="1967819" y="228598"/>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232F52AD-7AC0-5659-D2B8-273F3A988051}"/>
              </a:ext>
            </a:extLst>
          </p:cNvPr>
          <p:cNvSpPr txBox="1">
            <a:spLocks/>
          </p:cNvSpPr>
          <p:nvPr/>
        </p:nvSpPr>
        <p:spPr>
          <a:xfrm>
            <a:off x="2061213" y="184647"/>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RESULTS</a:t>
            </a:r>
            <a:br>
              <a:rPr lang="en-US" dirty="0"/>
            </a:br>
            <a:endParaRPr lang="en-US" sz="4000" dirty="0"/>
          </a:p>
        </p:txBody>
      </p:sp>
      <p:sp>
        <p:nvSpPr>
          <p:cNvPr id="3" name="Rectangle 2">
            <a:extLst>
              <a:ext uri="{FF2B5EF4-FFF2-40B4-BE49-F238E27FC236}">
                <a16:creationId xmlns:a16="http://schemas.microsoft.com/office/drawing/2014/main" id="{31B655FE-FCFE-537D-BADD-2670E8241511}"/>
              </a:ext>
            </a:extLst>
          </p:cNvPr>
          <p:cNvSpPr/>
          <p:nvPr/>
        </p:nvSpPr>
        <p:spPr>
          <a:xfrm>
            <a:off x="2061213" y="6080234"/>
            <a:ext cx="8839200" cy="523220"/>
          </a:xfrm>
          <a:prstGeom prst="rect">
            <a:avLst/>
          </a:prstGeom>
        </p:spPr>
        <p:txBody>
          <a:bodyPr wrap="square">
            <a:spAutoFit/>
          </a:bodyPr>
          <a:lstStyle/>
          <a:p>
            <a:pPr algn="just" defTabSz="3830473" fontAlgn="auto">
              <a:spcBef>
                <a:spcPts val="0"/>
              </a:spcBef>
              <a:spcAft>
                <a:spcPts val="0"/>
              </a:spcAft>
            </a:pPr>
            <a:r>
              <a:rPr lang="en-US" sz="2800" b="1" dirty="0">
                <a:solidFill>
                  <a:prstClr val="black"/>
                </a:solidFill>
                <a:latin typeface="Calibri" panose="020F0502020204030204"/>
              </a:rPr>
              <a:t>Figure 4. Impacts of GenAI on Reading &amp; Comprehension. </a:t>
            </a:r>
            <a:endParaRPr lang="en-US" sz="2800" dirty="0">
              <a:solidFill>
                <a:prstClr val="black"/>
              </a:solidFill>
              <a:latin typeface="Calibri" panose="020F0502020204030204"/>
            </a:endParaRPr>
          </a:p>
        </p:txBody>
      </p:sp>
      <p:pic>
        <p:nvPicPr>
          <p:cNvPr id="4" name="Picture 3" descr="A graph with text and numbers&#10;&#10;AI-generated content may be incorrect.">
            <a:extLst>
              <a:ext uri="{FF2B5EF4-FFF2-40B4-BE49-F238E27FC236}">
                <a16:creationId xmlns:a16="http://schemas.microsoft.com/office/drawing/2014/main" id="{FED5B8E9-0DEC-7A2B-E701-B576BAAD3873}"/>
              </a:ext>
            </a:extLst>
          </p:cNvPr>
          <p:cNvPicPr>
            <a:picLocks noChangeAspect="1"/>
          </p:cNvPicPr>
          <p:nvPr/>
        </p:nvPicPr>
        <p:blipFill>
          <a:blip r:embed="rId2"/>
          <a:stretch>
            <a:fillRect/>
          </a:stretch>
        </p:blipFill>
        <p:spPr>
          <a:xfrm>
            <a:off x="2201859" y="818533"/>
            <a:ext cx="8839200" cy="5242468"/>
          </a:xfrm>
          <a:prstGeom prst="rect">
            <a:avLst/>
          </a:prstGeom>
        </p:spPr>
      </p:pic>
    </p:spTree>
    <p:extLst>
      <p:ext uri="{BB962C8B-B14F-4D97-AF65-F5344CB8AC3E}">
        <p14:creationId xmlns:p14="http://schemas.microsoft.com/office/powerpoint/2010/main" val="375130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3BE1D-50B6-21B2-9A55-52DBE6F7C9D3}"/>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9432C47-BAB2-4035-53CE-3125A3551659}"/>
              </a:ext>
            </a:extLst>
          </p:cNvPr>
          <p:cNvCxnSpPr>
            <a:cxnSpLocks/>
          </p:cNvCxnSpPr>
          <p:nvPr/>
        </p:nvCxnSpPr>
        <p:spPr>
          <a:xfrm>
            <a:off x="1967819" y="228598"/>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ADFAE4A8-D468-429C-920D-1FC7EE34D2DD}"/>
              </a:ext>
            </a:extLst>
          </p:cNvPr>
          <p:cNvSpPr txBox="1">
            <a:spLocks/>
          </p:cNvSpPr>
          <p:nvPr/>
        </p:nvSpPr>
        <p:spPr>
          <a:xfrm>
            <a:off x="2061213" y="184647"/>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RESULTS</a:t>
            </a:r>
            <a:br>
              <a:rPr lang="en-US" dirty="0"/>
            </a:br>
            <a:endParaRPr lang="en-US" sz="4000" dirty="0"/>
          </a:p>
        </p:txBody>
      </p:sp>
      <p:sp>
        <p:nvSpPr>
          <p:cNvPr id="3" name="Rectangle 2">
            <a:extLst>
              <a:ext uri="{FF2B5EF4-FFF2-40B4-BE49-F238E27FC236}">
                <a16:creationId xmlns:a16="http://schemas.microsoft.com/office/drawing/2014/main" id="{164A0DC7-270E-E3F5-E6C2-8C63D3BA9C07}"/>
              </a:ext>
            </a:extLst>
          </p:cNvPr>
          <p:cNvSpPr/>
          <p:nvPr/>
        </p:nvSpPr>
        <p:spPr>
          <a:xfrm>
            <a:off x="2061213" y="6080234"/>
            <a:ext cx="8839200" cy="562462"/>
          </a:xfrm>
          <a:prstGeom prst="rect">
            <a:avLst/>
          </a:prstGeom>
        </p:spPr>
        <p:txBody>
          <a:bodyPr wrap="square">
            <a:spAutoFit/>
          </a:bodyPr>
          <a:lstStyle/>
          <a:p>
            <a:pPr algn="just" defTabSz="3830473" fontAlgn="auto">
              <a:spcBef>
                <a:spcPts val="0"/>
              </a:spcBef>
              <a:spcAft>
                <a:spcPts val="0"/>
              </a:spcAft>
            </a:pPr>
            <a:r>
              <a:rPr lang="en-US" sz="3055" b="1" dirty="0">
                <a:solidFill>
                  <a:prstClr val="black"/>
                </a:solidFill>
                <a:latin typeface="Calibri" panose="020F0502020204030204"/>
              </a:rPr>
              <a:t>Figure 5. Top Themes Identified by four campuses. </a:t>
            </a:r>
            <a:endParaRPr lang="en-US" sz="3055" dirty="0">
              <a:solidFill>
                <a:prstClr val="black"/>
              </a:solidFill>
              <a:latin typeface="Calibri" panose="020F0502020204030204"/>
            </a:endParaRPr>
          </a:p>
        </p:txBody>
      </p:sp>
      <p:pic>
        <p:nvPicPr>
          <p:cNvPr id="4" name="Picture 3" descr="Several words on a white background&#10;&#10;AI-generated content may be incorrect.">
            <a:extLst>
              <a:ext uri="{FF2B5EF4-FFF2-40B4-BE49-F238E27FC236}">
                <a16:creationId xmlns:a16="http://schemas.microsoft.com/office/drawing/2014/main" id="{BC063C67-DC9A-6D2F-C376-5E9474D9F15F}"/>
              </a:ext>
            </a:extLst>
          </p:cNvPr>
          <p:cNvPicPr>
            <a:picLocks noChangeAspect="1"/>
          </p:cNvPicPr>
          <p:nvPr/>
        </p:nvPicPr>
        <p:blipFill>
          <a:blip r:embed="rId2"/>
          <a:stretch>
            <a:fillRect/>
          </a:stretch>
        </p:blipFill>
        <p:spPr>
          <a:xfrm>
            <a:off x="2308345" y="853070"/>
            <a:ext cx="9476517" cy="5222067"/>
          </a:xfrm>
          <a:prstGeom prst="rect">
            <a:avLst/>
          </a:prstGeom>
        </p:spPr>
      </p:pic>
    </p:spTree>
    <p:extLst>
      <p:ext uri="{BB962C8B-B14F-4D97-AF65-F5344CB8AC3E}">
        <p14:creationId xmlns:p14="http://schemas.microsoft.com/office/powerpoint/2010/main" val="295791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0D31C-72B1-A8D2-465D-3DAE7235915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5B9F817-8F60-1C60-8B2C-4BAD669F8D9E}"/>
              </a:ext>
            </a:extLst>
          </p:cNvPr>
          <p:cNvCxnSpPr>
            <a:cxnSpLocks/>
          </p:cNvCxnSpPr>
          <p:nvPr/>
        </p:nvCxnSpPr>
        <p:spPr>
          <a:xfrm>
            <a:off x="1967819" y="228598"/>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D3557C89-1C5F-284E-564B-EAA7B6DA8295}"/>
              </a:ext>
            </a:extLst>
          </p:cNvPr>
          <p:cNvSpPr txBox="1">
            <a:spLocks/>
          </p:cNvSpPr>
          <p:nvPr/>
        </p:nvSpPr>
        <p:spPr>
          <a:xfrm>
            <a:off x="2061213" y="184647"/>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RESULTS</a:t>
            </a:r>
            <a:br>
              <a:rPr lang="en-US" dirty="0"/>
            </a:br>
            <a:endParaRPr lang="en-US" sz="4000" dirty="0"/>
          </a:p>
        </p:txBody>
      </p:sp>
      <p:sp>
        <p:nvSpPr>
          <p:cNvPr id="3" name="Rectangle 2">
            <a:extLst>
              <a:ext uri="{FF2B5EF4-FFF2-40B4-BE49-F238E27FC236}">
                <a16:creationId xmlns:a16="http://schemas.microsoft.com/office/drawing/2014/main" id="{09F0E9E9-CE74-1FAC-20EE-57D693CE51E5}"/>
              </a:ext>
            </a:extLst>
          </p:cNvPr>
          <p:cNvSpPr/>
          <p:nvPr/>
        </p:nvSpPr>
        <p:spPr>
          <a:xfrm>
            <a:off x="2061213" y="6080234"/>
            <a:ext cx="8839200" cy="562462"/>
          </a:xfrm>
          <a:prstGeom prst="rect">
            <a:avLst/>
          </a:prstGeom>
        </p:spPr>
        <p:txBody>
          <a:bodyPr wrap="square">
            <a:spAutoFit/>
          </a:bodyPr>
          <a:lstStyle/>
          <a:p>
            <a:pPr algn="just" defTabSz="3830473" fontAlgn="auto">
              <a:spcBef>
                <a:spcPts val="0"/>
              </a:spcBef>
              <a:spcAft>
                <a:spcPts val="0"/>
              </a:spcAft>
            </a:pPr>
            <a:r>
              <a:rPr lang="en-US" sz="3055" b="1" dirty="0">
                <a:solidFill>
                  <a:prstClr val="black"/>
                </a:solidFill>
                <a:latin typeface="Calibri" panose="020F0502020204030204"/>
              </a:rPr>
              <a:t>Figure 6. Top Challenges of GenAI by four campuses. </a:t>
            </a:r>
            <a:endParaRPr lang="en-US" sz="3055" dirty="0">
              <a:solidFill>
                <a:prstClr val="black"/>
              </a:solidFill>
              <a:latin typeface="Calibri" panose="020F0502020204030204"/>
            </a:endParaRPr>
          </a:p>
        </p:txBody>
      </p:sp>
      <p:pic>
        <p:nvPicPr>
          <p:cNvPr id="4" name="Picture 3" descr="Several different types of information&#10;&#10;AI-generated content may be incorrect.">
            <a:extLst>
              <a:ext uri="{FF2B5EF4-FFF2-40B4-BE49-F238E27FC236}">
                <a16:creationId xmlns:a16="http://schemas.microsoft.com/office/drawing/2014/main" id="{06879C23-B9BB-724A-39B9-DFCD92454EC6}"/>
              </a:ext>
            </a:extLst>
          </p:cNvPr>
          <p:cNvPicPr>
            <a:picLocks noChangeAspect="1"/>
          </p:cNvPicPr>
          <p:nvPr/>
        </p:nvPicPr>
        <p:blipFill>
          <a:blip r:embed="rId2"/>
          <a:stretch>
            <a:fillRect/>
          </a:stretch>
        </p:blipFill>
        <p:spPr>
          <a:xfrm>
            <a:off x="2161223" y="908730"/>
            <a:ext cx="9752871" cy="5182339"/>
          </a:xfrm>
          <a:prstGeom prst="rect">
            <a:avLst/>
          </a:prstGeom>
        </p:spPr>
      </p:pic>
    </p:spTree>
    <p:extLst>
      <p:ext uri="{BB962C8B-B14F-4D97-AF65-F5344CB8AC3E}">
        <p14:creationId xmlns:p14="http://schemas.microsoft.com/office/powerpoint/2010/main" val="209019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99629-6C6A-BF27-972A-3BFEAB81A61E}"/>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3AC122-5EFB-FB79-DCD6-088355F9190E}"/>
              </a:ext>
            </a:extLst>
          </p:cNvPr>
          <p:cNvSpPr txBox="1">
            <a:spLocks/>
          </p:cNvSpPr>
          <p:nvPr/>
        </p:nvSpPr>
        <p:spPr>
          <a:xfrm>
            <a:off x="315870" y="174709"/>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rPr>
              <a:t>RESULTS (STUDY GUIDE)</a:t>
            </a:r>
            <a:br>
              <a:rPr lang="en-US" dirty="0"/>
            </a:br>
            <a:endParaRPr lang="en-US" sz="4000" dirty="0"/>
          </a:p>
        </p:txBody>
      </p:sp>
      <p:pic>
        <p:nvPicPr>
          <p:cNvPr id="2" name="Picture 1" descr="A colorful cell structure with many different colored cells&#10;&#10;AI-generated content may be incorrect.">
            <a:extLst>
              <a:ext uri="{FF2B5EF4-FFF2-40B4-BE49-F238E27FC236}">
                <a16:creationId xmlns:a16="http://schemas.microsoft.com/office/drawing/2014/main" id="{FC1B7D84-F70F-5913-33FF-2E8425923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37" y="906075"/>
            <a:ext cx="3839538" cy="3013658"/>
          </a:xfrm>
          <a:prstGeom prst="rect">
            <a:avLst/>
          </a:prstGeom>
        </p:spPr>
      </p:pic>
      <p:pic>
        <p:nvPicPr>
          <p:cNvPr id="3" name="Picture 2" descr="A poster of science&#10;&#10;AI-generated content may be incorrect.">
            <a:extLst>
              <a:ext uri="{FF2B5EF4-FFF2-40B4-BE49-F238E27FC236}">
                <a16:creationId xmlns:a16="http://schemas.microsoft.com/office/drawing/2014/main" id="{C66D73E2-D7F5-0A62-D32E-962CBC29C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187" y="1001596"/>
            <a:ext cx="3660632" cy="4199947"/>
          </a:xfrm>
          <a:prstGeom prst="rect">
            <a:avLst/>
          </a:prstGeom>
        </p:spPr>
      </p:pic>
      <p:pic>
        <p:nvPicPr>
          <p:cNvPr id="4" name="Picture 3" descr="A diagram of different types of flowers&#10;&#10;AI-generated content may be incorrect.">
            <a:extLst>
              <a:ext uri="{FF2B5EF4-FFF2-40B4-BE49-F238E27FC236}">
                <a16:creationId xmlns:a16="http://schemas.microsoft.com/office/drawing/2014/main" id="{FCC07C2A-A63F-8ADD-A901-91FCA0691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362" y="595199"/>
            <a:ext cx="4261359" cy="4312292"/>
          </a:xfrm>
          <a:prstGeom prst="rect">
            <a:avLst/>
          </a:prstGeom>
        </p:spPr>
      </p:pic>
      <p:pic>
        <p:nvPicPr>
          <p:cNvPr id="7" name="Picture 6" descr="A diagram of molecules and molecules&#10;&#10;AI-generated content may be incorrect.">
            <a:extLst>
              <a:ext uri="{FF2B5EF4-FFF2-40B4-BE49-F238E27FC236}">
                <a16:creationId xmlns:a16="http://schemas.microsoft.com/office/drawing/2014/main" id="{A8DCC92C-D802-FDE1-A79D-299301881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072" y="3271588"/>
            <a:ext cx="3660632" cy="2945042"/>
          </a:xfrm>
          <a:prstGeom prst="rect">
            <a:avLst/>
          </a:prstGeom>
        </p:spPr>
      </p:pic>
      <p:pic>
        <p:nvPicPr>
          <p:cNvPr id="8" name="Picture 7" descr="A notebook with a diagram of water and life&#10;&#10;AI-generated content may be incorrect.">
            <a:extLst>
              <a:ext uri="{FF2B5EF4-FFF2-40B4-BE49-F238E27FC236}">
                <a16:creationId xmlns:a16="http://schemas.microsoft.com/office/drawing/2014/main" id="{AB12F12C-3708-F4D7-F052-0251EF5F67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775" y="3181721"/>
            <a:ext cx="3139026" cy="3041150"/>
          </a:xfrm>
          <a:prstGeom prst="rect">
            <a:avLst/>
          </a:prstGeom>
        </p:spPr>
      </p:pic>
      <p:pic>
        <p:nvPicPr>
          <p:cNvPr id="10" name="Picture 9" descr="A diagram of water with text and symbols&#10;&#10;AI-generated content may be incorrect.">
            <a:extLst>
              <a:ext uri="{FF2B5EF4-FFF2-40B4-BE49-F238E27FC236}">
                <a16:creationId xmlns:a16="http://schemas.microsoft.com/office/drawing/2014/main" id="{CCA638CA-ED05-F033-3A6A-F3B4BC7BB1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824" y="3406282"/>
            <a:ext cx="3537475" cy="2810348"/>
          </a:xfrm>
          <a:prstGeom prst="rect">
            <a:avLst/>
          </a:prstGeom>
        </p:spPr>
      </p:pic>
      <p:sp>
        <p:nvSpPr>
          <p:cNvPr id="11" name="TextBox 10">
            <a:extLst>
              <a:ext uri="{FF2B5EF4-FFF2-40B4-BE49-F238E27FC236}">
                <a16:creationId xmlns:a16="http://schemas.microsoft.com/office/drawing/2014/main" id="{2F4EAC16-BF1E-0640-26F9-3B4AD372B1B4}"/>
              </a:ext>
            </a:extLst>
          </p:cNvPr>
          <p:cNvSpPr txBox="1"/>
          <p:nvPr/>
        </p:nvSpPr>
        <p:spPr>
          <a:xfrm>
            <a:off x="2045368" y="6358389"/>
            <a:ext cx="9480336" cy="369332"/>
          </a:xfrm>
          <a:prstGeom prst="rect">
            <a:avLst/>
          </a:prstGeom>
          <a:noFill/>
        </p:spPr>
        <p:txBody>
          <a:bodyPr wrap="square">
            <a:spAutoFit/>
          </a:bodyPr>
          <a:lstStyle/>
          <a:p>
            <a:r>
              <a:rPr lang="en-US" b="1" dirty="0">
                <a:latin typeface="Arial" panose="020B0604020202020204" pitchFamily="34" charset="0"/>
                <a:ea typeface="Calibri" panose="020F0502020204030204" pitchFamily="34" charset="0"/>
                <a:cs typeface="Times New Roman" panose="02020603050405020304" pitchFamily="18" charset="0"/>
              </a:rPr>
              <a:t>Figure 7. GenAI Assignment #2: Creating Study Guide on a specific chapter</a:t>
            </a:r>
            <a:endParaRPr lang="en-US" b="1" dirty="0"/>
          </a:p>
        </p:txBody>
      </p:sp>
    </p:spTree>
    <p:extLst>
      <p:ext uri="{BB962C8B-B14F-4D97-AF65-F5344CB8AC3E}">
        <p14:creationId xmlns:p14="http://schemas.microsoft.com/office/powerpoint/2010/main" val="392134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A231D-EAB3-8482-1567-E8B116797CE3}"/>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048432F-2AD2-A574-4B3E-7456F12ABE20}"/>
              </a:ext>
            </a:extLst>
          </p:cNvPr>
          <p:cNvCxnSpPr>
            <a:cxnSpLocks/>
          </p:cNvCxnSpPr>
          <p:nvPr/>
        </p:nvCxnSpPr>
        <p:spPr>
          <a:xfrm>
            <a:off x="3449778" y="228599"/>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BD9B5445-E472-A77E-0178-B338E5E901DE}"/>
              </a:ext>
            </a:extLst>
          </p:cNvPr>
          <p:cNvSpPr txBox="1">
            <a:spLocks/>
          </p:cNvSpPr>
          <p:nvPr/>
        </p:nvSpPr>
        <p:spPr>
          <a:xfrm>
            <a:off x="3553683" y="228599"/>
            <a:ext cx="8406249" cy="55132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CONCLUSIONS / FUTURE AIMS</a:t>
            </a:r>
            <a:endParaRPr lang="en-US" sz="4000" b="1" dirty="0">
              <a:highlight>
                <a:srgbClr val="F9C423"/>
              </a:highlight>
              <a:latin typeface="Gotham Bold" pitchFamily="2" charset="0"/>
            </a:endParaRPr>
          </a:p>
          <a:p>
            <a:pPr marL="457200" indent="-457200" algn="l">
              <a:buFont typeface="Wingdings" panose="05000000000000000000" pitchFamily="2" charset="2"/>
              <a:buChar char="q"/>
            </a:pPr>
            <a:r>
              <a:rPr lang="en-US" sz="2800" dirty="0"/>
              <a:t>The first results suggest the positive effects of using GenAI supported assignments in Majors Biology courses. </a:t>
            </a:r>
          </a:p>
          <a:p>
            <a:pPr marL="457200" indent="-457200" algn="l">
              <a:buFont typeface="Wingdings" panose="05000000000000000000" pitchFamily="2" charset="2"/>
              <a:buChar char="q"/>
            </a:pPr>
            <a:endParaRPr lang="en-US" sz="2800" dirty="0"/>
          </a:p>
          <a:p>
            <a:pPr marL="457200" indent="-457200" algn="l">
              <a:buFont typeface="Wingdings" panose="05000000000000000000" pitchFamily="2" charset="2"/>
              <a:buChar char="q"/>
            </a:pPr>
            <a:r>
              <a:rPr lang="en-US" sz="2800" dirty="0"/>
              <a:t>A majority of the participants (avg: 67%) reported finding GenAI valuable to make the course more engaging. </a:t>
            </a:r>
          </a:p>
          <a:p>
            <a:pPr marL="457200" indent="-457200" algn="l">
              <a:buFont typeface="Wingdings" panose="05000000000000000000" pitchFamily="2" charset="2"/>
              <a:buChar char="q"/>
            </a:pPr>
            <a:endParaRPr lang="en-US" sz="2800" dirty="0"/>
          </a:p>
          <a:p>
            <a:pPr marL="457200" indent="-457200" algn="l">
              <a:buFont typeface="Wingdings" panose="05000000000000000000" pitchFamily="2" charset="2"/>
              <a:buChar char="q"/>
            </a:pPr>
            <a:r>
              <a:rPr lang="en-US" sz="2800" dirty="0"/>
              <a:t>The top themes for the most helpful aspects included “Explain” and “Understand”</a:t>
            </a:r>
          </a:p>
          <a:p>
            <a:pPr marL="457200" indent="-457200" algn="l">
              <a:buFont typeface="Wingdings" panose="05000000000000000000" pitchFamily="2" charset="2"/>
              <a:buChar char="q"/>
            </a:pPr>
            <a:endParaRPr lang="en-US" sz="2800" dirty="0"/>
          </a:p>
          <a:p>
            <a:pPr marL="457200" indent="-457200" algn="l">
              <a:buFont typeface="Wingdings" panose="05000000000000000000" pitchFamily="2" charset="2"/>
              <a:buChar char="q"/>
            </a:pPr>
            <a:r>
              <a:rPr lang="en-US" sz="2800" dirty="0"/>
              <a:t>Next steps: Spring semester data collection and investigate prompt types (Starter vs. Advanced)</a:t>
            </a:r>
            <a:br>
              <a:rPr lang="en-US" dirty="0"/>
            </a:br>
            <a:endParaRPr lang="en-US" sz="4000" dirty="0"/>
          </a:p>
        </p:txBody>
      </p:sp>
      <p:pic>
        <p:nvPicPr>
          <p:cNvPr id="9" name="Picture 8" descr="A light bulb on top of a book&#10;&#10;AI-generated content may be incorrect.">
            <a:extLst>
              <a:ext uri="{FF2B5EF4-FFF2-40B4-BE49-F238E27FC236}">
                <a16:creationId xmlns:a16="http://schemas.microsoft.com/office/drawing/2014/main" id="{25D7C865-FAD1-181E-793B-1484B1C048F5}"/>
              </a:ext>
            </a:extLst>
          </p:cNvPr>
          <p:cNvPicPr>
            <a:picLocks noChangeAspect="1"/>
          </p:cNvPicPr>
          <p:nvPr/>
        </p:nvPicPr>
        <p:blipFill>
          <a:blip r:embed="rId2">
            <a:extLst>
              <a:ext uri="{28A0092B-C50C-407E-A947-70E740481C1C}">
                <a14:useLocalDpi xmlns:a14="http://schemas.microsoft.com/office/drawing/2010/main" val="0"/>
              </a:ext>
            </a:extLst>
          </a:blip>
          <a:srcRect l="6128" r="16856"/>
          <a:stretch/>
        </p:blipFill>
        <p:spPr>
          <a:xfrm>
            <a:off x="128154" y="766988"/>
            <a:ext cx="3217720" cy="3121152"/>
          </a:xfrm>
          <a:prstGeom prst="rect">
            <a:avLst/>
          </a:prstGeom>
        </p:spPr>
      </p:pic>
      <p:pic>
        <p:nvPicPr>
          <p:cNvPr id="2" name="Picture 1">
            <a:extLst>
              <a:ext uri="{FF2B5EF4-FFF2-40B4-BE49-F238E27FC236}">
                <a16:creationId xmlns:a16="http://schemas.microsoft.com/office/drawing/2014/main" id="{1E68E779-DE49-23F0-372C-18F26996A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01" y="411277"/>
            <a:ext cx="3132025" cy="975877"/>
          </a:xfrm>
          <a:prstGeom prst="rect">
            <a:avLst/>
          </a:prstGeom>
        </p:spPr>
      </p:pic>
    </p:spTree>
    <p:extLst>
      <p:ext uri="{BB962C8B-B14F-4D97-AF65-F5344CB8AC3E}">
        <p14:creationId xmlns:p14="http://schemas.microsoft.com/office/powerpoint/2010/main" val="210819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5C305-B3DB-7E08-F5CD-FA7848199A58}"/>
            </a:ext>
          </a:extLst>
        </p:cNvPr>
        <p:cNvGrpSpPr/>
        <p:nvPr/>
      </p:nvGrpSpPr>
      <p:grpSpPr>
        <a:xfrm>
          <a:off x="0" y="0"/>
          <a:ext cx="0" cy="0"/>
          <a:chOff x="0" y="0"/>
          <a:chExt cx="0" cy="0"/>
        </a:xfrm>
      </p:grpSpPr>
      <p:pic>
        <p:nvPicPr>
          <p:cNvPr id="2" name="Picture 1" descr="A black rectangular frame with a white screen&#10;&#10;AI-generated content may be incorrect.">
            <a:extLst>
              <a:ext uri="{FF2B5EF4-FFF2-40B4-BE49-F238E27FC236}">
                <a16:creationId xmlns:a16="http://schemas.microsoft.com/office/drawing/2014/main" id="{158ACF3E-C8B4-F0DF-1BC5-EAB320CA6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070" y="1891955"/>
            <a:ext cx="4204255" cy="3636009"/>
          </a:xfrm>
          <a:prstGeom prst="rect">
            <a:avLst/>
          </a:prstGeom>
        </p:spPr>
      </p:pic>
      <p:pic>
        <p:nvPicPr>
          <p:cNvPr id="3" name="Picture 2" descr="A pencil drawing a light bulb and hearts&#10;&#10;AI-generated content may be incorrect.">
            <a:extLst>
              <a:ext uri="{FF2B5EF4-FFF2-40B4-BE49-F238E27FC236}">
                <a16:creationId xmlns:a16="http://schemas.microsoft.com/office/drawing/2014/main" id="{AAF91AA3-8404-35D3-8F5E-DD760D5DAF6D}"/>
              </a:ext>
            </a:extLst>
          </p:cNvPr>
          <p:cNvPicPr>
            <a:picLocks noChangeAspect="1"/>
          </p:cNvPicPr>
          <p:nvPr/>
        </p:nvPicPr>
        <p:blipFill>
          <a:blip r:embed="rId3"/>
          <a:srcRect l="37516" t="21656" b="9981"/>
          <a:stretch/>
        </p:blipFill>
        <p:spPr>
          <a:xfrm>
            <a:off x="8038365" y="83127"/>
            <a:ext cx="4072045" cy="6660573"/>
          </a:xfrm>
          <a:prstGeom prst="rect">
            <a:avLst/>
          </a:prstGeom>
        </p:spPr>
      </p:pic>
      <p:pic>
        <p:nvPicPr>
          <p:cNvPr id="7" name="Picture 6" descr="A yellow bird flying over a black background&#10;&#10;AI-generated content may be incorrect.">
            <a:extLst>
              <a:ext uri="{FF2B5EF4-FFF2-40B4-BE49-F238E27FC236}">
                <a16:creationId xmlns:a16="http://schemas.microsoft.com/office/drawing/2014/main" id="{DF1023A6-AF7D-1C1C-2810-6555F31DD6C2}"/>
              </a:ext>
            </a:extLst>
          </p:cNvPr>
          <p:cNvPicPr>
            <a:picLocks noChangeAspect="1"/>
          </p:cNvPicPr>
          <p:nvPr/>
        </p:nvPicPr>
        <p:blipFill>
          <a:blip r:embed="rId4"/>
          <a:srcRect t="24797" b="17323"/>
          <a:stretch/>
        </p:blipFill>
        <p:spPr>
          <a:xfrm>
            <a:off x="3248832" y="3533068"/>
            <a:ext cx="1213292" cy="554628"/>
          </a:xfrm>
          <a:prstGeom prst="rect">
            <a:avLst/>
          </a:prstGeom>
        </p:spPr>
      </p:pic>
      <p:pic>
        <p:nvPicPr>
          <p:cNvPr id="8" name="Picture 7" descr="A blue and yellow logo&#10;&#10;AI-generated content may be incorrect.">
            <a:extLst>
              <a:ext uri="{FF2B5EF4-FFF2-40B4-BE49-F238E27FC236}">
                <a16:creationId xmlns:a16="http://schemas.microsoft.com/office/drawing/2014/main" id="{7E67E476-BC9D-D451-5693-658995EF03D4}"/>
              </a:ext>
            </a:extLst>
          </p:cNvPr>
          <p:cNvPicPr>
            <a:picLocks noChangeAspect="1"/>
          </p:cNvPicPr>
          <p:nvPr/>
        </p:nvPicPr>
        <p:blipFill>
          <a:blip r:embed="rId5"/>
          <a:stretch>
            <a:fillRect/>
          </a:stretch>
        </p:blipFill>
        <p:spPr>
          <a:xfrm>
            <a:off x="3078856" y="2955349"/>
            <a:ext cx="1320034" cy="536148"/>
          </a:xfrm>
          <a:prstGeom prst="rect">
            <a:avLst/>
          </a:prstGeom>
        </p:spPr>
      </p:pic>
      <p:pic>
        <p:nvPicPr>
          <p:cNvPr id="10" name="Picture 9" descr="Blue text on a black background&#10;&#10;AI-generated content may be incorrect.">
            <a:extLst>
              <a:ext uri="{FF2B5EF4-FFF2-40B4-BE49-F238E27FC236}">
                <a16:creationId xmlns:a16="http://schemas.microsoft.com/office/drawing/2014/main" id="{A0EE9548-2626-513B-4DC0-C0BEF5D9D5AD}"/>
              </a:ext>
            </a:extLst>
          </p:cNvPr>
          <p:cNvPicPr>
            <a:picLocks noChangeAspect="1"/>
          </p:cNvPicPr>
          <p:nvPr/>
        </p:nvPicPr>
        <p:blipFill>
          <a:blip r:embed="rId6"/>
          <a:stretch>
            <a:fillRect/>
          </a:stretch>
        </p:blipFill>
        <p:spPr>
          <a:xfrm>
            <a:off x="3504839" y="4305553"/>
            <a:ext cx="1058474" cy="751212"/>
          </a:xfrm>
          <a:prstGeom prst="rect">
            <a:avLst/>
          </a:prstGeom>
        </p:spPr>
      </p:pic>
      <p:pic>
        <p:nvPicPr>
          <p:cNvPr id="11" name="Picture 10" descr="Logo&#10;&#10;Description automatically generated">
            <a:extLst>
              <a:ext uri="{FF2B5EF4-FFF2-40B4-BE49-F238E27FC236}">
                <a16:creationId xmlns:a16="http://schemas.microsoft.com/office/drawing/2014/main" id="{298D5A6A-6C64-BFA2-28F2-7B77C24F98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90" y="2205557"/>
            <a:ext cx="2612073" cy="2415712"/>
          </a:xfrm>
          <a:prstGeom prst="rect">
            <a:avLst/>
          </a:prstGeom>
        </p:spPr>
      </p:pic>
      <p:sp>
        <p:nvSpPr>
          <p:cNvPr id="12" name="Subtitle 2">
            <a:extLst>
              <a:ext uri="{FF2B5EF4-FFF2-40B4-BE49-F238E27FC236}">
                <a16:creationId xmlns:a16="http://schemas.microsoft.com/office/drawing/2014/main" id="{ABDBCDD2-4B67-998B-A29F-D0902EB57770}"/>
              </a:ext>
            </a:extLst>
          </p:cNvPr>
          <p:cNvSpPr>
            <a:spLocks noGrp="1"/>
          </p:cNvSpPr>
          <p:nvPr>
            <p:ph type="subTitle" idx="1"/>
          </p:nvPr>
        </p:nvSpPr>
        <p:spPr>
          <a:xfrm>
            <a:off x="4291834" y="2209342"/>
            <a:ext cx="4489814" cy="3125440"/>
          </a:xfrm>
        </p:spPr>
        <p:txBody>
          <a:bodyPr vert="horz" lIns="91440" tIns="45720" rIns="91440" bIns="45720" rtlCol="0" anchor="b" anchorCtr="0">
            <a:noAutofit/>
          </a:bodyPr>
          <a:lstStyle/>
          <a:p>
            <a:pPr marL="342900" indent="-342900" algn="l">
              <a:buFont typeface="Arial" panose="020B0604020202020204" pitchFamily="34" charset="0"/>
              <a:buChar char="•"/>
            </a:pPr>
            <a:r>
              <a:rPr lang="en-US" sz="2000" b="1" dirty="0">
                <a:effectLst/>
                <a:latin typeface="Cambria" panose="02040503050406030204" pitchFamily="18" charset="0"/>
                <a:ea typeface="Times New Roman" panose="02020603050405020304" pitchFamily="18" charset="0"/>
                <a:cs typeface="Times New Roman" panose="02020603050405020304" pitchFamily="18" charset="0"/>
              </a:rPr>
              <a:t>Dr. Gokhan Hacisalihoglu </a:t>
            </a:r>
          </a:p>
          <a:p>
            <a:pPr algn="l"/>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Email: gokhan.h@famu.edu </a:t>
            </a:r>
          </a:p>
          <a:p>
            <a:pPr marL="342900" indent="-342900" algn="l">
              <a:buFont typeface="Arial" panose="020B0604020202020204" pitchFamily="34" charset="0"/>
              <a:buChar char="•"/>
            </a:pPr>
            <a:r>
              <a:rPr lang="en-US" sz="2000" b="1" dirty="0">
                <a:latin typeface="Cambria" panose="02040503050406030204" pitchFamily="18" charset="0"/>
                <a:ea typeface="Times New Roman" panose="02020603050405020304" pitchFamily="18" charset="0"/>
                <a:cs typeface="Times New Roman" panose="02020603050405020304" pitchFamily="18" charset="0"/>
              </a:rPr>
              <a:t>Dr. Cerrone Foster      </a:t>
            </a:r>
            <a:endParaRPr lang="en-US" sz="2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Email: fosterc@etsu.edu</a:t>
            </a:r>
            <a:endParaRPr lang="en-US" sz="2000" dirty="0">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effectLst/>
                <a:latin typeface="Cambria" panose="02040503050406030204" pitchFamily="18" charset="0"/>
                <a:ea typeface="Times New Roman" panose="02020603050405020304" pitchFamily="18" charset="0"/>
                <a:cs typeface="Times New Roman" panose="02020603050405020304" pitchFamily="18" charset="0"/>
              </a:rPr>
              <a:t>Dr. Jennifer O’Neil</a:t>
            </a:r>
            <a:r>
              <a:rPr lang="en-US" sz="2000" dirty="0">
                <a:latin typeface="Cambria" panose="02040503050406030204" pitchFamily="18" charset="0"/>
                <a:ea typeface="Times New Roman" panose="02020603050405020304" pitchFamily="18" charset="0"/>
                <a:cs typeface="Times New Roman" panose="02020603050405020304" pitchFamily="18" charset="0"/>
              </a:rPr>
              <a:t>         </a:t>
            </a:r>
            <a:endParaRPr lang="en-US" sz="2000" dirty="0">
              <a:effectLst/>
              <a:latin typeface="Cambria" panose="02040503050406030204" pitchFamily="18" charset="0"/>
              <a:ea typeface="Times New Roman" panose="02020603050405020304" pitchFamily="18" charset="0"/>
              <a:cs typeface="Times New Roman" panose="02020603050405020304" pitchFamily="18" charset="0"/>
            </a:endParaRPr>
          </a:p>
          <a:p>
            <a:pPr algn="l"/>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Email: jennifer.oneil@hccs.edu</a:t>
            </a:r>
          </a:p>
          <a:p>
            <a:pPr marL="342900" indent="-342900" algn="l">
              <a:buFont typeface="Arial" panose="020B0604020202020204" pitchFamily="34" charset="0"/>
              <a:buChar char="•"/>
            </a:pPr>
            <a:r>
              <a:rPr lang="en-US" sz="2000" b="1" dirty="0">
                <a:latin typeface="Cambria" panose="02040503050406030204" pitchFamily="18" charset="0"/>
                <a:ea typeface="Times New Roman" panose="02020603050405020304" pitchFamily="18" charset="0"/>
                <a:cs typeface="Times New Roman" panose="02020603050405020304" pitchFamily="18" charset="0"/>
              </a:rPr>
              <a:t>Dr. Andy Baldwin    </a:t>
            </a:r>
            <a:endParaRPr lang="en-US" sz="2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Email: baldwin@mesacc.edu</a:t>
            </a:r>
            <a:endParaRPr lang="en-US" sz="20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A85E91E-6FA0-5157-BCC1-85458E7530A3}"/>
              </a:ext>
            </a:extLst>
          </p:cNvPr>
          <p:cNvSpPr txBox="1"/>
          <p:nvPr/>
        </p:nvSpPr>
        <p:spPr>
          <a:xfrm>
            <a:off x="117989" y="913245"/>
            <a:ext cx="3983522" cy="1200329"/>
          </a:xfrm>
          <a:prstGeom prst="rect">
            <a:avLst/>
          </a:prstGeom>
          <a:noFill/>
        </p:spPr>
        <p:txBody>
          <a:bodyPr wrap="square">
            <a:spAutoFit/>
          </a:bodyPr>
          <a:lstStyle/>
          <a:p>
            <a:pPr marL="285750" indent="-285750">
              <a:buFont typeface="Arial" panose="020B0604020202020204" pitchFamily="34" charset="0"/>
              <a:buChar char="•"/>
            </a:pPr>
            <a:r>
              <a:rPr lang="en-US" dirty="0">
                <a:effectLst/>
                <a:latin typeface="Cambria" panose="02040503050406030204" pitchFamily="18" charset="0"/>
                <a:ea typeface="Times New Roman" panose="02020603050405020304" pitchFamily="18" charset="0"/>
                <a:cs typeface="Times New Roman" panose="02020603050405020304" pitchFamily="18" charset="0"/>
              </a:rPr>
              <a:t>Robin Heyden BLC/Pearson</a:t>
            </a:r>
            <a:endParaRPr lang="en-US" dirty="0">
              <a:latin typeface="Cambria" panose="020405030504060302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effectLst/>
                <a:latin typeface="Cambria" panose="02040503050406030204" pitchFamily="18" charset="0"/>
                <a:ea typeface="Times New Roman" panose="02020603050405020304" pitchFamily="18" charset="0"/>
                <a:cs typeface="Times New Roman" panose="02020603050405020304" pitchFamily="18" charset="0"/>
              </a:rPr>
              <a:t>Dr. Sarah Buxbaum for statistics</a:t>
            </a:r>
          </a:p>
          <a:p>
            <a:pPr marL="285750" indent="-285750">
              <a:buFont typeface="Arial" panose="020B0604020202020204" pitchFamily="34" charset="0"/>
              <a:buChar char="•"/>
            </a:pPr>
            <a:r>
              <a:rPr lang="en-US" dirty="0">
                <a:latin typeface="Cambria" panose="02040503050406030204" pitchFamily="18" charset="0"/>
                <a:ea typeface="Times New Roman" panose="02020603050405020304" pitchFamily="18" charset="0"/>
                <a:cs typeface="Times New Roman" panose="02020603050405020304" pitchFamily="18" charset="0"/>
              </a:rPr>
              <a:t>Dr. Jana Baldwin</a:t>
            </a:r>
            <a:r>
              <a:rPr lang="en-US" dirty="0">
                <a:effectLst/>
                <a:latin typeface="Cambria" panose="02040503050406030204" pitchFamily="18"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Cambria" panose="02040503050406030204" pitchFamily="18" charset="0"/>
                <a:cs typeface="Times New Roman" panose="02020603050405020304" pitchFamily="18" charset="0"/>
              </a:rPr>
              <a:t>All participants at 4 campuses</a:t>
            </a:r>
            <a:endParaRPr lang="en-US" dirty="0"/>
          </a:p>
        </p:txBody>
      </p:sp>
      <p:pic>
        <p:nvPicPr>
          <p:cNvPr id="14" name="Picture 13" descr="A black and orange logo&#10;&#10;AI-generated content may be incorrect.">
            <a:extLst>
              <a:ext uri="{FF2B5EF4-FFF2-40B4-BE49-F238E27FC236}">
                <a16:creationId xmlns:a16="http://schemas.microsoft.com/office/drawing/2014/main" id="{AD908545-039E-CD71-C083-0D0A3E019492}"/>
              </a:ext>
            </a:extLst>
          </p:cNvPr>
          <p:cNvPicPr>
            <a:picLocks noChangeAspect="1"/>
          </p:cNvPicPr>
          <p:nvPr/>
        </p:nvPicPr>
        <p:blipFill>
          <a:blip r:embed="rId8"/>
          <a:srcRect t="10453" b="26028"/>
          <a:stretch/>
        </p:blipFill>
        <p:spPr>
          <a:xfrm>
            <a:off x="2628900" y="2039739"/>
            <a:ext cx="1796751" cy="843889"/>
          </a:xfrm>
          <a:prstGeom prst="rect">
            <a:avLst/>
          </a:prstGeom>
        </p:spPr>
      </p:pic>
      <p:sp>
        <p:nvSpPr>
          <p:cNvPr id="17" name="TextBox 16">
            <a:extLst>
              <a:ext uri="{FF2B5EF4-FFF2-40B4-BE49-F238E27FC236}">
                <a16:creationId xmlns:a16="http://schemas.microsoft.com/office/drawing/2014/main" id="{0A94D40F-9D4C-0C50-E477-BE84A93A806A}"/>
              </a:ext>
            </a:extLst>
          </p:cNvPr>
          <p:cNvSpPr txBox="1"/>
          <p:nvPr/>
        </p:nvSpPr>
        <p:spPr>
          <a:xfrm>
            <a:off x="201835" y="259772"/>
            <a:ext cx="6093994" cy="646331"/>
          </a:xfrm>
          <a:prstGeom prst="rect">
            <a:avLst/>
          </a:prstGeom>
          <a:noFill/>
        </p:spPr>
        <p:txBody>
          <a:bodyPr wrap="square">
            <a:spAutoFit/>
          </a:bodyPr>
          <a:lstStyle/>
          <a:p>
            <a:r>
              <a:rPr lang="en-US" sz="3600" b="1" dirty="0">
                <a:highlight>
                  <a:srgbClr val="F9C423"/>
                </a:highlight>
                <a:latin typeface="Gotham Bold" pitchFamily="2" charset="0"/>
                <a:cs typeface="Gotham Bold" pitchFamily="2" charset="0"/>
              </a:rPr>
              <a:t>ACKNOWLEDGEMENTS</a:t>
            </a:r>
            <a:endParaRPr lang="en-US" sz="3600" dirty="0"/>
          </a:p>
        </p:txBody>
      </p:sp>
      <p:sp>
        <p:nvSpPr>
          <p:cNvPr id="4" name="TextBox 3">
            <a:extLst>
              <a:ext uri="{FF2B5EF4-FFF2-40B4-BE49-F238E27FC236}">
                <a16:creationId xmlns:a16="http://schemas.microsoft.com/office/drawing/2014/main" id="{2BE2DDE0-8DB2-DD62-CB1D-BF60D7DCC8A5}"/>
              </a:ext>
            </a:extLst>
          </p:cNvPr>
          <p:cNvSpPr txBox="1"/>
          <p:nvPr/>
        </p:nvSpPr>
        <p:spPr>
          <a:xfrm>
            <a:off x="81590" y="6282035"/>
            <a:ext cx="1553424" cy="461665"/>
          </a:xfrm>
          <a:prstGeom prst="rect">
            <a:avLst/>
          </a:prstGeom>
          <a:noFill/>
        </p:spPr>
        <p:txBody>
          <a:bodyPr wrap="square">
            <a:spAutoFit/>
          </a:bodyPr>
          <a:lstStyle/>
          <a:p>
            <a:r>
              <a:rPr lang="pt-BR" sz="1200" dirty="0">
                <a:latin typeface="Cambria" panose="02040503050406030204" pitchFamily="18" charset="0"/>
                <a:cs typeface="Times New Roman" panose="02020603050405020304" pitchFamily="18" charset="0"/>
              </a:rPr>
              <a:t>FAMU IRB Approved</a:t>
            </a:r>
          </a:p>
          <a:p>
            <a:r>
              <a:rPr lang="pt-BR" sz="1200" dirty="0">
                <a:latin typeface="Cambria" panose="02040503050406030204" pitchFamily="18" charset="0"/>
                <a:cs typeface="Times New Roman" panose="02020603050405020304" pitchFamily="18" charset="0"/>
              </a:rPr>
              <a:t>Procol #021-24</a:t>
            </a:r>
            <a:endParaRPr lang="en-US" sz="1400" dirty="0"/>
          </a:p>
        </p:txBody>
      </p:sp>
    </p:spTree>
    <p:extLst>
      <p:ext uri="{BB962C8B-B14F-4D97-AF65-F5344CB8AC3E}">
        <p14:creationId xmlns:p14="http://schemas.microsoft.com/office/powerpoint/2010/main" val="388724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F8350-6742-C58D-FFB6-F4E54D5BBD48}"/>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7071007-B12F-BC60-9F4F-C29A8974F977}"/>
              </a:ext>
            </a:extLst>
          </p:cNvPr>
          <p:cNvCxnSpPr>
            <a:cxnSpLocks/>
          </p:cNvCxnSpPr>
          <p:nvPr/>
        </p:nvCxnSpPr>
        <p:spPr>
          <a:xfrm>
            <a:off x="3449778" y="228599"/>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59D46B9B-A2B2-28A0-1C98-2CD1C8260420}"/>
              </a:ext>
            </a:extLst>
          </p:cNvPr>
          <p:cNvSpPr txBox="1">
            <a:spLocks/>
          </p:cNvSpPr>
          <p:nvPr/>
        </p:nvSpPr>
        <p:spPr>
          <a:xfrm>
            <a:off x="3553682" y="228599"/>
            <a:ext cx="8406249" cy="646314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LIT. REVIEW: GEN</a:t>
            </a:r>
            <a:r>
              <a:rPr lang="en-US" sz="4000" b="1" dirty="0">
                <a:solidFill>
                  <a:srgbClr val="FF0000"/>
                </a:solidFill>
                <a:highlight>
                  <a:srgbClr val="F9C423"/>
                </a:highlight>
                <a:latin typeface="Gotham Bold" pitchFamily="2" charset="0"/>
                <a:cs typeface="Gotham Bold" pitchFamily="2" charset="0"/>
              </a:rPr>
              <a:t>AI</a:t>
            </a:r>
            <a:r>
              <a:rPr lang="en-US" sz="4000" b="1" dirty="0">
                <a:highlight>
                  <a:srgbClr val="F9C423"/>
                </a:highlight>
                <a:latin typeface="Gotham Bold" pitchFamily="2" charset="0"/>
                <a:cs typeface="Gotham Bold" pitchFamily="2" charset="0"/>
              </a:rPr>
              <a:t>.</a:t>
            </a:r>
            <a:endParaRPr lang="en-US" sz="4000" b="1" dirty="0">
              <a:highlight>
                <a:srgbClr val="F9C423"/>
              </a:highlight>
              <a:latin typeface="Gotham Bold" pitchFamily="2" charset="0"/>
            </a:endParaRPr>
          </a:p>
          <a:p>
            <a:pPr marL="457200" indent="-457200" algn="l">
              <a:buFont typeface="Wingdings" panose="05000000000000000000" pitchFamily="2" charset="2"/>
              <a:buChar char="q"/>
            </a:pPr>
            <a:r>
              <a:rPr lang="en-US" sz="2800" dirty="0"/>
              <a:t>What are its merits &amp; limitations of GenAI? How can it enhance teaching / learning Biology? </a:t>
            </a:r>
          </a:p>
          <a:p>
            <a:pPr marL="457200" indent="-457200" algn="l">
              <a:buFont typeface="Wingdings" panose="05000000000000000000" pitchFamily="2" charset="2"/>
              <a:buChar char="q"/>
            </a:pPr>
            <a:r>
              <a:rPr lang="en-US" sz="2800" dirty="0"/>
              <a:t>1950:Modern AI emerged: when </a:t>
            </a:r>
            <a:r>
              <a:rPr lang="en-US" sz="2800" i="1" dirty="0"/>
              <a:t>Alan Turing </a:t>
            </a:r>
            <a:r>
              <a:rPr lang="en-US" sz="2800" dirty="0"/>
              <a:t>posed, “Can machines think?” (Turing, 1950).</a:t>
            </a:r>
          </a:p>
          <a:p>
            <a:pPr marL="457200" indent="-457200" algn="l">
              <a:buFont typeface="Wingdings" panose="05000000000000000000" pitchFamily="2" charset="2"/>
              <a:buChar char="q"/>
            </a:pPr>
            <a:r>
              <a:rPr lang="en-US" sz="2800" dirty="0"/>
              <a:t>1956: Followed by John McCarthy’s naming of “</a:t>
            </a:r>
            <a:r>
              <a:rPr lang="en-US" sz="2800" b="1" dirty="0"/>
              <a:t>artificial intelligence</a:t>
            </a:r>
            <a:r>
              <a:rPr lang="en-US" sz="2800" dirty="0"/>
              <a:t>”.</a:t>
            </a:r>
          </a:p>
          <a:p>
            <a:pPr marL="457200" indent="-457200" algn="l">
              <a:buFont typeface="Wingdings" panose="05000000000000000000" pitchFamily="2" charset="2"/>
              <a:buChar char="q"/>
            </a:pPr>
            <a:r>
              <a:rPr lang="en-US" sz="2800" dirty="0"/>
              <a:t>1990s: Machine learning</a:t>
            </a:r>
            <a:r>
              <a:rPr lang="en-US" sz="2800" dirty="0">
                <a:sym typeface="Wingdings" panose="05000000000000000000" pitchFamily="2" charset="2"/>
              </a:rPr>
              <a:t></a:t>
            </a:r>
            <a:r>
              <a:rPr lang="en-US" sz="2800" dirty="0"/>
              <a:t> enabling AI to learn from data</a:t>
            </a:r>
          </a:p>
          <a:p>
            <a:pPr marL="457200" indent="-457200" algn="l">
              <a:buFont typeface="Wingdings" panose="05000000000000000000" pitchFamily="2" charset="2"/>
              <a:buChar char="q"/>
            </a:pPr>
            <a:r>
              <a:rPr lang="en-US" sz="2800" dirty="0"/>
              <a:t>2010s:Deep Learning</a:t>
            </a:r>
            <a:r>
              <a:rPr lang="en-US" sz="2800" dirty="0">
                <a:sym typeface="Wingdings" panose="05000000000000000000" pitchFamily="2" charset="2"/>
              </a:rPr>
              <a:t></a:t>
            </a:r>
            <a:r>
              <a:rPr lang="en-US" sz="2800" dirty="0"/>
              <a:t> with neural networks emulating human cognition</a:t>
            </a:r>
          </a:p>
          <a:p>
            <a:pPr marL="457200" indent="-457200" algn="l">
              <a:buFont typeface="Wingdings" panose="05000000000000000000" pitchFamily="2" charset="2"/>
              <a:buChar char="q"/>
            </a:pPr>
            <a:r>
              <a:rPr lang="en-US" sz="2800" dirty="0"/>
              <a:t>2022: generative AI </a:t>
            </a:r>
            <a:r>
              <a:rPr lang="en-US" sz="2800" dirty="0" err="1"/>
              <a:t>released</a:t>
            </a:r>
            <a:r>
              <a:rPr lang="en-US" sz="2800" dirty="0" err="1">
                <a:sym typeface="Wingdings" panose="05000000000000000000" pitchFamily="2" charset="2"/>
              </a:rPr>
              <a:t></a:t>
            </a:r>
            <a:r>
              <a:rPr lang="en-US" sz="2800" dirty="0" err="1"/>
              <a:t>exemplified</a:t>
            </a:r>
            <a:r>
              <a:rPr lang="en-US" sz="2800" dirty="0"/>
              <a:t> by OpenAI’s GPT-3 and ChatGPT—has produced human-like text, transforming fields from healthcare to education (Spitale et al., 2023)</a:t>
            </a:r>
            <a:br>
              <a:rPr lang="en-US" dirty="0"/>
            </a:br>
            <a:endParaRPr lang="en-US" sz="4000" dirty="0"/>
          </a:p>
        </p:txBody>
      </p:sp>
      <p:pic>
        <p:nvPicPr>
          <p:cNvPr id="2" name="Picture 1" descr="A person sitting at a desk looking at a computer screen&#10;&#10;AI-generated content may be incorrect.">
            <a:extLst>
              <a:ext uri="{FF2B5EF4-FFF2-40B4-BE49-F238E27FC236}">
                <a16:creationId xmlns:a16="http://schemas.microsoft.com/office/drawing/2014/main" id="{98EA61BA-57B1-4EF0-53DE-D713B17C7FDF}"/>
              </a:ext>
            </a:extLst>
          </p:cNvPr>
          <p:cNvPicPr>
            <a:picLocks noChangeAspect="1"/>
          </p:cNvPicPr>
          <p:nvPr/>
        </p:nvPicPr>
        <p:blipFill>
          <a:blip r:embed="rId2"/>
          <a:stretch>
            <a:fillRect/>
          </a:stretch>
        </p:blipFill>
        <p:spPr>
          <a:xfrm>
            <a:off x="232069" y="228599"/>
            <a:ext cx="3044735" cy="2487707"/>
          </a:xfrm>
          <a:prstGeom prst="rect">
            <a:avLst/>
          </a:prstGeom>
        </p:spPr>
      </p:pic>
    </p:spTree>
    <p:extLst>
      <p:ext uri="{BB962C8B-B14F-4D97-AF65-F5344CB8AC3E}">
        <p14:creationId xmlns:p14="http://schemas.microsoft.com/office/powerpoint/2010/main" val="206341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FD3C5-18F4-F003-93F7-21AEE4E0FCA6}"/>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2E4CCE-F0D6-4C28-E227-C3611322DD88}"/>
              </a:ext>
            </a:extLst>
          </p:cNvPr>
          <p:cNvCxnSpPr>
            <a:cxnSpLocks/>
          </p:cNvCxnSpPr>
          <p:nvPr/>
        </p:nvCxnSpPr>
        <p:spPr>
          <a:xfrm>
            <a:off x="3449778" y="228599"/>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33A0190A-22C6-749F-033A-493103E8F6FB}"/>
              </a:ext>
            </a:extLst>
          </p:cNvPr>
          <p:cNvSpPr txBox="1">
            <a:spLocks/>
          </p:cNvSpPr>
          <p:nvPr/>
        </p:nvSpPr>
        <p:spPr>
          <a:xfrm>
            <a:off x="3553682" y="228599"/>
            <a:ext cx="8406249" cy="64631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GEN</a:t>
            </a:r>
            <a:r>
              <a:rPr lang="en-US" sz="4000" b="1" dirty="0">
                <a:solidFill>
                  <a:srgbClr val="FF0000"/>
                </a:solidFill>
                <a:highlight>
                  <a:srgbClr val="F9C423"/>
                </a:highlight>
                <a:latin typeface="Gotham Bold" pitchFamily="2" charset="0"/>
                <a:cs typeface="Gotham Bold" pitchFamily="2" charset="0"/>
              </a:rPr>
              <a:t>AI</a:t>
            </a:r>
            <a:r>
              <a:rPr lang="en-US" sz="4000" b="1" dirty="0">
                <a:highlight>
                  <a:srgbClr val="F9C423"/>
                </a:highlight>
                <a:latin typeface="Gotham Bold" pitchFamily="2" charset="0"/>
                <a:cs typeface="Gotham Bold" pitchFamily="2" charset="0"/>
              </a:rPr>
              <a:t>.BENEFITS/CHALLENGES</a:t>
            </a:r>
            <a:endParaRPr lang="en-US" sz="4000" b="1" dirty="0">
              <a:highlight>
                <a:srgbClr val="F9C423"/>
              </a:highlight>
              <a:latin typeface="Gotham Bold" pitchFamily="2" charset="0"/>
            </a:endParaRPr>
          </a:p>
          <a:p>
            <a:pPr marL="457200" indent="-457200" algn="l">
              <a:buFont typeface="Wingdings" panose="05000000000000000000" pitchFamily="2" charset="2"/>
              <a:buChar char="q"/>
            </a:pPr>
            <a:r>
              <a:rPr lang="en-US" sz="2800" dirty="0"/>
              <a:t>GenAI tools like ChatGPT provide instant student support, amplifying instructors’ reach</a:t>
            </a:r>
          </a:p>
          <a:p>
            <a:pPr marL="457200" indent="-457200" algn="l">
              <a:buFont typeface="Wingdings" panose="05000000000000000000" pitchFamily="2" charset="2"/>
              <a:buChar char="q"/>
            </a:pPr>
            <a:r>
              <a:rPr lang="en-US" sz="2800" dirty="0"/>
              <a:t>Overreliance on AI </a:t>
            </a:r>
            <a:r>
              <a:rPr lang="en-US" sz="2800" dirty="0">
                <a:sym typeface="Wingdings" panose="05000000000000000000" pitchFamily="2" charset="2"/>
              </a:rPr>
              <a:t>may </a:t>
            </a:r>
            <a:r>
              <a:rPr lang="en-US" sz="2800" dirty="0"/>
              <a:t>risk undermining critical thinking</a:t>
            </a:r>
          </a:p>
          <a:p>
            <a:pPr marL="457200" indent="-457200" algn="l">
              <a:buFont typeface="Wingdings" panose="05000000000000000000" pitchFamily="2" charset="2"/>
              <a:buChar char="q"/>
            </a:pPr>
            <a:r>
              <a:rPr lang="en-US" sz="2800" dirty="0"/>
              <a:t>Access </a:t>
            </a:r>
            <a:r>
              <a:rPr lang="en-US" sz="2800" dirty="0" err="1"/>
              <a:t>disparities</a:t>
            </a:r>
            <a:r>
              <a:rPr lang="en-US" sz="2800" dirty="0" err="1">
                <a:sym typeface="Wingdings" panose="05000000000000000000" pitchFamily="2" charset="2"/>
              </a:rPr>
              <a:t></a:t>
            </a:r>
            <a:r>
              <a:rPr lang="en-US" sz="2800" dirty="0" err="1"/>
              <a:t>unreliable</a:t>
            </a:r>
            <a:r>
              <a:rPr lang="en-US" sz="2800" dirty="0"/>
              <a:t> internet or devices—risks implementation </a:t>
            </a:r>
            <a:r>
              <a:rPr lang="en-US" dirty="0"/>
              <a:t>(Means et al., 2020)</a:t>
            </a:r>
            <a:endParaRPr lang="en-US" sz="2800" dirty="0"/>
          </a:p>
          <a:p>
            <a:pPr marL="457200" indent="-457200" algn="l">
              <a:buFont typeface="Wingdings" panose="05000000000000000000" pitchFamily="2" charset="2"/>
              <a:buChar char="q"/>
            </a:pPr>
            <a:r>
              <a:rPr lang="en-US" sz="2800" dirty="0"/>
              <a:t>Increasingly difficult to distinguish between student work and machine-generated output</a:t>
            </a:r>
          </a:p>
          <a:p>
            <a:pPr marL="457200" indent="-457200" algn="l">
              <a:buFont typeface="Wingdings" panose="05000000000000000000" pitchFamily="2" charset="2"/>
              <a:buChar char="q"/>
            </a:pPr>
            <a:r>
              <a:rPr lang="en-US" sz="2800" dirty="0" err="1"/>
              <a:t>Educators</a:t>
            </a:r>
            <a:r>
              <a:rPr lang="en-US" sz="2800" dirty="0" err="1">
                <a:sym typeface="Wingdings" panose="05000000000000000000" pitchFamily="2" charset="2"/>
              </a:rPr>
              <a:t>can</a:t>
            </a:r>
            <a:r>
              <a:rPr lang="en-US" sz="2800" dirty="0">
                <a:sym typeface="Wingdings" panose="05000000000000000000" pitchFamily="2" charset="2"/>
              </a:rPr>
              <a:t> </a:t>
            </a:r>
            <a:r>
              <a:rPr lang="en-US" sz="2800" dirty="0"/>
              <a:t>redesign assessments that emphasize critical thinking, creativity, and problem-solving… </a:t>
            </a:r>
          </a:p>
          <a:p>
            <a:pPr algn="l"/>
            <a:r>
              <a:rPr lang="en-US" sz="2800" dirty="0"/>
              <a:t>------reflective portfolios, oral presentations,  collaborative projects that require students to engage deeply with the material</a:t>
            </a:r>
            <a:endParaRPr lang="en-US" sz="4000" dirty="0"/>
          </a:p>
        </p:txBody>
      </p:sp>
      <p:pic>
        <p:nvPicPr>
          <p:cNvPr id="9" name="Picture 8" descr="A light bulb on top of a book&#10;&#10;AI-generated content may be incorrect.">
            <a:extLst>
              <a:ext uri="{FF2B5EF4-FFF2-40B4-BE49-F238E27FC236}">
                <a16:creationId xmlns:a16="http://schemas.microsoft.com/office/drawing/2014/main" id="{B3CAC40E-91A8-B015-E93D-741BBB68196D}"/>
              </a:ext>
            </a:extLst>
          </p:cNvPr>
          <p:cNvPicPr>
            <a:picLocks noChangeAspect="1"/>
          </p:cNvPicPr>
          <p:nvPr/>
        </p:nvPicPr>
        <p:blipFill>
          <a:blip r:embed="rId2">
            <a:extLst>
              <a:ext uri="{28A0092B-C50C-407E-A947-70E740481C1C}">
                <a14:useLocalDpi xmlns:a14="http://schemas.microsoft.com/office/drawing/2010/main" val="0"/>
              </a:ext>
            </a:extLst>
          </a:blip>
          <a:srcRect l="6128" r="16856"/>
          <a:stretch/>
        </p:blipFill>
        <p:spPr>
          <a:xfrm>
            <a:off x="128154" y="766988"/>
            <a:ext cx="3217720" cy="3121152"/>
          </a:xfrm>
          <a:prstGeom prst="rect">
            <a:avLst/>
          </a:prstGeom>
        </p:spPr>
      </p:pic>
    </p:spTree>
    <p:extLst>
      <p:ext uri="{BB962C8B-B14F-4D97-AF65-F5344CB8AC3E}">
        <p14:creationId xmlns:p14="http://schemas.microsoft.com/office/powerpoint/2010/main" val="69233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002BF-1EBC-3B8E-A476-8F88FAD5CECB}"/>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0CE878-FECB-93EC-0242-D7BDC24893B8}"/>
              </a:ext>
            </a:extLst>
          </p:cNvPr>
          <p:cNvCxnSpPr>
            <a:cxnSpLocks/>
          </p:cNvCxnSpPr>
          <p:nvPr/>
        </p:nvCxnSpPr>
        <p:spPr>
          <a:xfrm>
            <a:off x="3449778" y="228599"/>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F8D37A74-808B-CB3A-A8BD-F13F54DED9FB}"/>
              </a:ext>
            </a:extLst>
          </p:cNvPr>
          <p:cNvSpPr txBox="1">
            <a:spLocks/>
          </p:cNvSpPr>
          <p:nvPr/>
        </p:nvSpPr>
        <p:spPr>
          <a:xfrm>
            <a:off x="3553682" y="228599"/>
            <a:ext cx="8406249" cy="646314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GEN</a:t>
            </a:r>
            <a:r>
              <a:rPr lang="en-US" sz="4000" b="1" dirty="0">
                <a:solidFill>
                  <a:srgbClr val="FF0000"/>
                </a:solidFill>
                <a:highlight>
                  <a:srgbClr val="F9C423"/>
                </a:highlight>
                <a:latin typeface="Gotham Bold" pitchFamily="2" charset="0"/>
                <a:cs typeface="Gotham Bold" pitchFamily="2" charset="0"/>
              </a:rPr>
              <a:t>AI</a:t>
            </a:r>
            <a:r>
              <a:rPr lang="en-US" sz="4000" b="1" dirty="0">
                <a:highlight>
                  <a:srgbClr val="F9C423"/>
                </a:highlight>
                <a:latin typeface="Gotham Bold" pitchFamily="2" charset="0"/>
                <a:cs typeface="Gotham Bold" pitchFamily="2" charset="0"/>
              </a:rPr>
              <a:t>.</a:t>
            </a:r>
            <a:endParaRPr lang="en-US" sz="4000" b="1" dirty="0">
              <a:highlight>
                <a:srgbClr val="F9C423"/>
              </a:highlight>
              <a:latin typeface="Gotham Bold" pitchFamily="2" charset="0"/>
            </a:endParaRPr>
          </a:p>
          <a:p>
            <a:pPr algn="l"/>
            <a:r>
              <a:rPr lang="en-US" sz="2800" dirty="0"/>
              <a:t>A number of studies on ChatGPT indicate that Gen AI-assisted learning enhances higher-order thinking skills in education (Lee et al. 2024) but also produced repetitive responses and lack of depth (Gopal et al., 2024). However, Callahan et al. (2023) showed benefits in using GenAI such as learning support and brainstorming but challenges with accuracy, transparency, privacy, and ethics</a:t>
            </a:r>
          </a:p>
          <a:p>
            <a:pPr marL="457200" indent="-457200" algn="l">
              <a:buFont typeface="Wingdings" panose="05000000000000000000" pitchFamily="2" charset="2"/>
              <a:buChar char="q"/>
            </a:pPr>
            <a:r>
              <a:rPr lang="en-US" sz="2800" b="1" dirty="0"/>
              <a:t>AI as a Virtual Tutor: </a:t>
            </a:r>
            <a:r>
              <a:rPr lang="en-US" sz="2800" dirty="0"/>
              <a:t>24/7 support (Explain feature)</a:t>
            </a:r>
          </a:p>
          <a:p>
            <a:pPr marL="457200" indent="-457200" algn="l">
              <a:buFont typeface="Wingdings" panose="05000000000000000000" pitchFamily="2" charset="2"/>
              <a:buChar char="q"/>
            </a:pPr>
            <a:r>
              <a:rPr lang="en-US" sz="2800" b="1" dirty="0"/>
              <a:t>Creative Exploration:</a:t>
            </a:r>
            <a:r>
              <a:rPr lang="en-US" sz="2800" dirty="0"/>
              <a:t> e.g., </a:t>
            </a:r>
            <a:r>
              <a:rPr lang="en-US" sz="2800" dirty="0" err="1"/>
              <a:t>MidJourney</a:t>
            </a:r>
            <a:r>
              <a:rPr lang="en-US" sz="2800" dirty="0"/>
              <a:t> can foster innovation.</a:t>
            </a:r>
          </a:p>
          <a:p>
            <a:pPr marL="457200" indent="-457200" algn="l">
              <a:buFont typeface="Wingdings" panose="05000000000000000000" pitchFamily="2" charset="2"/>
              <a:buChar char="q"/>
            </a:pPr>
            <a:r>
              <a:rPr lang="en-US" sz="2800" b="1" dirty="0"/>
              <a:t>Personalized Feedback: </a:t>
            </a:r>
            <a:r>
              <a:rPr lang="en-US" sz="2800" dirty="0"/>
              <a:t>e.g., Grammarly for feedback</a:t>
            </a:r>
          </a:p>
          <a:p>
            <a:pPr marL="457200" indent="-457200" algn="l">
              <a:buFont typeface="Wingdings" panose="05000000000000000000" pitchFamily="2" charset="2"/>
              <a:buChar char="q"/>
            </a:pPr>
            <a:r>
              <a:rPr lang="en-US" sz="2800" b="1" dirty="0"/>
              <a:t>Our Study: </a:t>
            </a:r>
            <a:r>
              <a:rPr lang="en-US" sz="2800" dirty="0"/>
              <a:t>GenAI in action at 4 campuses (FAMU, ETSU, HCC, MCC) into Majors Biology courses to amplify SLOs</a:t>
            </a:r>
          </a:p>
          <a:p>
            <a:pPr algn="l"/>
            <a:endParaRPr lang="en-US" dirty="0"/>
          </a:p>
          <a:p>
            <a:pPr algn="l"/>
            <a:br>
              <a:rPr lang="en-US" dirty="0"/>
            </a:br>
            <a:r>
              <a:rPr lang="en-US" sz="1600" dirty="0">
                <a:latin typeface="Abadi Extra Light" panose="020B0204020104020204" pitchFamily="34" charset="0"/>
              </a:rPr>
              <a:t>Gopal et al. (2024) Comparative Analysis of Generative Pre-Trained Transformers Responses to Coastal Ecosystem Questions: Implications for GenAI in Environmental Education</a:t>
            </a:r>
          </a:p>
          <a:p>
            <a:pPr algn="l"/>
            <a:r>
              <a:rPr lang="en-US" sz="1600" dirty="0">
                <a:latin typeface="Abadi Extra Light" panose="020B0204020104020204" pitchFamily="34" charset="0"/>
              </a:rPr>
              <a:t>OpenAI (2023) ChatGPT: An advanced AI language model for text-based interactions. https://openai.com/chatgpt</a:t>
            </a:r>
          </a:p>
          <a:p>
            <a:pPr algn="l"/>
            <a:r>
              <a:rPr lang="en-US" sz="1800" b="0" i="0" dirty="0">
                <a:solidFill>
                  <a:srgbClr val="000000"/>
                </a:solidFill>
                <a:effectLst/>
                <a:latin typeface="Abadi Extra Light" panose="020B0204020104020204" pitchFamily="34" charset="0"/>
              </a:rPr>
              <a:t>Spitale G, Biller-</a:t>
            </a:r>
            <a:r>
              <a:rPr lang="en-US" sz="1800" b="0" i="0" dirty="0" err="1">
                <a:solidFill>
                  <a:srgbClr val="000000"/>
                </a:solidFill>
                <a:effectLst/>
                <a:latin typeface="Abadi Extra Light" panose="020B0204020104020204" pitchFamily="34" charset="0"/>
              </a:rPr>
              <a:t>Andorno</a:t>
            </a:r>
            <a:r>
              <a:rPr lang="en-US" sz="1800" b="0" i="0" dirty="0">
                <a:solidFill>
                  <a:srgbClr val="000000"/>
                </a:solidFill>
                <a:effectLst/>
                <a:latin typeface="Abadi Extra Light" panose="020B0204020104020204" pitchFamily="34" charset="0"/>
              </a:rPr>
              <a:t> N, &amp; Germani F (2023) AI model GPT-3 (dis)informs us better than humans. </a:t>
            </a:r>
            <a:r>
              <a:rPr lang="en-US" sz="1800" i="1" dirty="0">
                <a:solidFill>
                  <a:srgbClr val="000000"/>
                </a:solidFill>
                <a:effectLst/>
                <a:latin typeface="Abadi Extra Light" panose="020B0204020104020204" pitchFamily="34" charset="0"/>
              </a:rPr>
              <a:t>Science Advances, 9</a:t>
            </a:r>
            <a:r>
              <a:rPr lang="en-US" sz="1800" b="0" i="0" dirty="0">
                <a:solidFill>
                  <a:srgbClr val="000000"/>
                </a:solidFill>
                <a:effectLst/>
                <a:latin typeface="Abadi Extra Light" panose="020B0204020104020204" pitchFamily="34" charset="0"/>
              </a:rPr>
              <a:t>(5): Article eade7823. </a:t>
            </a:r>
          </a:p>
          <a:p>
            <a:pPr algn="l"/>
            <a:r>
              <a:rPr lang="en-US" sz="1800" dirty="0">
                <a:latin typeface="Abadi Extra Light" panose="020B0204020104020204" pitchFamily="34" charset="0"/>
              </a:rPr>
              <a:t>Turing AM (1950) Computing machinery and intelligence. Mind, 59(236): 433–460.</a:t>
            </a:r>
          </a:p>
        </p:txBody>
      </p:sp>
      <p:pic>
        <p:nvPicPr>
          <p:cNvPr id="9" name="Picture 8" descr="A light bulb on top of a book&#10;&#10;AI-generated content may be incorrect.">
            <a:extLst>
              <a:ext uri="{FF2B5EF4-FFF2-40B4-BE49-F238E27FC236}">
                <a16:creationId xmlns:a16="http://schemas.microsoft.com/office/drawing/2014/main" id="{0EA018B0-C6B5-8C81-6725-AE1011DA6450}"/>
              </a:ext>
            </a:extLst>
          </p:cNvPr>
          <p:cNvPicPr>
            <a:picLocks noChangeAspect="1"/>
          </p:cNvPicPr>
          <p:nvPr/>
        </p:nvPicPr>
        <p:blipFill>
          <a:blip r:embed="rId2">
            <a:extLst>
              <a:ext uri="{28A0092B-C50C-407E-A947-70E740481C1C}">
                <a14:useLocalDpi xmlns:a14="http://schemas.microsoft.com/office/drawing/2010/main" val="0"/>
              </a:ext>
            </a:extLst>
          </a:blip>
          <a:srcRect l="6128" r="16856"/>
          <a:stretch/>
        </p:blipFill>
        <p:spPr>
          <a:xfrm>
            <a:off x="128154" y="766988"/>
            <a:ext cx="3217720" cy="3121152"/>
          </a:xfrm>
          <a:prstGeom prst="rect">
            <a:avLst/>
          </a:prstGeom>
        </p:spPr>
      </p:pic>
    </p:spTree>
    <p:extLst>
      <p:ext uri="{BB962C8B-B14F-4D97-AF65-F5344CB8AC3E}">
        <p14:creationId xmlns:p14="http://schemas.microsoft.com/office/powerpoint/2010/main" val="20324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19BE-8774-4399-E207-D2EC2197C4C8}"/>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D50E843-B89B-3030-889E-396D77FB26D9}"/>
              </a:ext>
            </a:extLst>
          </p:cNvPr>
          <p:cNvCxnSpPr>
            <a:cxnSpLocks/>
          </p:cNvCxnSpPr>
          <p:nvPr/>
        </p:nvCxnSpPr>
        <p:spPr>
          <a:xfrm>
            <a:off x="3449778" y="228599"/>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2">
            <a:extLst>
              <a:ext uri="{FF2B5EF4-FFF2-40B4-BE49-F238E27FC236}">
                <a16:creationId xmlns:a16="http://schemas.microsoft.com/office/drawing/2014/main" id="{33844EB9-1F14-93F7-9306-A4EB3B1F9DE0}"/>
              </a:ext>
            </a:extLst>
          </p:cNvPr>
          <p:cNvSpPr txBox="1">
            <a:spLocks/>
          </p:cNvSpPr>
          <p:nvPr/>
        </p:nvSpPr>
        <p:spPr>
          <a:xfrm>
            <a:off x="3553682" y="228599"/>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RESEARCH OBJECTIVES:</a:t>
            </a:r>
            <a:endParaRPr lang="en-US" sz="2800" dirty="0"/>
          </a:p>
          <a:p>
            <a:pPr algn="l"/>
            <a:r>
              <a:rPr lang="en-US" dirty="0"/>
              <a:t>The purpose of this project is to implement GenAI-based tools in online and in-person general biology lecture courses. The specific objectives are:</a:t>
            </a:r>
          </a:p>
          <a:p>
            <a:pPr marL="457200" indent="-457200" algn="l">
              <a:buFont typeface="Wingdings" panose="05000000000000000000" pitchFamily="2" charset="2"/>
              <a:buChar char="q"/>
            </a:pPr>
            <a:r>
              <a:rPr lang="en-US" dirty="0"/>
              <a:t>To develop best practices and guidelines on the ethical use of GenAI tools for students by facilitating the development of a student-led GenAI usage policy in each class</a:t>
            </a:r>
          </a:p>
          <a:p>
            <a:pPr marL="457200" indent="-457200" algn="l">
              <a:buFont typeface="Wingdings" panose="05000000000000000000" pitchFamily="2" charset="2"/>
              <a:buChar char="q"/>
            </a:pPr>
            <a:r>
              <a:rPr lang="en-US" dirty="0"/>
              <a:t>To design and integrate three GenAI-based assignments into general biology courses across multiple campuses and modalities that scaffold from lower level Bloom’s skills (memorization, comprehension) to upper level skills (data analysis, </a:t>
            </a:r>
            <a:r>
              <a:rPr lang="en-US" dirty="0" err="1"/>
              <a:t>etc</a:t>
            </a:r>
            <a:r>
              <a:rPr lang="en-US" dirty="0"/>
              <a:t>) and examine students perceptions on the usage of GenAI in class.</a:t>
            </a:r>
            <a:br>
              <a:rPr lang="en-US" dirty="0"/>
            </a:br>
            <a:endParaRPr lang="en-US" sz="4000" dirty="0"/>
          </a:p>
        </p:txBody>
      </p:sp>
      <p:pic>
        <p:nvPicPr>
          <p:cNvPr id="9" name="Picture 8" descr="A light bulb on top of a book&#10;&#10;AI-generated content may be incorrect.">
            <a:extLst>
              <a:ext uri="{FF2B5EF4-FFF2-40B4-BE49-F238E27FC236}">
                <a16:creationId xmlns:a16="http://schemas.microsoft.com/office/drawing/2014/main" id="{18D37FAF-D7D5-318B-50B8-DA19050ECC8F}"/>
              </a:ext>
            </a:extLst>
          </p:cNvPr>
          <p:cNvPicPr>
            <a:picLocks noChangeAspect="1"/>
          </p:cNvPicPr>
          <p:nvPr/>
        </p:nvPicPr>
        <p:blipFill>
          <a:blip r:embed="rId2">
            <a:extLst>
              <a:ext uri="{28A0092B-C50C-407E-A947-70E740481C1C}">
                <a14:useLocalDpi xmlns:a14="http://schemas.microsoft.com/office/drawing/2010/main" val="0"/>
              </a:ext>
            </a:extLst>
          </a:blip>
          <a:srcRect l="6128" r="16856"/>
          <a:stretch/>
        </p:blipFill>
        <p:spPr>
          <a:xfrm>
            <a:off x="128154" y="766988"/>
            <a:ext cx="3217720" cy="3121152"/>
          </a:xfrm>
          <a:prstGeom prst="rect">
            <a:avLst/>
          </a:prstGeom>
        </p:spPr>
      </p:pic>
    </p:spTree>
    <p:extLst>
      <p:ext uri="{BB962C8B-B14F-4D97-AF65-F5344CB8AC3E}">
        <p14:creationId xmlns:p14="http://schemas.microsoft.com/office/powerpoint/2010/main" val="57387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D432A-E617-775B-D7DB-D1DDCA26495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565183-3DEB-7ED0-CC2F-50C401269462}"/>
              </a:ext>
            </a:extLst>
          </p:cNvPr>
          <p:cNvCxnSpPr>
            <a:cxnSpLocks/>
          </p:cNvCxnSpPr>
          <p:nvPr/>
        </p:nvCxnSpPr>
        <p:spPr>
          <a:xfrm>
            <a:off x="2913422" y="197427"/>
            <a:ext cx="0" cy="6157865"/>
          </a:xfrm>
          <a:prstGeom prst="line">
            <a:avLst/>
          </a:prstGeom>
          <a:ln w="76200"/>
        </p:spPr>
        <p:style>
          <a:lnRef idx="3">
            <a:schemeClr val="accent6"/>
          </a:lnRef>
          <a:fillRef idx="0">
            <a:schemeClr val="accent6"/>
          </a:fillRef>
          <a:effectRef idx="2">
            <a:schemeClr val="accent6"/>
          </a:effectRef>
          <a:fontRef idx="minor">
            <a:schemeClr val="tx1"/>
          </a:fontRef>
        </p:style>
      </p:cxnSp>
      <p:pic>
        <p:nvPicPr>
          <p:cNvPr id="2" name="Picture 1" descr="A map of the united states&#10;&#10;AI-generated content may be incorrect.">
            <a:extLst>
              <a:ext uri="{FF2B5EF4-FFF2-40B4-BE49-F238E27FC236}">
                <a16:creationId xmlns:a16="http://schemas.microsoft.com/office/drawing/2014/main" id="{4C4F4489-4E8B-0B40-302E-F048FB50E40F}"/>
              </a:ext>
            </a:extLst>
          </p:cNvPr>
          <p:cNvPicPr>
            <a:picLocks noChangeAspect="1"/>
          </p:cNvPicPr>
          <p:nvPr/>
        </p:nvPicPr>
        <p:blipFill>
          <a:blip r:embed="rId2"/>
          <a:stretch>
            <a:fillRect/>
          </a:stretch>
        </p:blipFill>
        <p:spPr>
          <a:xfrm>
            <a:off x="44370" y="144376"/>
            <a:ext cx="2845380" cy="1611775"/>
          </a:xfrm>
          <a:prstGeom prst="rect">
            <a:avLst/>
          </a:prstGeom>
        </p:spPr>
      </p:pic>
      <p:grpSp>
        <p:nvGrpSpPr>
          <p:cNvPr id="4" name="Group 3">
            <a:extLst>
              <a:ext uri="{FF2B5EF4-FFF2-40B4-BE49-F238E27FC236}">
                <a16:creationId xmlns:a16="http://schemas.microsoft.com/office/drawing/2014/main" id="{94293D73-D748-ADD7-DAF2-658BB4EE7032}"/>
              </a:ext>
            </a:extLst>
          </p:cNvPr>
          <p:cNvGrpSpPr/>
          <p:nvPr/>
        </p:nvGrpSpPr>
        <p:grpSpPr>
          <a:xfrm>
            <a:off x="2937095" y="4275117"/>
            <a:ext cx="7893201" cy="1953225"/>
            <a:chOff x="13916240" y="8046536"/>
            <a:chExt cx="12389580" cy="4601953"/>
          </a:xfrm>
        </p:grpSpPr>
        <p:grpSp>
          <p:nvGrpSpPr>
            <p:cNvPr id="7" name="Group 6">
              <a:extLst>
                <a:ext uri="{FF2B5EF4-FFF2-40B4-BE49-F238E27FC236}">
                  <a16:creationId xmlns:a16="http://schemas.microsoft.com/office/drawing/2014/main" id="{AFD8AFBE-1F69-1969-108B-D7D2772C8A7D}"/>
                </a:ext>
              </a:extLst>
            </p:cNvPr>
            <p:cNvGrpSpPr/>
            <p:nvPr/>
          </p:nvGrpSpPr>
          <p:grpSpPr>
            <a:xfrm>
              <a:off x="13916240" y="8598117"/>
              <a:ext cx="906219" cy="4050372"/>
              <a:chOff x="13916240" y="8598117"/>
              <a:chExt cx="906219" cy="4050372"/>
            </a:xfrm>
          </p:grpSpPr>
          <p:sp>
            <p:nvSpPr>
              <p:cNvPr id="24" name="Rectangle 23">
                <a:extLst>
                  <a:ext uri="{FF2B5EF4-FFF2-40B4-BE49-F238E27FC236}">
                    <a16:creationId xmlns:a16="http://schemas.microsoft.com/office/drawing/2014/main" id="{77033F12-94A4-AD2F-7F70-F5C15DF02F61}"/>
                  </a:ext>
                </a:extLst>
              </p:cNvPr>
              <p:cNvSpPr/>
              <p:nvPr/>
            </p:nvSpPr>
            <p:spPr>
              <a:xfrm>
                <a:off x="13916240" y="8598117"/>
                <a:ext cx="906219" cy="40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999251C-6E8B-0A52-E423-97DED5B1EABA}"/>
                  </a:ext>
                </a:extLst>
              </p:cNvPr>
              <p:cNvSpPr txBox="1"/>
              <p:nvPr/>
            </p:nvSpPr>
            <p:spPr>
              <a:xfrm rot="16200000">
                <a:off x="12486516" y="10228937"/>
                <a:ext cx="3815636" cy="553998"/>
              </a:xfrm>
              <a:prstGeom prst="rect">
                <a:avLst/>
              </a:prstGeom>
              <a:noFill/>
            </p:spPr>
            <p:txBody>
              <a:bodyPr wrap="square" rtlCol="0">
                <a:spAutoFit/>
              </a:bodyPr>
              <a:lstStyle/>
              <a:p>
                <a:r>
                  <a:rPr lang="en-US" dirty="0"/>
                  <a:t>Pre-Course Survey </a:t>
                </a:r>
              </a:p>
            </p:txBody>
          </p:sp>
        </p:grpSp>
        <p:grpSp>
          <p:nvGrpSpPr>
            <p:cNvPr id="8" name="Group 7">
              <a:extLst>
                <a:ext uri="{FF2B5EF4-FFF2-40B4-BE49-F238E27FC236}">
                  <a16:creationId xmlns:a16="http://schemas.microsoft.com/office/drawing/2014/main" id="{B513C686-D023-A23D-E652-D5A112DF12D0}"/>
                </a:ext>
              </a:extLst>
            </p:cNvPr>
            <p:cNvGrpSpPr/>
            <p:nvPr/>
          </p:nvGrpSpPr>
          <p:grpSpPr>
            <a:xfrm>
              <a:off x="25415363" y="8046536"/>
              <a:ext cx="890457" cy="4443687"/>
              <a:chOff x="25415363" y="8046536"/>
              <a:chExt cx="890457" cy="4443687"/>
            </a:xfrm>
          </p:grpSpPr>
          <p:sp>
            <p:nvSpPr>
              <p:cNvPr id="22" name="Rectangle 21">
                <a:extLst>
                  <a:ext uri="{FF2B5EF4-FFF2-40B4-BE49-F238E27FC236}">
                    <a16:creationId xmlns:a16="http://schemas.microsoft.com/office/drawing/2014/main" id="{4238B336-4FA5-EF1E-9C1A-83B1A340B534}"/>
                  </a:ext>
                </a:extLst>
              </p:cNvPr>
              <p:cNvSpPr/>
              <p:nvPr/>
            </p:nvSpPr>
            <p:spPr>
              <a:xfrm>
                <a:off x="25415363" y="8439851"/>
                <a:ext cx="890457" cy="40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37396EA-7098-009F-BD67-B4890E26FA72}"/>
                  </a:ext>
                </a:extLst>
              </p:cNvPr>
              <p:cNvSpPr txBox="1"/>
              <p:nvPr/>
            </p:nvSpPr>
            <p:spPr>
              <a:xfrm rot="16200000">
                <a:off x="23729215" y="9904759"/>
                <a:ext cx="4270444" cy="553998"/>
              </a:xfrm>
              <a:prstGeom prst="rect">
                <a:avLst/>
              </a:prstGeom>
              <a:noFill/>
            </p:spPr>
            <p:txBody>
              <a:bodyPr wrap="square" rtlCol="0">
                <a:spAutoFit/>
              </a:bodyPr>
              <a:lstStyle/>
              <a:p>
                <a:r>
                  <a:rPr lang="en-US" dirty="0"/>
                  <a:t>Post-Course Survey </a:t>
                </a:r>
              </a:p>
            </p:txBody>
          </p:sp>
        </p:grpSp>
        <p:grpSp>
          <p:nvGrpSpPr>
            <p:cNvPr id="10" name="Group 9">
              <a:extLst>
                <a:ext uri="{FF2B5EF4-FFF2-40B4-BE49-F238E27FC236}">
                  <a16:creationId xmlns:a16="http://schemas.microsoft.com/office/drawing/2014/main" id="{1EB1D03B-9D9C-46BB-794C-A4B89E1CC0F7}"/>
                </a:ext>
              </a:extLst>
            </p:cNvPr>
            <p:cNvGrpSpPr/>
            <p:nvPr/>
          </p:nvGrpSpPr>
          <p:grpSpPr>
            <a:xfrm>
              <a:off x="21229191" y="9361409"/>
              <a:ext cx="4494204" cy="2128140"/>
              <a:chOff x="20459697" y="9320758"/>
              <a:chExt cx="4494204" cy="2128140"/>
            </a:xfrm>
          </p:grpSpPr>
          <p:sp>
            <p:nvSpPr>
              <p:cNvPr id="18" name="TextBox 17">
                <a:extLst>
                  <a:ext uri="{FF2B5EF4-FFF2-40B4-BE49-F238E27FC236}">
                    <a16:creationId xmlns:a16="http://schemas.microsoft.com/office/drawing/2014/main" id="{698BD8D2-27C3-9775-6997-A07F39308301}"/>
                  </a:ext>
                </a:extLst>
              </p:cNvPr>
              <p:cNvSpPr txBox="1"/>
              <p:nvPr/>
            </p:nvSpPr>
            <p:spPr>
              <a:xfrm>
                <a:off x="20459697" y="9320758"/>
                <a:ext cx="3200400" cy="553998"/>
              </a:xfrm>
              <a:prstGeom prst="rect">
                <a:avLst/>
              </a:prstGeom>
              <a:noFill/>
            </p:spPr>
            <p:txBody>
              <a:bodyPr wrap="square" rtlCol="0">
                <a:spAutoFit/>
              </a:bodyPr>
              <a:lstStyle/>
              <a:p>
                <a:r>
                  <a:rPr lang="en-US" dirty="0"/>
                  <a:t>Gen Bio I (FAMU)</a:t>
                </a:r>
              </a:p>
            </p:txBody>
          </p:sp>
          <p:sp>
            <p:nvSpPr>
              <p:cNvPr id="19" name="TextBox 18">
                <a:extLst>
                  <a:ext uri="{FF2B5EF4-FFF2-40B4-BE49-F238E27FC236}">
                    <a16:creationId xmlns:a16="http://schemas.microsoft.com/office/drawing/2014/main" id="{0A8CCFF1-5811-2C0E-5847-333A1276BA13}"/>
                  </a:ext>
                </a:extLst>
              </p:cNvPr>
              <p:cNvSpPr txBox="1"/>
              <p:nvPr/>
            </p:nvSpPr>
            <p:spPr>
              <a:xfrm>
                <a:off x="20481732" y="9845472"/>
                <a:ext cx="3200400" cy="553998"/>
              </a:xfrm>
              <a:prstGeom prst="rect">
                <a:avLst/>
              </a:prstGeom>
              <a:noFill/>
            </p:spPr>
            <p:txBody>
              <a:bodyPr wrap="square" rtlCol="0">
                <a:spAutoFit/>
              </a:bodyPr>
              <a:lstStyle/>
              <a:p>
                <a:r>
                  <a:rPr lang="en-US" dirty="0"/>
                  <a:t>Gen Bio I (ETSU)</a:t>
                </a:r>
              </a:p>
            </p:txBody>
          </p:sp>
          <p:sp>
            <p:nvSpPr>
              <p:cNvPr id="20" name="TextBox 19">
                <a:extLst>
                  <a:ext uri="{FF2B5EF4-FFF2-40B4-BE49-F238E27FC236}">
                    <a16:creationId xmlns:a16="http://schemas.microsoft.com/office/drawing/2014/main" id="{3804EA01-4352-891F-86D9-4F0A13AB2AA3}"/>
                  </a:ext>
                </a:extLst>
              </p:cNvPr>
              <p:cNvSpPr txBox="1"/>
              <p:nvPr/>
            </p:nvSpPr>
            <p:spPr>
              <a:xfrm>
                <a:off x="20497879" y="10894900"/>
                <a:ext cx="3200400" cy="553998"/>
              </a:xfrm>
              <a:prstGeom prst="rect">
                <a:avLst/>
              </a:prstGeom>
              <a:noFill/>
            </p:spPr>
            <p:txBody>
              <a:bodyPr wrap="square" rtlCol="0">
                <a:spAutoFit/>
              </a:bodyPr>
              <a:lstStyle/>
              <a:p>
                <a:r>
                  <a:rPr lang="en-US" dirty="0"/>
                  <a:t>Gen Bio II (HCC)</a:t>
                </a:r>
              </a:p>
            </p:txBody>
          </p:sp>
          <p:sp>
            <p:nvSpPr>
              <p:cNvPr id="21" name="TextBox 20">
                <a:extLst>
                  <a:ext uri="{FF2B5EF4-FFF2-40B4-BE49-F238E27FC236}">
                    <a16:creationId xmlns:a16="http://schemas.microsoft.com/office/drawing/2014/main" id="{63014EBC-BE3D-5F30-00FF-EF9E934A515D}"/>
                  </a:ext>
                </a:extLst>
              </p:cNvPr>
              <p:cNvSpPr txBox="1"/>
              <p:nvPr/>
            </p:nvSpPr>
            <p:spPr>
              <a:xfrm>
                <a:off x="20483134" y="10346304"/>
                <a:ext cx="4470767" cy="553998"/>
              </a:xfrm>
              <a:prstGeom prst="rect">
                <a:avLst/>
              </a:prstGeom>
              <a:noFill/>
            </p:spPr>
            <p:txBody>
              <a:bodyPr wrap="square" rtlCol="0">
                <a:spAutoFit/>
              </a:bodyPr>
              <a:lstStyle/>
              <a:p>
                <a:r>
                  <a:rPr lang="en-US" dirty="0"/>
                  <a:t>Gen Bio Majors (MCC)</a:t>
                </a:r>
              </a:p>
            </p:txBody>
          </p:sp>
        </p:grpSp>
        <p:sp>
          <p:nvSpPr>
            <p:cNvPr id="11" name="TextBox 10">
              <a:extLst>
                <a:ext uri="{FF2B5EF4-FFF2-40B4-BE49-F238E27FC236}">
                  <a16:creationId xmlns:a16="http://schemas.microsoft.com/office/drawing/2014/main" id="{EFA14677-023A-C402-B07A-825F2E911D46}"/>
                </a:ext>
              </a:extLst>
            </p:cNvPr>
            <p:cNvSpPr txBox="1"/>
            <p:nvPr/>
          </p:nvSpPr>
          <p:spPr>
            <a:xfrm>
              <a:off x="15119817" y="8836767"/>
              <a:ext cx="2057400" cy="553998"/>
            </a:xfrm>
            <a:prstGeom prst="rect">
              <a:avLst/>
            </a:prstGeom>
            <a:noFill/>
          </p:spPr>
          <p:txBody>
            <a:bodyPr wrap="square" rtlCol="0">
              <a:spAutoFit/>
            </a:bodyPr>
            <a:lstStyle/>
            <a:p>
              <a:r>
                <a:rPr lang="en-US" dirty="0"/>
                <a:t>GenAI #1</a:t>
              </a:r>
            </a:p>
          </p:txBody>
        </p:sp>
        <p:sp>
          <p:nvSpPr>
            <p:cNvPr id="12" name="TextBox 11">
              <a:extLst>
                <a:ext uri="{FF2B5EF4-FFF2-40B4-BE49-F238E27FC236}">
                  <a16:creationId xmlns:a16="http://schemas.microsoft.com/office/drawing/2014/main" id="{8BD59371-AB22-C786-FEEA-FACDE403B697}"/>
                </a:ext>
              </a:extLst>
            </p:cNvPr>
            <p:cNvSpPr txBox="1"/>
            <p:nvPr/>
          </p:nvSpPr>
          <p:spPr>
            <a:xfrm>
              <a:off x="15089514" y="10089988"/>
              <a:ext cx="2057400" cy="553998"/>
            </a:xfrm>
            <a:prstGeom prst="rect">
              <a:avLst/>
            </a:prstGeom>
            <a:noFill/>
          </p:spPr>
          <p:txBody>
            <a:bodyPr wrap="square" rtlCol="0">
              <a:spAutoFit/>
            </a:bodyPr>
            <a:lstStyle/>
            <a:p>
              <a:r>
                <a:rPr lang="en-US" dirty="0" err="1"/>
                <a:t>GenAI</a:t>
              </a:r>
              <a:r>
                <a:rPr lang="en-US" dirty="0"/>
                <a:t> #2</a:t>
              </a:r>
            </a:p>
          </p:txBody>
        </p:sp>
        <p:sp>
          <p:nvSpPr>
            <p:cNvPr id="13" name="TextBox 12">
              <a:extLst>
                <a:ext uri="{FF2B5EF4-FFF2-40B4-BE49-F238E27FC236}">
                  <a16:creationId xmlns:a16="http://schemas.microsoft.com/office/drawing/2014/main" id="{1268A1B0-608F-F0C0-CF11-5BA0A1693C71}"/>
                </a:ext>
              </a:extLst>
            </p:cNvPr>
            <p:cNvSpPr txBox="1"/>
            <p:nvPr/>
          </p:nvSpPr>
          <p:spPr>
            <a:xfrm>
              <a:off x="15035864" y="11651877"/>
              <a:ext cx="2057400" cy="553998"/>
            </a:xfrm>
            <a:prstGeom prst="rect">
              <a:avLst/>
            </a:prstGeom>
            <a:noFill/>
          </p:spPr>
          <p:txBody>
            <a:bodyPr wrap="square" rtlCol="0">
              <a:spAutoFit/>
            </a:bodyPr>
            <a:lstStyle/>
            <a:p>
              <a:r>
                <a:rPr lang="en-US" dirty="0" err="1"/>
                <a:t>GenAI</a:t>
              </a:r>
              <a:r>
                <a:rPr lang="en-US" dirty="0"/>
                <a:t> #3</a:t>
              </a:r>
            </a:p>
          </p:txBody>
        </p:sp>
        <p:sp>
          <p:nvSpPr>
            <p:cNvPr id="14" name="TextBox 13">
              <a:extLst>
                <a:ext uri="{FF2B5EF4-FFF2-40B4-BE49-F238E27FC236}">
                  <a16:creationId xmlns:a16="http://schemas.microsoft.com/office/drawing/2014/main" id="{9D2B7F27-1478-F4A1-E4F0-FE18CAD2007F}"/>
                </a:ext>
              </a:extLst>
            </p:cNvPr>
            <p:cNvSpPr txBox="1"/>
            <p:nvPr/>
          </p:nvSpPr>
          <p:spPr>
            <a:xfrm>
              <a:off x="17193950" y="8539353"/>
              <a:ext cx="2288831" cy="1015663"/>
            </a:xfrm>
            <a:prstGeom prst="rect">
              <a:avLst/>
            </a:prstGeom>
            <a:noFill/>
          </p:spPr>
          <p:txBody>
            <a:bodyPr wrap="square" rtlCol="0">
              <a:spAutoFit/>
            </a:bodyPr>
            <a:lstStyle/>
            <a:p>
              <a:pPr algn="ctr"/>
              <a:r>
                <a:rPr lang="en-US" dirty="0"/>
                <a:t>AI Literacy PPT + Quiz </a:t>
              </a:r>
            </a:p>
          </p:txBody>
        </p:sp>
        <p:sp>
          <p:nvSpPr>
            <p:cNvPr id="15" name="TextBox 14">
              <a:extLst>
                <a:ext uri="{FF2B5EF4-FFF2-40B4-BE49-F238E27FC236}">
                  <a16:creationId xmlns:a16="http://schemas.microsoft.com/office/drawing/2014/main" id="{ADDBADFC-2E9A-599E-D761-D396ADBD2B1C}"/>
                </a:ext>
              </a:extLst>
            </p:cNvPr>
            <p:cNvSpPr txBox="1"/>
            <p:nvPr/>
          </p:nvSpPr>
          <p:spPr>
            <a:xfrm>
              <a:off x="17050187" y="9890314"/>
              <a:ext cx="2851331" cy="1015663"/>
            </a:xfrm>
            <a:prstGeom prst="rect">
              <a:avLst/>
            </a:prstGeom>
            <a:noFill/>
          </p:spPr>
          <p:txBody>
            <a:bodyPr wrap="square" rtlCol="0">
              <a:spAutoFit/>
            </a:bodyPr>
            <a:lstStyle/>
            <a:p>
              <a:pPr algn="ctr"/>
              <a:r>
                <a:rPr lang="en-US" dirty="0"/>
                <a:t>AI Study Guide + Reflection</a:t>
              </a:r>
            </a:p>
          </p:txBody>
        </p:sp>
        <p:sp>
          <p:nvSpPr>
            <p:cNvPr id="16" name="TextBox 15">
              <a:extLst>
                <a:ext uri="{FF2B5EF4-FFF2-40B4-BE49-F238E27FC236}">
                  <a16:creationId xmlns:a16="http://schemas.microsoft.com/office/drawing/2014/main" id="{E3090161-E0DB-9275-DBC0-0766F4EE56F4}"/>
                </a:ext>
              </a:extLst>
            </p:cNvPr>
            <p:cNvSpPr txBox="1"/>
            <p:nvPr/>
          </p:nvSpPr>
          <p:spPr>
            <a:xfrm>
              <a:off x="16967089" y="11369031"/>
              <a:ext cx="3277585" cy="1015663"/>
            </a:xfrm>
            <a:prstGeom prst="rect">
              <a:avLst/>
            </a:prstGeom>
            <a:noFill/>
          </p:spPr>
          <p:txBody>
            <a:bodyPr wrap="square" rtlCol="0">
              <a:spAutoFit/>
            </a:bodyPr>
            <a:lstStyle/>
            <a:p>
              <a:pPr algn="ctr"/>
              <a:r>
                <a:rPr lang="en-US" dirty="0"/>
                <a:t>Dev. AI Quiz or  AI Paper Analysis</a:t>
              </a:r>
            </a:p>
          </p:txBody>
        </p:sp>
        <p:sp>
          <p:nvSpPr>
            <p:cNvPr id="17" name="Right Brace 16">
              <a:extLst>
                <a:ext uri="{FF2B5EF4-FFF2-40B4-BE49-F238E27FC236}">
                  <a16:creationId xmlns:a16="http://schemas.microsoft.com/office/drawing/2014/main" id="{EBC48367-B44B-2B79-6B76-0C8BAD0E6029}"/>
                </a:ext>
              </a:extLst>
            </p:cNvPr>
            <p:cNvSpPr/>
            <p:nvPr/>
          </p:nvSpPr>
          <p:spPr>
            <a:xfrm>
              <a:off x="20375795" y="8589191"/>
              <a:ext cx="624523" cy="37343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72C3D5F-0E21-DB94-47A4-74586B333093}"/>
              </a:ext>
            </a:extLst>
          </p:cNvPr>
          <p:cNvSpPr/>
          <p:nvPr/>
        </p:nvSpPr>
        <p:spPr>
          <a:xfrm>
            <a:off x="2210190" y="6321056"/>
            <a:ext cx="9749741" cy="369332"/>
          </a:xfrm>
          <a:prstGeom prst="rect">
            <a:avLst/>
          </a:prstGeom>
        </p:spPr>
        <p:txBody>
          <a:bodyPr wrap="square">
            <a:spAutoFit/>
          </a:bodyPr>
          <a:lstStyle/>
          <a:p>
            <a:pPr defTabSz="3830473" fontAlgn="auto">
              <a:spcBef>
                <a:spcPts val="0"/>
              </a:spcBef>
              <a:spcAft>
                <a:spcPts val="0"/>
              </a:spcAft>
            </a:pPr>
            <a:r>
              <a:rPr lang="en-US" b="1" dirty="0">
                <a:solidFill>
                  <a:prstClr val="black"/>
                </a:solidFill>
                <a:latin typeface="Calibri" panose="020F0502020204030204"/>
              </a:rPr>
              <a:t>Figure 1. Study design for implementation of </a:t>
            </a:r>
            <a:r>
              <a:rPr lang="en-US" b="1" dirty="0" err="1">
                <a:solidFill>
                  <a:prstClr val="black"/>
                </a:solidFill>
                <a:latin typeface="Calibri" panose="020F0502020204030204"/>
              </a:rPr>
              <a:t>GenAI</a:t>
            </a:r>
            <a:r>
              <a:rPr lang="en-US" b="1" dirty="0">
                <a:solidFill>
                  <a:prstClr val="black"/>
                </a:solidFill>
                <a:latin typeface="Calibri" panose="020F0502020204030204"/>
              </a:rPr>
              <a:t> assignment in four Introductory Biology courses. </a:t>
            </a:r>
          </a:p>
        </p:txBody>
      </p:sp>
      <p:sp>
        <p:nvSpPr>
          <p:cNvPr id="29" name="Rectangle 28">
            <a:extLst>
              <a:ext uri="{FF2B5EF4-FFF2-40B4-BE49-F238E27FC236}">
                <a16:creationId xmlns:a16="http://schemas.microsoft.com/office/drawing/2014/main" id="{F6B8D0EB-F257-F2DA-D1A7-3D3D0CA6C4CA}"/>
              </a:ext>
            </a:extLst>
          </p:cNvPr>
          <p:cNvSpPr/>
          <p:nvPr/>
        </p:nvSpPr>
        <p:spPr>
          <a:xfrm>
            <a:off x="185608" y="1579762"/>
            <a:ext cx="2573348" cy="4669676"/>
          </a:xfrm>
          <a:prstGeom prst="rect">
            <a:avLst/>
          </a:prstGeom>
        </p:spPr>
        <p:txBody>
          <a:bodyPr wrap="square">
            <a:spAutoFit/>
          </a:bodyPr>
          <a:lstStyle/>
          <a:p>
            <a:pPr algn="just">
              <a:lnSpc>
                <a:spcPts val="3000"/>
              </a:lnSpc>
            </a:pPr>
            <a:r>
              <a:rPr lang="en-US" sz="1600" dirty="0">
                <a:latin typeface="+mn-lt"/>
              </a:rPr>
              <a:t>Pre &amp; Post surveys on students’</a:t>
            </a:r>
            <a:r>
              <a:rPr lang="en-US" sz="1600" dirty="0"/>
              <a:t> </a:t>
            </a:r>
            <a:r>
              <a:rPr lang="en-US" sz="1600" dirty="0">
                <a:latin typeface="+mn-lt"/>
              </a:rPr>
              <a:t>past experiences with GenAI were developed and implements to examine student perceptions of GenAI ethical use in education and how it should be used in education in the future. Students were given three </a:t>
            </a:r>
            <a:r>
              <a:rPr lang="en-US" sz="1600" dirty="0" err="1">
                <a:latin typeface="+mn-lt"/>
              </a:rPr>
              <a:t>GenAI</a:t>
            </a:r>
            <a:r>
              <a:rPr lang="en-US" sz="1600" dirty="0">
                <a:latin typeface="+mn-lt"/>
              </a:rPr>
              <a:t> assignments during the semester</a:t>
            </a:r>
          </a:p>
        </p:txBody>
      </p:sp>
      <p:sp>
        <p:nvSpPr>
          <p:cNvPr id="28" name="TextBox 27">
            <a:extLst>
              <a:ext uri="{FF2B5EF4-FFF2-40B4-BE49-F238E27FC236}">
                <a16:creationId xmlns:a16="http://schemas.microsoft.com/office/drawing/2014/main" id="{794A1807-D8A8-AE77-669A-0EDBA02B14FF}"/>
              </a:ext>
            </a:extLst>
          </p:cNvPr>
          <p:cNvSpPr txBox="1"/>
          <p:nvPr/>
        </p:nvSpPr>
        <p:spPr>
          <a:xfrm>
            <a:off x="760021" y="99204"/>
            <a:ext cx="2121915" cy="523220"/>
          </a:xfrm>
          <a:prstGeom prst="rect">
            <a:avLst/>
          </a:prstGeom>
          <a:noFill/>
        </p:spPr>
        <p:txBody>
          <a:bodyPr wrap="square">
            <a:spAutoFit/>
          </a:bodyPr>
          <a:lstStyle/>
          <a:p>
            <a:pPr algn="l"/>
            <a:r>
              <a:rPr lang="en-US" sz="2800" b="1" dirty="0">
                <a:highlight>
                  <a:srgbClr val="F9C423"/>
                </a:highlight>
                <a:latin typeface="Gotham Bold" pitchFamily="2" charset="0"/>
                <a:cs typeface="Gotham Bold" pitchFamily="2" charset="0"/>
              </a:rPr>
              <a:t>METHODS</a:t>
            </a:r>
            <a:endParaRPr lang="en-US" sz="2800" b="1" dirty="0">
              <a:highlight>
                <a:srgbClr val="F9C423"/>
              </a:highlight>
              <a:latin typeface="Gotham Bold" pitchFamily="2" charset="0"/>
            </a:endParaRPr>
          </a:p>
        </p:txBody>
      </p:sp>
      <p:pic>
        <p:nvPicPr>
          <p:cNvPr id="32" name="Picture 31" descr="A table of college students&#10;&#10;AI-generated content may be incorrect.">
            <a:extLst>
              <a:ext uri="{FF2B5EF4-FFF2-40B4-BE49-F238E27FC236}">
                <a16:creationId xmlns:a16="http://schemas.microsoft.com/office/drawing/2014/main" id="{DB904C83-5B4F-49B1-6B06-8186F9C0A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600" y="136257"/>
            <a:ext cx="8022687" cy="4312790"/>
          </a:xfrm>
          <a:prstGeom prst="rect">
            <a:avLst/>
          </a:prstGeom>
        </p:spPr>
      </p:pic>
      <p:sp>
        <p:nvSpPr>
          <p:cNvPr id="3" name="TextBox 2">
            <a:extLst>
              <a:ext uri="{FF2B5EF4-FFF2-40B4-BE49-F238E27FC236}">
                <a16:creationId xmlns:a16="http://schemas.microsoft.com/office/drawing/2014/main" id="{EA3667ED-B0FD-4078-F5BB-ED33D676C754}"/>
              </a:ext>
            </a:extLst>
          </p:cNvPr>
          <p:cNvSpPr txBox="1"/>
          <p:nvPr/>
        </p:nvSpPr>
        <p:spPr>
          <a:xfrm>
            <a:off x="185608" y="6368399"/>
            <a:ext cx="1553424" cy="461665"/>
          </a:xfrm>
          <a:prstGeom prst="rect">
            <a:avLst/>
          </a:prstGeom>
          <a:noFill/>
        </p:spPr>
        <p:txBody>
          <a:bodyPr wrap="square">
            <a:spAutoFit/>
          </a:bodyPr>
          <a:lstStyle/>
          <a:p>
            <a:r>
              <a:rPr lang="pt-BR" sz="1200" dirty="0">
                <a:latin typeface="Cambria" panose="02040503050406030204" pitchFamily="18" charset="0"/>
                <a:cs typeface="Times New Roman" panose="02020603050405020304" pitchFamily="18" charset="0"/>
              </a:rPr>
              <a:t>FAMU IRB Approved</a:t>
            </a:r>
          </a:p>
          <a:p>
            <a:r>
              <a:rPr lang="pt-BR" sz="1200" dirty="0">
                <a:latin typeface="Cambria" panose="02040503050406030204" pitchFamily="18" charset="0"/>
                <a:cs typeface="Times New Roman" panose="02020603050405020304" pitchFamily="18" charset="0"/>
              </a:rPr>
              <a:t>Procol #021-24</a:t>
            </a:r>
            <a:endParaRPr lang="en-US" sz="1400" dirty="0"/>
          </a:p>
        </p:txBody>
      </p:sp>
    </p:spTree>
    <p:extLst>
      <p:ext uri="{BB962C8B-B14F-4D97-AF65-F5344CB8AC3E}">
        <p14:creationId xmlns:p14="http://schemas.microsoft.com/office/powerpoint/2010/main" val="350322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02E08-0B3D-7A4E-AC97-BF0DF426BF62}"/>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48B094A-DCC5-3556-8039-B8BFEA754407}"/>
              </a:ext>
            </a:extLst>
          </p:cNvPr>
          <p:cNvCxnSpPr>
            <a:cxnSpLocks/>
          </p:cNvCxnSpPr>
          <p:nvPr/>
        </p:nvCxnSpPr>
        <p:spPr>
          <a:xfrm>
            <a:off x="2493338" y="0"/>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graphicFrame>
        <p:nvGraphicFramePr>
          <p:cNvPr id="2" name="Table 1">
            <a:extLst>
              <a:ext uri="{FF2B5EF4-FFF2-40B4-BE49-F238E27FC236}">
                <a16:creationId xmlns:a16="http://schemas.microsoft.com/office/drawing/2014/main" id="{D5A2B2DD-D0AF-90BA-F9CC-E6A59FAAF929}"/>
              </a:ext>
            </a:extLst>
          </p:cNvPr>
          <p:cNvGraphicFramePr>
            <a:graphicFrameLocks noGrp="1"/>
          </p:cNvGraphicFramePr>
          <p:nvPr>
            <p:extLst>
              <p:ext uri="{D42A27DB-BD31-4B8C-83A1-F6EECF244321}">
                <p14:modId xmlns:p14="http://schemas.microsoft.com/office/powerpoint/2010/main" val="2703325443"/>
              </p:ext>
            </p:extLst>
          </p:nvPr>
        </p:nvGraphicFramePr>
        <p:xfrm>
          <a:off x="2669628" y="148363"/>
          <a:ext cx="9074242" cy="6034159"/>
        </p:xfrm>
        <a:graphic>
          <a:graphicData uri="http://schemas.openxmlformats.org/drawingml/2006/table">
            <a:tbl>
              <a:tblPr firstRow="1" firstCol="1" bandRow="1"/>
              <a:tblGrid>
                <a:gridCol w="548617">
                  <a:extLst>
                    <a:ext uri="{9D8B030D-6E8A-4147-A177-3AD203B41FA5}">
                      <a16:colId xmlns:a16="http://schemas.microsoft.com/office/drawing/2014/main" val="2768411313"/>
                    </a:ext>
                  </a:extLst>
                </a:gridCol>
                <a:gridCol w="8525625">
                  <a:extLst>
                    <a:ext uri="{9D8B030D-6E8A-4147-A177-3AD203B41FA5}">
                      <a16:colId xmlns:a16="http://schemas.microsoft.com/office/drawing/2014/main" val="896706694"/>
                    </a:ext>
                  </a:extLst>
                </a:gridCol>
              </a:tblGrid>
              <a:tr h="455636">
                <a:tc>
                  <a:txBody>
                    <a:bodyPr/>
                    <a:lstStyle/>
                    <a:p>
                      <a:pPr marL="0" marR="0" algn="ctr">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Item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Pre Survey Questions (Select)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73901444"/>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Have you ever used Generative AI (Gen AI) (Chat-GPT, Copilot, Bing Chat,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28966"/>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Are you in any other courses that expressly encourages or allows the use of Gen 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376941"/>
                  </a:ext>
                </a:extLst>
              </a:tr>
              <a:tr h="683454">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Select the choices that best describe how you use the information collected</a:t>
                      </a:r>
                    </a:p>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from Gen AI (Chat-GPT, Copilot, Bing Chat, etc.)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145013"/>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 your perspective, what are the benefits of </a:t>
                      </a:r>
                      <a:r>
                        <a:rPr lang="en-US" sz="1400" dirty="0" err="1">
                          <a:effectLst/>
                          <a:latin typeface="+mn-lt"/>
                          <a:ea typeface="Calibri" panose="020F0502020204030204" pitchFamily="34" charset="0"/>
                          <a:cs typeface="Times New Roman" panose="02020603050405020304" pitchFamily="18" charset="0"/>
                        </a:rPr>
                        <a:t>GenAI</a:t>
                      </a:r>
                      <a:r>
                        <a:rPr lang="en-US" sz="1400" dirty="0">
                          <a:effectLst/>
                          <a:latin typeface="+mn-lt"/>
                          <a:ea typeface="Calibri" panose="020F0502020204030204" pitchFamily="34" charset="0"/>
                          <a:cs typeface="Times New Roman" panose="02020603050405020304" pitchFamily="18" charset="0"/>
                        </a:rPr>
                        <a:t> in education? Select all that apply.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44830"/>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What guidance or services should a university/college provide about using Gen 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559663"/>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What, if any, concerns do you have regarding Gen AI in the classroom?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612780"/>
                  </a:ext>
                </a:extLst>
              </a:tr>
              <a:tr h="338709">
                <a:tc>
                  <a:txBody>
                    <a:bodyPr/>
                    <a:lstStyle/>
                    <a:p>
                      <a:pPr marL="0" marR="0" algn="ctr">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Post Survey Questions (Select)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37772049"/>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3291813"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When using AI answer how often do you look up additional information to be sure results are correct?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328996"/>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Did using AI make it easier to read or comprehend your textbook?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907734"/>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Gen AI Assignments in this course were useful and increased content engagement for 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362884"/>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Did using Gen AI in class make it easier to read, or follow along or engage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890747"/>
                  </a:ext>
                </a:extLst>
              </a:tr>
              <a:tr h="455636">
                <a:tc>
                  <a:txBody>
                    <a:bodyPr/>
                    <a:lstStyle/>
                    <a:p>
                      <a:pPr marL="0" marR="0" algn="ctr">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What aspects of the Gen AI Assignments did you find the most helpful for your coursework?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085237"/>
                  </a:ext>
                </a:extLst>
              </a:tr>
            </a:tbl>
          </a:graphicData>
        </a:graphic>
      </p:graphicFrame>
      <p:pic>
        <p:nvPicPr>
          <p:cNvPr id="3" name="Picture 2" descr="A hand holding a tablet with a survey&#10;&#10;AI-generated content may be incorrect.">
            <a:extLst>
              <a:ext uri="{FF2B5EF4-FFF2-40B4-BE49-F238E27FC236}">
                <a16:creationId xmlns:a16="http://schemas.microsoft.com/office/drawing/2014/main" id="{6C036BA5-4B71-9E08-67B5-2781C0060059}"/>
              </a:ext>
            </a:extLst>
          </p:cNvPr>
          <p:cNvPicPr>
            <a:picLocks noChangeAspect="1"/>
          </p:cNvPicPr>
          <p:nvPr/>
        </p:nvPicPr>
        <p:blipFill>
          <a:blip r:embed="rId2"/>
          <a:srcRect l="4696" r="19635" b="13553"/>
          <a:stretch/>
        </p:blipFill>
        <p:spPr>
          <a:xfrm>
            <a:off x="34043" y="325819"/>
            <a:ext cx="2283006" cy="2970175"/>
          </a:xfrm>
          <a:prstGeom prst="rect">
            <a:avLst/>
          </a:prstGeom>
        </p:spPr>
      </p:pic>
    </p:spTree>
    <p:extLst>
      <p:ext uri="{BB962C8B-B14F-4D97-AF65-F5344CB8AC3E}">
        <p14:creationId xmlns:p14="http://schemas.microsoft.com/office/powerpoint/2010/main" val="95178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5B47B-C616-0B96-A588-B614D85D2B07}"/>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0B65B95-2758-4131-3CBC-8CD4993163F1}"/>
              </a:ext>
            </a:extLst>
          </p:cNvPr>
          <p:cNvSpPr txBox="1">
            <a:spLocks/>
          </p:cNvSpPr>
          <p:nvPr/>
        </p:nvSpPr>
        <p:spPr>
          <a:xfrm>
            <a:off x="1498587" y="197426"/>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GenAI LITERACY (in class)</a:t>
            </a:r>
            <a:br>
              <a:rPr lang="en-US" dirty="0"/>
            </a:br>
            <a:endParaRPr lang="en-US" sz="4000" dirty="0"/>
          </a:p>
        </p:txBody>
      </p:sp>
      <p:pic>
        <p:nvPicPr>
          <p:cNvPr id="7" name="Picture 6">
            <a:extLst>
              <a:ext uri="{FF2B5EF4-FFF2-40B4-BE49-F238E27FC236}">
                <a16:creationId xmlns:a16="http://schemas.microsoft.com/office/drawing/2014/main" id="{A95818B0-15F4-2501-5BE9-8A3A1DC8E867}"/>
              </a:ext>
            </a:extLst>
          </p:cNvPr>
          <p:cNvPicPr>
            <a:picLocks noChangeAspect="1"/>
          </p:cNvPicPr>
          <p:nvPr/>
        </p:nvPicPr>
        <p:blipFill>
          <a:blip r:embed="rId2"/>
          <a:srcRect l="1526" t="26842" r="6338" b="11579"/>
          <a:stretch/>
        </p:blipFill>
        <p:spPr>
          <a:xfrm>
            <a:off x="1724538" y="890337"/>
            <a:ext cx="9817768" cy="5770233"/>
          </a:xfrm>
          <a:prstGeom prst="rect">
            <a:avLst/>
          </a:prstGeom>
        </p:spPr>
      </p:pic>
      <p:cxnSp>
        <p:nvCxnSpPr>
          <p:cNvPr id="8" name="Straight Connector 7">
            <a:extLst>
              <a:ext uri="{FF2B5EF4-FFF2-40B4-BE49-F238E27FC236}">
                <a16:creationId xmlns:a16="http://schemas.microsoft.com/office/drawing/2014/main" id="{F0B5B52A-E47A-1B3D-42DC-5B558BC34989}"/>
              </a:ext>
            </a:extLst>
          </p:cNvPr>
          <p:cNvCxnSpPr>
            <a:cxnSpLocks/>
          </p:cNvCxnSpPr>
          <p:nvPr/>
        </p:nvCxnSpPr>
        <p:spPr>
          <a:xfrm>
            <a:off x="1498587" y="197427"/>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8040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CD69F-A61D-55EC-6D10-55293AF4B1C7}"/>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6B0B11C-A393-AF65-6961-D4C7B91ED356}"/>
              </a:ext>
            </a:extLst>
          </p:cNvPr>
          <p:cNvSpPr txBox="1">
            <a:spLocks/>
          </p:cNvSpPr>
          <p:nvPr/>
        </p:nvSpPr>
        <p:spPr>
          <a:xfrm>
            <a:off x="1498587" y="197426"/>
            <a:ext cx="8406249" cy="6463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highlight>
                  <a:srgbClr val="F9C423"/>
                </a:highlight>
                <a:latin typeface="Gotham Bold" pitchFamily="2" charset="0"/>
                <a:cs typeface="Gotham Bold" pitchFamily="2" charset="0"/>
              </a:rPr>
              <a:t>GenAI TOOLS</a:t>
            </a:r>
            <a:br>
              <a:rPr lang="en-US" dirty="0"/>
            </a:br>
            <a:endParaRPr lang="en-US" sz="4000" dirty="0"/>
          </a:p>
        </p:txBody>
      </p:sp>
      <p:cxnSp>
        <p:nvCxnSpPr>
          <p:cNvPr id="8" name="Straight Connector 7">
            <a:extLst>
              <a:ext uri="{FF2B5EF4-FFF2-40B4-BE49-F238E27FC236}">
                <a16:creationId xmlns:a16="http://schemas.microsoft.com/office/drawing/2014/main" id="{9E2D0AB5-A49E-FA24-B4CF-FCBC2E7F2307}"/>
              </a:ext>
            </a:extLst>
          </p:cNvPr>
          <p:cNvCxnSpPr>
            <a:cxnSpLocks/>
          </p:cNvCxnSpPr>
          <p:nvPr/>
        </p:nvCxnSpPr>
        <p:spPr>
          <a:xfrm>
            <a:off x="1498587" y="197427"/>
            <a:ext cx="0" cy="6463145"/>
          </a:xfrm>
          <a:prstGeom prst="line">
            <a:avLst/>
          </a:prstGeom>
          <a:ln w="76200"/>
        </p:spPr>
        <p:style>
          <a:lnRef idx="3">
            <a:schemeClr val="accent6"/>
          </a:lnRef>
          <a:fillRef idx="0">
            <a:schemeClr val="accent6"/>
          </a:fillRef>
          <a:effectRef idx="2">
            <a:schemeClr val="accent6"/>
          </a:effectRef>
          <a:fontRef idx="minor">
            <a:schemeClr val="tx1"/>
          </a:fontRef>
        </p:style>
      </p:cxnSp>
      <p:pic>
        <p:nvPicPr>
          <p:cNvPr id="2" name="Picture 1">
            <a:extLst>
              <a:ext uri="{FF2B5EF4-FFF2-40B4-BE49-F238E27FC236}">
                <a16:creationId xmlns:a16="http://schemas.microsoft.com/office/drawing/2014/main" id="{B317FEB8-E304-F7B7-5886-E5EF5654A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021" y="1001580"/>
            <a:ext cx="5497887" cy="5575110"/>
          </a:xfrm>
          <a:prstGeom prst="rect">
            <a:avLst/>
          </a:prstGeom>
        </p:spPr>
      </p:pic>
      <p:sp>
        <p:nvSpPr>
          <p:cNvPr id="4" name="TextBox 3">
            <a:extLst>
              <a:ext uri="{FF2B5EF4-FFF2-40B4-BE49-F238E27FC236}">
                <a16:creationId xmlns:a16="http://schemas.microsoft.com/office/drawing/2014/main" id="{FF7A4F52-8CD0-3BB5-D648-D9B056A1D8E6}"/>
              </a:ext>
            </a:extLst>
          </p:cNvPr>
          <p:cNvSpPr txBox="1"/>
          <p:nvPr/>
        </p:nvSpPr>
        <p:spPr>
          <a:xfrm>
            <a:off x="7548151" y="1937266"/>
            <a:ext cx="4472740" cy="4154984"/>
          </a:xfrm>
          <a:prstGeom prst="rect">
            <a:avLst/>
          </a:prstGeom>
          <a:noFill/>
        </p:spPr>
        <p:txBody>
          <a:bodyPr wrap="square">
            <a:spAutoFit/>
          </a:bodyPr>
          <a:lstStyle/>
          <a:p>
            <a:r>
              <a:rPr lang="fr-FR" sz="2400" b="1" u="sng" dirty="0" err="1">
                <a:solidFill>
                  <a:srgbClr val="202020"/>
                </a:solidFill>
                <a:latin typeface="Founders Grotesk Regular"/>
              </a:rPr>
              <a:t>GenAI</a:t>
            </a:r>
            <a:r>
              <a:rPr lang="fr-FR" sz="2400" b="1" u="sng" dirty="0">
                <a:solidFill>
                  <a:srgbClr val="202020"/>
                </a:solidFill>
                <a:latin typeface="Founders Grotesk Regular"/>
              </a:rPr>
              <a:t>: </a:t>
            </a:r>
            <a:r>
              <a:rPr lang="fr-FR" sz="2400" b="1" dirty="0">
                <a:solidFill>
                  <a:srgbClr val="202020"/>
                </a:solidFill>
                <a:latin typeface="Founders Grotesk Regular"/>
              </a:rPr>
              <a:t>software apps </a:t>
            </a:r>
            <a:r>
              <a:rPr lang="fr-FR" sz="2400" b="1" dirty="0" err="1">
                <a:solidFill>
                  <a:srgbClr val="202020"/>
                </a:solidFill>
                <a:latin typeface="Founders Grotesk Regular"/>
              </a:rPr>
              <a:t>designed</a:t>
            </a:r>
            <a:r>
              <a:rPr lang="fr-FR" sz="2400" b="1" dirty="0">
                <a:solidFill>
                  <a:srgbClr val="202020"/>
                </a:solidFill>
                <a:latin typeface="Founders Grotesk Regular"/>
              </a:rPr>
              <a:t> to </a:t>
            </a:r>
            <a:r>
              <a:rPr lang="fr-FR" sz="2400" b="1" dirty="0" err="1">
                <a:solidFill>
                  <a:srgbClr val="202020"/>
                </a:solidFill>
                <a:latin typeface="Founders Grotesk Regular"/>
              </a:rPr>
              <a:t>respond</a:t>
            </a:r>
            <a:r>
              <a:rPr lang="fr-FR" sz="2400" b="1" dirty="0">
                <a:solidFill>
                  <a:srgbClr val="202020"/>
                </a:solidFill>
                <a:latin typeface="Founders Grotesk Regular"/>
              </a:rPr>
              <a:t> </a:t>
            </a:r>
            <a:r>
              <a:rPr lang="fr-FR" sz="2400" b="1" dirty="0" err="1">
                <a:solidFill>
                  <a:srgbClr val="202020"/>
                </a:solidFill>
                <a:latin typeface="Founders Grotesk Regular"/>
              </a:rPr>
              <a:t>text</a:t>
            </a:r>
            <a:r>
              <a:rPr lang="fr-FR" sz="2400" b="1" dirty="0">
                <a:solidFill>
                  <a:srgbClr val="202020"/>
                </a:solidFill>
                <a:latin typeface="Founders Grotesk Regular"/>
              </a:rPr>
              <a:t> </a:t>
            </a:r>
            <a:r>
              <a:rPr lang="fr-FR" sz="2400" b="1" dirty="0" err="1">
                <a:solidFill>
                  <a:srgbClr val="202020"/>
                </a:solidFill>
                <a:latin typeface="Founders Grotesk Regular"/>
              </a:rPr>
              <a:t>Qs</a:t>
            </a:r>
            <a:r>
              <a:rPr lang="fr-FR" sz="2400" b="1" dirty="0">
                <a:solidFill>
                  <a:srgbClr val="202020"/>
                </a:solidFill>
                <a:latin typeface="Founders Grotesk Regular"/>
              </a:rPr>
              <a:t> (prompts) </a:t>
            </a:r>
            <a:r>
              <a:rPr lang="fr-FR" sz="2400" b="1" dirty="0" err="1">
                <a:solidFill>
                  <a:srgbClr val="202020"/>
                </a:solidFill>
                <a:latin typeface="Founders Grotesk Regular"/>
              </a:rPr>
              <a:t>with</a:t>
            </a:r>
            <a:r>
              <a:rPr lang="fr-FR" sz="2400" b="1" dirty="0">
                <a:solidFill>
                  <a:srgbClr val="202020"/>
                </a:solidFill>
                <a:latin typeface="Founders Grotesk Regular"/>
              </a:rPr>
              <a:t> Outputs. </a:t>
            </a:r>
            <a:r>
              <a:rPr lang="fr-FR" sz="2400" b="1" dirty="0" err="1">
                <a:solidFill>
                  <a:srgbClr val="202020"/>
                </a:solidFill>
                <a:latin typeface="Founders Grotesk Regular"/>
              </a:rPr>
              <a:t>Potential</a:t>
            </a:r>
            <a:r>
              <a:rPr lang="fr-FR" sz="2400" b="1" dirty="0">
                <a:solidFill>
                  <a:srgbClr val="202020"/>
                </a:solidFill>
                <a:latin typeface="Founders Grotesk Regular"/>
              </a:rPr>
              <a:t> applications </a:t>
            </a:r>
            <a:r>
              <a:rPr lang="fr-FR" sz="2400" b="1" dirty="0" err="1">
                <a:solidFill>
                  <a:srgbClr val="202020"/>
                </a:solidFill>
                <a:latin typeface="Founders Grotesk Regular"/>
              </a:rPr>
              <a:t>include</a:t>
            </a:r>
            <a:r>
              <a:rPr lang="fr-FR" sz="2400" b="1" dirty="0">
                <a:solidFill>
                  <a:srgbClr val="202020"/>
                </a:solidFill>
                <a:latin typeface="Founders Grotesk Regular"/>
              </a:rPr>
              <a:t>:</a:t>
            </a:r>
          </a:p>
          <a:p>
            <a:pPr marL="285750" indent="-285750">
              <a:buFont typeface="Wingdings" panose="05000000000000000000" pitchFamily="2" charset="2"/>
              <a:buChar char="v"/>
            </a:pPr>
            <a:r>
              <a:rPr lang="fr-FR" sz="2400" b="1" dirty="0">
                <a:solidFill>
                  <a:srgbClr val="202020"/>
                </a:solidFill>
                <a:latin typeface="Founders Grotesk Regular"/>
              </a:rPr>
              <a:t>Brainstorming </a:t>
            </a:r>
            <a:r>
              <a:rPr lang="fr-FR" sz="2400" b="1" dirty="0" err="1">
                <a:solidFill>
                  <a:srgbClr val="202020"/>
                </a:solidFill>
                <a:latin typeface="Founders Grotesk Regular"/>
              </a:rPr>
              <a:t>ideas</a:t>
            </a:r>
            <a:endParaRPr lang="fr-FR" sz="2400" b="1" dirty="0">
              <a:solidFill>
                <a:srgbClr val="202020"/>
              </a:solidFill>
              <a:latin typeface="Founders Grotesk Regular"/>
            </a:endParaRPr>
          </a:p>
          <a:p>
            <a:pPr marL="285750" indent="-285750">
              <a:buFont typeface="Wingdings" panose="05000000000000000000" pitchFamily="2" charset="2"/>
              <a:buChar char="v"/>
            </a:pPr>
            <a:r>
              <a:rPr lang="fr-FR" sz="2400" b="1" dirty="0" err="1">
                <a:solidFill>
                  <a:srgbClr val="202020"/>
                </a:solidFill>
                <a:latin typeface="Founders Grotesk Regular"/>
              </a:rPr>
              <a:t>Summarize</a:t>
            </a:r>
            <a:r>
              <a:rPr lang="fr-FR" sz="2400" b="1" dirty="0">
                <a:solidFill>
                  <a:srgbClr val="202020"/>
                </a:solidFill>
                <a:latin typeface="Founders Grotesk Regular"/>
              </a:rPr>
              <a:t> articles</a:t>
            </a:r>
          </a:p>
          <a:p>
            <a:pPr marL="285750" indent="-285750">
              <a:buFont typeface="Wingdings" panose="05000000000000000000" pitchFamily="2" charset="2"/>
              <a:buChar char="v"/>
            </a:pPr>
            <a:r>
              <a:rPr lang="fr-FR" sz="2400" b="1" dirty="0" err="1">
                <a:solidFill>
                  <a:srgbClr val="202020"/>
                </a:solidFill>
                <a:latin typeface="Founders Grotesk Regular"/>
              </a:rPr>
              <a:t>Generate</a:t>
            </a:r>
            <a:r>
              <a:rPr lang="fr-FR" sz="2400" b="1" dirty="0">
                <a:solidFill>
                  <a:srgbClr val="202020"/>
                </a:solidFill>
                <a:latin typeface="Founders Grotesk Regular"/>
              </a:rPr>
              <a:t> </a:t>
            </a:r>
            <a:r>
              <a:rPr lang="fr-FR" sz="2400" b="1" dirty="0" err="1">
                <a:solidFill>
                  <a:srgbClr val="202020"/>
                </a:solidFill>
                <a:latin typeface="Founders Grotesk Regular"/>
              </a:rPr>
              <a:t>Research</a:t>
            </a:r>
            <a:r>
              <a:rPr lang="fr-FR" sz="2400" b="1" dirty="0">
                <a:solidFill>
                  <a:srgbClr val="202020"/>
                </a:solidFill>
                <a:latin typeface="Founders Grotesk Regular"/>
              </a:rPr>
              <a:t> </a:t>
            </a:r>
            <a:r>
              <a:rPr lang="fr-FR" sz="2400" b="1" dirty="0" err="1">
                <a:solidFill>
                  <a:srgbClr val="202020"/>
                </a:solidFill>
                <a:latin typeface="Founders Grotesk Regular"/>
              </a:rPr>
              <a:t>Qs</a:t>
            </a:r>
            <a:r>
              <a:rPr lang="fr-FR" sz="2400" b="1" dirty="0">
                <a:solidFill>
                  <a:srgbClr val="202020"/>
                </a:solidFill>
                <a:latin typeface="Founders Grotesk Regular"/>
              </a:rPr>
              <a:t>/ </a:t>
            </a:r>
            <a:r>
              <a:rPr lang="fr-FR" sz="2400" b="1" dirty="0" err="1">
                <a:solidFill>
                  <a:srgbClr val="202020"/>
                </a:solidFill>
                <a:latin typeface="Founders Grotesk Regular"/>
              </a:rPr>
              <a:t>hypothesize</a:t>
            </a:r>
            <a:endParaRPr lang="fr-FR" sz="2400" b="1" dirty="0">
              <a:solidFill>
                <a:srgbClr val="202020"/>
              </a:solidFill>
              <a:latin typeface="Founders Grotesk Regular"/>
            </a:endParaRPr>
          </a:p>
          <a:p>
            <a:pPr marL="285750" indent="-285750">
              <a:buFont typeface="Wingdings" panose="05000000000000000000" pitchFamily="2" charset="2"/>
              <a:buChar char="v"/>
            </a:pPr>
            <a:r>
              <a:rPr lang="fr-FR" sz="2400" b="1" dirty="0" err="1">
                <a:solidFill>
                  <a:srgbClr val="202020"/>
                </a:solidFill>
                <a:latin typeface="Founders Grotesk Regular"/>
              </a:rPr>
              <a:t>Personalized</a:t>
            </a:r>
            <a:r>
              <a:rPr lang="fr-FR" sz="2400" b="1" dirty="0">
                <a:solidFill>
                  <a:srgbClr val="202020"/>
                </a:solidFill>
                <a:latin typeface="Founders Grotesk Regular"/>
              </a:rPr>
              <a:t> </a:t>
            </a:r>
            <a:r>
              <a:rPr lang="fr-FR" sz="2400" b="1" dirty="0" err="1">
                <a:solidFill>
                  <a:srgbClr val="202020"/>
                </a:solidFill>
                <a:latin typeface="Founders Grotesk Regular"/>
              </a:rPr>
              <a:t>tutoring</a:t>
            </a:r>
            <a:r>
              <a:rPr lang="fr-FR" sz="2400" b="1" dirty="0">
                <a:solidFill>
                  <a:srgbClr val="202020"/>
                </a:solidFill>
                <a:latin typeface="Founders Grotesk Regular"/>
              </a:rPr>
              <a:t> (</a:t>
            </a:r>
            <a:r>
              <a:rPr lang="fr-FR" sz="2400" b="1" dirty="0" err="1">
                <a:solidFill>
                  <a:srgbClr val="202020"/>
                </a:solidFill>
                <a:latin typeface="Founders Grotesk Regular"/>
              </a:rPr>
              <a:t>answer</a:t>
            </a:r>
            <a:r>
              <a:rPr lang="fr-FR" sz="2400" b="1" dirty="0">
                <a:solidFill>
                  <a:srgbClr val="202020"/>
                </a:solidFill>
                <a:latin typeface="Founders Grotesk Regular"/>
              </a:rPr>
              <a:t> </a:t>
            </a:r>
            <a:r>
              <a:rPr lang="fr-FR" sz="2400" b="1" dirty="0" err="1">
                <a:solidFill>
                  <a:srgbClr val="202020"/>
                </a:solidFill>
                <a:latin typeface="Founders Grotesk Regular"/>
              </a:rPr>
              <a:t>Qs</a:t>
            </a:r>
            <a:r>
              <a:rPr lang="fr-FR" sz="2400" b="1" dirty="0">
                <a:solidFill>
                  <a:srgbClr val="202020"/>
                </a:solidFill>
                <a:latin typeface="Founders Grotesk Regular"/>
              </a:rPr>
              <a:t>, feedback)</a:t>
            </a:r>
          </a:p>
          <a:p>
            <a:pPr marL="285750" indent="-285750">
              <a:buFont typeface="Wingdings" panose="05000000000000000000" pitchFamily="2" charset="2"/>
              <a:buChar char="v"/>
            </a:pPr>
            <a:r>
              <a:rPr lang="fr-FR" sz="2400" b="1" dirty="0" err="1">
                <a:solidFill>
                  <a:srgbClr val="202020"/>
                </a:solidFill>
                <a:latin typeface="Founders Grotesk Regular"/>
              </a:rPr>
              <a:t>Generate</a:t>
            </a:r>
            <a:r>
              <a:rPr lang="fr-FR" sz="2400" b="1" dirty="0">
                <a:solidFill>
                  <a:srgbClr val="202020"/>
                </a:solidFill>
                <a:latin typeface="Founders Grotesk Regular"/>
              </a:rPr>
              <a:t> art,……</a:t>
            </a:r>
          </a:p>
        </p:txBody>
      </p:sp>
    </p:spTree>
    <p:extLst>
      <p:ext uri="{BB962C8B-B14F-4D97-AF65-F5344CB8AC3E}">
        <p14:creationId xmlns:p14="http://schemas.microsoft.com/office/powerpoint/2010/main" val="3157201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247</TotalTime>
  <Words>1249</Words>
  <Application>Microsoft Office PowerPoint</Application>
  <PresentationFormat>Widescreen</PresentationFormat>
  <Paragraphs>123</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Abadi Extra Light</vt:lpstr>
      <vt:lpstr>Aptos</vt:lpstr>
      <vt:lpstr>Aptos Display</vt:lpstr>
      <vt:lpstr>Arial</vt:lpstr>
      <vt:lpstr>Calibri</vt:lpstr>
      <vt:lpstr>Cambria</vt:lpstr>
      <vt:lpstr>Century Gothic</vt:lpstr>
      <vt:lpstr>Founders Grotesk Regular</vt:lpstr>
      <vt:lpstr>Gotham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 Haci</dc:creator>
  <cp:lastModifiedBy>HAG</cp:lastModifiedBy>
  <cp:revision>13</cp:revision>
  <cp:lastPrinted>2025-04-07T17:39:15Z</cp:lastPrinted>
  <dcterms:created xsi:type="dcterms:W3CDTF">2025-04-01T02:16:50Z</dcterms:created>
  <dcterms:modified xsi:type="dcterms:W3CDTF">2025-04-07T17:41:37Z</dcterms:modified>
</cp:coreProperties>
</file>