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73" r:id="rId5"/>
    <p:sldId id="257" r:id="rId6"/>
    <p:sldId id="266" r:id="rId7"/>
    <p:sldId id="276" r:id="rId8"/>
    <p:sldId id="277" r:id="rId9"/>
    <p:sldId id="265" r:id="rId10"/>
    <p:sldId id="258" r:id="rId11"/>
    <p:sldId id="268" r:id="rId12"/>
    <p:sldId id="267" r:id="rId13"/>
    <p:sldId id="269" r:id="rId14"/>
    <p:sldId id="270" r:id="rId15"/>
    <p:sldId id="274" r:id="rId16"/>
    <p:sldId id="275" r:id="rId17"/>
    <p:sldId id="278" r:id="rId18"/>
    <p:sldId id="279" r:id="rId19"/>
    <p:sldId id="261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30"/>
    <a:srgbClr val="00549C"/>
    <a:srgbClr val="8B1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yle\Dropbox\Pearson%20BLC%202025\Catalytic%20Grant\5_Publications\1_Poster%20(2026%20BLC)\poster%20data%202026%20Pearson%20BL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yle\Dropbox\Pearson%20BLC%202025\Catalytic%20Grant\5_Publications\1_Poster%20(2026%20BLC)\poster%20data%202026%20Pearson%20BL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Sheet1!$C$23</c:f>
              <c:strCache>
                <c:ptCount val="1"/>
                <c:pt idx="0">
                  <c:v>Number of Students</c:v>
                </c:pt>
              </c:strCache>
            </c:strRef>
          </c:tx>
          <c:dPt>
            <c:idx val="0"/>
            <c:bubble3D val="0"/>
            <c:spPr>
              <a:solidFill>
                <a:srgbClr val="FF5F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D-8248-91D5-86B618C33174}"/>
              </c:ext>
            </c:extLst>
          </c:dPt>
          <c:dPt>
            <c:idx val="1"/>
            <c:bubble3D val="0"/>
            <c:spPr>
              <a:solidFill>
                <a:srgbClr val="8C1D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D-8248-91D5-86B618C33174}"/>
              </c:ext>
            </c:extLst>
          </c:dPt>
          <c:dPt>
            <c:idx val="2"/>
            <c:bubble3D val="0"/>
            <c:spPr>
              <a:solidFill>
                <a:srgbClr val="0054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D-8248-91D5-86B618C33174}"/>
              </c:ext>
            </c:extLst>
          </c:dPt>
          <c:dLbls>
            <c:dLbl>
              <c:idx val="1"/>
              <c:layout>
                <c:manualLayout>
                  <c:x val="0.10205511811023622"/>
                  <c:y val="0.168600174978127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Kalinga" panose="020B0502040204020203" pitchFamily="34" charset="0"/>
                      <a:ea typeface="+mn-ea"/>
                      <a:cs typeface="Kalinga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8D-8248-91D5-86B618C33174}"/>
                </c:ext>
              </c:extLst>
            </c:dLbl>
            <c:dLbl>
              <c:idx val="2"/>
              <c:layout>
                <c:manualLayout>
                  <c:x val="2.8700642721487819E-2"/>
                  <c:y val="7.5551566387964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Kalinga" panose="020B0502040204020203" pitchFamily="34" charset="0"/>
                      <a:ea typeface="+mn-ea"/>
                      <a:cs typeface="Kalinga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D-8248-91D5-86B618C33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Kalinga" panose="020B0502040204020203" pitchFamily="34" charset="0"/>
                    <a:ea typeface="+mn-ea"/>
                    <a:cs typeface="Kalinga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Sheet1!$B$24:$B$26</c:f>
              <c:strCache>
                <c:ptCount val="3"/>
                <c:pt idx="0">
                  <c:v>Yes</c:v>
                </c:pt>
                <c:pt idx="1">
                  <c:v>Maybe</c:v>
                </c:pt>
                <c:pt idx="2">
                  <c:v>No</c:v>
                </c:pt>
              </c:strCache>
            </c:strRef>
          </c:cat>
          <c:val>
            <c:numRef>
              <c:f>Sheet1!$C$24:$C$26</c:f>
              <c:numCache>
                <c:formatCode>General</c:formatCode>
                <c:ptCount val="3"/>
                <c:pt idx="0">
                  <c:v>17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D-8248-91D5-86B618C331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Sheet1!$C$41</c:f>
              <c:strCache>
                <c:ptCount val="1"/>
                <c:pt idx="0">
                  <c:v>Number of Students</c:v>
                </c:pt>
              </c:strCache>
            </c:strRef>
          </c:tx>
          <c:dPt>
            <c:idx val="0"/>
            <c:bubble3D val="0"/>
            <c:spPr>
              <a:solidFill>
                <a:srgbClr val="FF5F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2-644B-80E2-AF7F714A80AA}"/>
              </c:ext>
            </c:extLst>
          </c:dPt>
          <c:dPt>
            <c:idx val="1"/>
            <c:bubble3D val="0"/>
            <c:spPr>
              <a:solidFill>
                <a:srgbClr val="0054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2-644B-80E2-AF7F714A80AA}"/>
              </c:ext>
            </c:extLst>
          </c:dPt>
          <c:dLbls>
            <c:dLbl>
              <c:idx val="1"/>
              <c:layout>
                <c:manualLayout>
                  <c:x val="7.920082237275626E-2"/>
                  <c:y val="8.3434025904001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Kalinga" panose="020B0502040204020203" pitchFamily="34" charset="0"/>
                      <a:ea typeface="+mn-ea"/>
                      <a:cs typeface="Kalinga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B2-644B-80E2-AF7F714A8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Kalinga" panose="020B0502040204020203" pitchFamily="34" charset="0"/>
                    <a:ea typeface="+mn-ea"/>
                    <a:cs typeface="Kalinga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Sheet1!$B$42:$B$43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Sheet1!$C$42:$C$43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2-644B-80E2-AF7F714A80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CEC02-194B-9F49-8EFF-21B32ED13CE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2992-9D11-0B46-8D23-3A922D14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23C1A05E-E70A-7081-4281-24278B773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668" y="6360484"/>
            <a:ext cx="253564" cy="365760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1C7111D5-EA65-94E2-C89B-E34BF54E4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9210"/>
          <a:stretch>
            <a:fillRect/>
          </a:stretch>
        </p:blipFill>
        <p:spPr>
          <a:xfrm>
            <a:off x="7911781" y="6360484"/>
            <a:ext cx="634505" cy="365760"/>
          </a:xfrm>
          <a:prstGeom prst="rect">
            <a:avLst/>
          </a:prstGeom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2D882474-C7D0-911B-9BF0-E4C0E399C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12832" b="51885"/>
          <a:stretch>
            <a:fillRect/>
          </a:stretch>
        </p:blipFill>
        <p:spPr>
          <a:xfrm>
            <a:off x="6917206" y="6360484"/>
            <a:ext cx="85519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BCAB7D1-23FB-D7D8-5247-4FC85D9BA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668" y="6360484"/>
            <a:ext cx="253564" cy="365760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7E179473-58BB-0E16-17D3-7ACF9B2FA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9210"/>
          <a:stretch>
            <a:fillRect/>
          </a:stretch>
        </p:blipFill>
        <p:spPr>
          <a:xfrm>
            <a:off x="7911781" y="6360484"/>
            <a:ext cx="634505" cy="365760"/>
          </a:xfrm>
          <a:prstGeom prst="rect">
            <a:avLst/>
          </a:prstGeom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D2F84598-C159-AAE4-B351-81F054BB84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12832" b="51885"/>
          <a:stretch>
            <a:fillRect/>
          </a:stretch>
        </p:blipFill>
        <p:spPr>
          <a:xfrm>
            <a:off x="6917206" y="6360484"/>
            <a:ext cx="85519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0011"/>
            <a:ext cx="7772400" cy="1470025"/>
          </a:xfrm>
        </p:spPr>
        <p:txBody>
          <a:bodyPr/>
          <a:lstStyle/>
          <a:p>
            <a:r>
              <a:rPr lang="en-US" dirty="0"/>
              <a:t>Can an AI Study Skills Chatbot Improve Student Performance</a:t>
            </a:r>
            <a:r>
              <a:rPr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rgbClr val="8B1C3F"/>
                </a:solidFill>
              </a:rPr>
              <a:t>Cayle Lisenbee, Arizona State Univ.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549C"/>
                </a:solidFill>
              </a:rPr>
              <a:t>Katie Johnson, Collin College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F15A30"/>
                </a:solidFill>
              </a:rPr>
              <a:t>Brad Mehrtens, Univ. of Illinois</a:t>
            </a:r>
            <a:endParaRPr dirty="0">
              <a:solidFill>
                <a:srgbClr val="F15A3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959" cy="4525963"/>
          </a:xfrm>
        </p:spPr>
        <p:txBody>
          <a:bodyPr/>
          <a:lstStyle/>
          <a:p>
            <a:r>
              <a:rPr dirty="0"/>
              <a:t>N</a:t>
            </a:r>
            <a:r>
              <a:rPr lang="en-US" dirty="0"/>
              <a:t> (Illinois)</a:t>
            </a:r>
            <a:r>
              <a:rPr dirty="0"/>
              <a:t> = 469 students</a:t>
            </a:r>
            <a:r>
              <a:rPr lang="en-US" dirty="0"/>
              <a:t> (~70% of enrollment)</a:t>
            </a:r>
            <a:endParaRPr dirty="0"/>
          </a:p>
          <a:p>
            <a:r>
              <a:rPr lang="en-US" dirty="0"/>
              <a:t>Presented as extra credit opportunity</a:t>
            </a:r>
            <a:endParaRPr dirty="0"/>
          </a:p>
          <a:p>
            <a:r>
              <a:rPr lang="en-US" dirty="0"/>
              <a:t>Use of chatbot not mandatory, leading to built-in control</a:t>
            </a:r>
            <a:r>
              <a:rPr dirty="0"/>
              <a:t>: Chatbot users vs non-users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Post-Exam 1 Survey (via Canvas)</a:t>
            </a:r>
            <a:endParaRPr dirty="0"/>
          </a:p>
        </p:txBody>
      </p:sp>
      <p:pic>
        <p:nvPicPr>
          <p:cNvPr id="7" name="Content Placeholder 6" descr="A graph of a study strategy&#10;&#10;AI-generated content may be incorrect.">
            <a:extLst>
              <a:ext uri="{FF2B5EF4-FFF2-40B4-BE49-F238E27FC236}">
                <a16:creationId xmlns:a16="http://schemas.microsoft.com/office/drawing/2014/main" id="{BE4318F2-4AAA-3BF8-90C5-B61BD4AB2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39591"/>
            <a:ext cx="7321355" cy="51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Post-Exam 1 Findings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Study Behavior (What students did)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Very high reliance on passive strategies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Re-reading materials: ~90%+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Highlighting: common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Moderate use of active strategies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Practice questions: ~80%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Active recall: ~45–50%</a:t>
            </a:r>
          </a:p>
          <a:p>
            <a:pPr>
              <a:spcBef>
                <a:spcPts val="400"/>
              </a:spcBef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Takeaway:</a:t>
            </a:r>
          </a:p>
          <a:p>
            <a:pPr>
              <a:spcBef>
                <a:spcPts val="400"/>
              </a:spcBef>
            </a:pP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Students use a mix of strategies, but passive methods dominate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175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Post-Exam 1 Survey (via Canvas)</a:t>
            </a:r>
            <a:endParaRPr dirty="0"/>
          </a:p>
        </p:txBody>
      </p:sp>
      <p:pic>
        <p:nvPicPr>
          <p:cNvPr id="6" name="Content Placeholder 5" descr="A graph with blue bars&#10;&#10;AI-generated content may be incorrect.">
            <a:extLst>
              <a:ext uri="{FF2B5EF4-FFF2-40B4-BE49-F238E27FC236}">
                <a16:creationId xmlns:a16="http://schemas.microsoft.com/office/drawing/2014/main" id="{E50F138E-ED28-8419-629F-7749577F1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87039"/>
            <a:ext cx="82296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227" y="274638"/>
            <a:ext cx="639554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Exam 1 Scores by Self-Reported Success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2450"/>
            <a:ext cx="8339959" cy="430661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Very successful: 90.7%</a:t>
            </a:r>
          </a:p>
          <a:p>
            <a:pPr>
              <a:spcBef>
                <a:spcPts val="400"/>
              </a:spcBef>
            </a:pPr>
            <a:r>
              <a:rPr lang="en-US" dirty="0"/>
              <a:t>Somewhat successful: 82.3%</a:t>
            </a:r>
          </a:p>
          <a:p>
            <a:pPr>
              <a:spcBef>
                <a:spcPts val="400"/>
              </a:spcBef>
            </a:pPr>
            <a:r>
              <a:rPr lang="en-US" dirty="0"/>
              <a:t>Neutral: 70.3%</a:t>
            </a:r>
          </a:p>
          <a:p>
            <a:pPr>
              <a:spcBef>
                <a:spcPts val="400"/>
              </a:spcBef>
            </a:pPr>
            <a:r>
              <a:rPr lang="en-US" dirty="0"/>
              <a:t>Somewhat unsuccessful: 66.8%</a:t>
            </a:r>
          </a:p>
          <a:p>
            <a:pPr>
              <a:spcBef>
                <a:spcPts val="400"/>
              </a:spcBef>
            </a:pPr>
            <a:r>
              <a:rPr lang="en-US" dirty="0"/>
              <a:t>Very unsuccessful: 54.6%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Takeaway:</a:t>
            </a:r>
          </a:p>
          <a:p>
            <a:pPr>
              <a:spcBef>
                <a:spcPts val="600"/>
              </a:spcBef>
            </a:pPr>
            <a:r>
              <a:rPr lang="en-US" dirty="0"/>
              <a:t>Students are </a:t>
            </a:r>
            <a:r>
              <a:rPr lang="en-US" i="1" dirty="0"/>
              <a:t>reasonably accurate</a:t>
            </a:r>
            <a:r>
              <a:rPr lang="en-US" dirty="0"/>
              <a:t> judges of their preparation</a:t>
            </a:r>
          </a:p>
          <a:p>
            <a:pPr>
              <a:spcBef>
                <a:spcPts val="600"/>
              </a:spcBef>
            </a:pPr>
            <a:r>
              <a:rPr lang="en-US" dirty="0"/>
              <a:t>Struggling students </a:t>
            </a:r>
            <a:r>
              <a:rPr lang="en-US" i="1" dirty="0"/>
              <a:t>know</a:t>
            </a:r>
            <a:r>
              <a:rPr lang="en-US" dirty="0"/>
              <a:t> they’re struggling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10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Time Spent Studying</a:t>
            </a:r>
            <a:endParaRPr dirty="0"/>
          </a:p>
        </p:txBody>
      </p:sp>
      <p:pic>
        <p:nvPicPr>
          <p:cNvPr id="7" name="Content Placeholder 6" descr="A graph of a bar chart&#10;&#10;AI-generated content may be incorrect.">
            <a:extLst>
              <a:ext uri="{FF2B5EF4-FFF2-40B4-BE49-F238E27FC236}">
                <a16:creationId xmlns:a16="http://schemas.microsoft.com/office/drawing/2014/main" id="{84783468-6B4B-778D-97AD-7E62DE3EE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63869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1" y="274638"/>
            <a:ext cx="8602717" cy="1143000"/>
          </a:xfrm>
        </p:spPr>
        <p:txBody>
          <a:bodyPr>
            <a:normAutofit/>
          </a:bodyPr>
          <a:lstStyle/>
          <a:p>
            <a:r>
              <a:rPr lang="en-US" dirty="0"/>
              <a:t>Comparing When Studying Happens</a:t>
            </a:r>
            <a:endParaRPr dirty="0"/>
          </a:p>
        </p:txBody>
      </p:sp>
      <p:pic>
        <p:nvPicPr>
          <p:cNvPr id="6" name="Content Placeholder 5" descr="A graph with blue and orange bars&#10;&#10;AI-generated content may be incorrect.">
            <a:extLst>
              <a:ext uri="{FF2B5EF4-FFF2-40B4-BE49-F238E27FC236}">
                <a16:creationId xmlns:a16="http://schemas.microsoft.com/office/drawing/2014/main" id="{38A8D6F4-E1E7-189E-ED76-D76C90E7A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745"/>
          <a:stretch>
            <a:fillRect/>
          </a:stretch>
        </p:blipFill>
        <p:spPr>
          <a:xfrm>
            <a:off x="693683" y="1250100"/>
            <a:ext cx="775663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8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1" y="274638"/>
            <a:ext cx="860271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“Did you have an organized study plan?”</a:t>
            </a:r>
            <a:endParaRPr dirty="0"/>
          </a:p>
        </p:txBody>
      </p:sp>
      <p:pic>
        <p:nvPicPr>
          <p:cNvPr id="7" name="Picture 6" descr="A graph with blue and orange bars&#10;&#10;AI-generated content may be incorrect.">
            <a:extLst>
              <a:ext uri="{FF2B5EF4-FFF2-40B4-BE49-F238E27FC236}">
                <a16:creationId xmlns:a16="http://schemas.microsoft.com/office/drawing/2014/main" id="{12880783-74D7-5D74-F294-49EC8B17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1584435"/>
            <a:ext cx="8981088" cy="44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Chatbot Impact on Study Habits and Perceived Helpfulness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4E7E54-80B5-A410-BFCB-1652245DD629}"/>
              </a:ext>
            </a:extLst>
          </p:cNvPr>
          <p:cNvSpPr txBox="1">
            <a:spLocks/>
          </p:cNvSpPr>
          <p:nvPr/>
        </p:nvSpPr>
        <p:spPr>
          <a:xfrm>
            <a:off x="457200" y="161596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students reported </a:t>
            </a:r>
            <a:r>
              <a:rPr lang="en-US" i="1" dirty="0"/>
              <a:t>some level of influence</a:t>
            </a:r>
            <a:r>
              <a:rPr lang="en-US" dirty="0"/>
              <a:t>, but not overwhelmingly high</a:t>
            </a:r>
          </a:p>
          <a:p>
            <a:r>
              <a:rPr lang="en-US" dirty="0"/>
              <a:t>Students generally found the chatbot useful, but not overwhelmingly impactful on its own</a:t>
            </a:r>
          </a:p>
          <a:p>
            <a:r>
              <a:rPr lang="en-US" dirty="0"/>
              <a:t>The chatbot is </a:t>
            </a:r>
            <a:r>
              <a:rPr lang="en-US" b="1" dirty="0"/>
              <a:t>helpful—but not sufficient by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4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376"/>
          </a:xfrm>
        </p:spPr>
        <p:txBody>
          <a:bodyPr>
            <a:normAutofit fontScale="90000"/>
          </a:bodyPr>
          <a:lstStyle/>
          <a:p>
            <a:r>
              <a:rPr dirty="0"/>
              <a:t>Key Finding</a:t>
            </a:r>
          </a:p>
        </p:txBody>
      </p:sp>
      <p:pic>
        <p:nvPicPr>
          <p:cNvPr id="8" name="Picture 7" descr="A graph of blue rectangular objects&#10;&#10;AI-generated content may be incorrect.">
            <a:extLst>
              <a:ext uri="{FF2B5EF4-FFF2-40B4-BE49-F238E27FC236}">
                <a16:creationId xmlns:a16="http://schemas.microsoft.com/office/drawing/2014/main" id="{389D4384-812F-6648-3CAA-EFA14228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17"/>
          <a:stretch>
            <a:fillRect/>
          </a:stretch>
        </p:blipFill>
        <p:spPr>
          <a:xfrm>
            <a:off x="326296" y="1143000"/>
            <a:ext cx="8491408" cy="5184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</a:t>
            </a: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EAB9B-8CE4-9EA8-FE94-C72482261C2B}"/>
              </a:ext>
            </a:extLst>
          </p:cNvPr>
          <p:cNvSpPr txBox="1"/>
          <p:nvPr/>
        </p:nvSpPr>
        <p:spPr>
          <a:xfrm>
            <a:off x="168165" y="1627845"/>
            <a:ext cx="8807669" cy="309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5050" indent="-1035050">
              <a:spcAft>
                <a:spcPts val="600"/>
              </a:spcAft>
              <a:tabLst>
                <a:tab pos="1035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“How can I improve my study habits for biology?”</a:t>
            </a:r>
          </a:p>
          <a:p>
            <a:pPr marL="1035050" indent="-1035050">
              <a:spcAft>
                <a:spcPts val="600"/>
              </a:spcAft>
              <a:tabLst>
                <a:tab pos="1035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CHATBOT: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“Great question!  Improving study habits can make a big difference in understanding biology concepts.  How do you typically like to study?”</a:t>
            </a:r>
          </a:p>
          <a:p>
            <a:pPr marL="1035050" indent="-1035050">
              <a:spcAft>
                <a:spcPts val="600"/>
              </a:spcAft>
              <a:tabLst>
                <a:tab pos="1035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“I usually like to rewrite notes.”</a:t>
            </a:r>
          </a:p>
          <a:p>
            <a:pPr marL="1035050" indent="-1035050">
              <a:spcAft>
                <a:spcPts val="600"/>
              </a:spcAft>
              <a:tabLst>
                <a:tab pos="1035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CHATBOT: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“Rewriting notes can be a helpful way to reinforce what you’ve learned.  It encourages active engagement with the material, which is great!  To build on this habit,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 these strategies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a) summarization, b) connections, and c) questions.”  [detailed descriptions of strategies follows]</a:t>
            </a:r>
          </a:p>
          <a:p>
            <a:pPr marL="1035050" indent="-1035050">
              <a:spcAft>
                <a:spcPts val="600"/>
              </a:spcAft>
              <a:tabLst>
                <a:tab pos="1035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STUDENT: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 which stage of mitosis do the chromosomes line up along the equator?</a:t>
            </a:r>
          </a:p>
          <a:p>
            <a:pPr marL="1035050" indent="-1035050">
              <a:spcAft>
                <a:spcPts val="600"/>
              </a:spcAft>
              <a:tabLst>
                <a:tab pos="1035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CHATBOT: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can’t provide direct answers to specific content questions, but I can help you think through the process.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02C016-CAF7-7578-0F89-6EF5F1DF1578}"/>
              </a:ext>
            </a:extLst>
          </p:cNvPr>
          <p:cNvSpPr txBox="1"/>
          <p:nvPr/>
        </p:nvSpPr>
        <p:spPr>
          <a:xfrm>
            <a:off x="870867" y="5230155"/>
            <a:ext cx="7402266" cy="553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800" b="1" i="1" dirty="0">
                <a:latin typeface="Kalinga" panose="020B0502040204020203" pitchFamily="34" charset="0"/>
                <a:ea typeface="Calibri" panose="020F0502020204030204" pitchFamily="34" charset="0"/>
              </a:rPr>
              <a:t>Typical example of the initial exchanges between a student beta tester and an AI chatbot customized for study skills development</a:t>
            </a:r>
            <a:endParaRPr lang="en-US" sz="1800" b="1" dirty="0">
              <a:latin typeface="Kalinga" panose="020B05020402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Students over-rely on passive strategies</a:t>
            </a:r>
          </a:p>
          <a:p>
            <a:r>
              <a:t>Guidance tools can shift outcomes</a:t>
            </a:r>
          </a:p>
          <a:p>
            <a:r>
              <a:t>Behavior change is key mechanism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Chatbot shows measurable benefit</a:t>
            </a:r>
          </a:p>
          <a:p>
            <a:r>
              <a:t>Best used as a behavioral intervention tool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47131-7629-76E6-935F-46AD99FD7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23472" r="11191" b="27359"/>
          <a:stretch/>
        </p:blipFill>
        <p:spPr>
          <a:xfrm>
            <a:off x="1118606" y="1605395"/>
            <a:ext cx="6906788" cy="3125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2DF8F-E04B-7942-BB5B-83323EEE8BB1}"/>
              </a:ext>
            </a:extLst>
          </p:cNvPr>
          <p:cNvSpPr txBox="1"/>
          <p:nvPr/>
        </p:nvSpPr>
        <p:spPr>
          <a:xfrm>
            <a:off x="870867" y="5275972"/>
            <a:ext cx="74022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800" b="1" i="1" dirty="0">
                <a:latin typeface="Kalinga" panose="020B0502040204020203" pitchFamily="34" charset="0"/>
                <a:ea typeface="Calibri" panose="020F0502020204030204" pitchFamily="34" charset="0"/>
              </a:rPr>
              <a:t>Distribution of emotional sentiments collected from beta testers after using an AI chatbot designed for study skills development</a:t>
            </a:r>
            <a:r>
              <a:rPr lang="en-US" sz="1800" b="1" dirty="0">
                <a:latin typeface="Kalinga" panose="020B0502040204020203" pitchFamily="34" charset="0"/>
                <a:ea typeface="Calibri" panose="020F0502020204030204" pitchFamily="34" charset="0"/>
              </a:rPr>
              <a:t>.  </a:t>
            </a:r>
            <a:endParaRPr lang="en-US" sz="1800" b="1" dirty="0">
              <a:effectLst/>
              <a:latin typeface="Kalinga" panose="020B05020402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4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F25C77-428F-357A-C5EA-181CFC3B5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23301"/>
              </p:ext>
            </p:extLst>
          </p:nvPr>
        </p:nvGraphicFramePr>
        <p:xfrm>
          <a:off x="1035269" y="1293823"/>
          <a:ext cx="7073462" cy="287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520">
                  <a:extLst>
                    <a:ext uri="{9D8B030D-6E8A-4147-A177-3AD203B41FA5}">
                      <a16:colId xmlns:a16="http://schemas.microsoft.com/office/drawing/2014/main" val="2595061544"/>
                    </a:ext>
                  </a:extLst>
                </a:gridCol>
                <a:gridCol w="2927471">
                  <a:extLst>
                    <a:ext uri="{9D8B030D-6E8A-4147-A177-3AD203B41FA5}">
                      <a16:colId xmlns:a16="http://schemas.microsoft.com/office/drawing/2014/main" val="2984374890"/>
                    </a:ext>
                  </a:extLst>
                </a:gridCol>
                <a:gridCol w="2927471">
                  <a:extLst>
                    <a:ext uri="{9D8B030D-6E8A-4147-A177-3AD203B41FA5}">
                      <a16:colId xmlns:a16="http://schemas.microsoft.com/office/drawing/2014/main" val="689445321"/>
                    </a:ext>
                  </a:extLst>
                </a:gridCol>
              </a:tblGrid>
              <a:tr h="615749">
                <a:tc gridSpan="3">
                  <a:txBody>
                    <a:bodyPr/>
                    <a:lstStyle/>
                    <a:p>
                      <a:r>
                        <a:rPr lang="en-US" sz="1300" b="1" baseline="0" dirty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TABLE 2.  Helpful suggestions provided by an AI chatbot custom designed for study skill and executive function development.</a:t>
                      </a:r>
                      <a:r>
                        <a:rPr lang="en-US" sz="1300" b="1" baseline="30000" dirty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1</a:t>
                      </a:r>
                    </a:p>
                  </a:txBody>
                  <a:tcPr marL="68417" marR="68417" marT="34208" marB="34208" anchor="ctr">
                    <a:solidFill>
                      <a:srgbClr val="8C1D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18056"/>
                  </a:ext>
                </a:extLst>
              </a:tr>
              <a:tr h="296472">
                <a:tc>
                  <a:txBody>
                    <a:bodyPr/>
                    <a:lstStyle/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Category</a:t>
                      </a:r>
                    </a:p>
                  </a:txBody>
                  <a:tcPr marL="136833" marR="136833" marT="68417" marB="68417" anchor="ctr">
                    <a:solidFill>
                      <a:srgbClr val="EEE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Response</a:t>
                      </a:r>
                    </a:p>
                  </a:txBody>
                  <a:tcPr marL="68417" marR="68417" marT="34208" marB="34208" anchor="ctr">
                    <a:solidFill>
                      <a:srgbClr val="EE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55800"/>
                  </a:ext>
                </a:extLst>
              </a:tr>
              <a:tr h="775388">
                <a:tc>
                  <a:txBody>
                    <a:bodyPr/>
                    <a:lstStyle/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Study skills</a:t>
                      </a:r>
                    </a:p>
                  </a:txBody>
                  <a:tcPr marL="136833" marR="136833" marT="68417" marB="68417" anchor="ctr">
                    <a:solidFill>
                      <a:srgbClr val="EEE7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Perform active recall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Make practice questions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Prepare visual aids and diagrams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Summarize content in own words</a:t>
                      </a:r>
                    </a:p>
                  </a:txBody>
                  <a:tcPr marL="136833" marR="136833" marT="68417" marB="68417" anchor="ctr">
                    <a:solidFill>
                      <a:srgbClr val="EEE7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Produce mind maps and outlines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Connect concepts to real life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Teach others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Implement Bloom’s Taxonomy</a:t>
                      </a:r>
                    </a:p>
                  </a:txBody>
                  <a:tcPr marL="136833" marR="136833" marT="68417" marB="68417" anchor="ctr">
                    <a:solidFill>
                      <a:srgbClr val="EE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57684"/>
                  </a:ext>
                </a:extLst>
              </a:tr>
              <a:tr h="775388">
                <a:tc>
                  <a:txBody>
                    <a:bodyPr/>
                    <a:lstStyle/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Executive functions</a:t>
                      </a:r>
                    </a:p>
                  </a:txBody>
                  <a:tcPr marL="136833" marR="136833" marT="68417" marB="68417" anchor="ctr">
                    <a:solidFill>
                      <a:srgbClr val="EEE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Reflect after study sessions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Practice spaced use with flashcards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Record detailed study logs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Develop wellness routines (sleep, hydration, breathing)</a:t>
                      </a:r>
                    </a:p>
                  </a:txBody>
                  <a:tcPr marL="68417" marR="68417" marT="34208" marB="34208" anchor="ctr">
                    <a:solidFill>
                      <a:srgbClr val="EE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8471"/>
                  </a:ext>
                </a:extLst>
              </a:tr>
              <a:tr h="410499">
                <a:tc gridSpan="3">
                  <a:txBody>
                    <a:bodyPr/>
                    <a:lstStyle/>
                    <a:p>
                      <a:pPr marL="114300" indent="-114300"/>
                      <a:r>
                        <a:rPr lang="en-US" sz="900" b="1" baseline="30000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1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alinga" panose="020B0502040204020203" pitchFamily="34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Data were summarized from post-usage surveys submitted by student beta testers during the fall 2025 term at three different institutions of higher learning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Kalinga" panose="020B0502040204020203"/>
                        </a:rPr>
                        <a:t>.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Kalinga" panose="020B0502040204020203"/>
                      </a:endParaRPr>
                    </a:p>
                  </a:txBody>
                  <a:tcPr marL="68417" marR="68417" marT="34208" marB="34208" anchor="ctr">
                    <a:solidFill>
                      <a:srgbClr val="EE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6529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C3C976-327D-B1CE-8DD7-A38882535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093292"/>
              </p:ext>
            </p:extLst>
          </p:nvPr>
        </p:nvGraphicFramePr>
        <p:xfrm>
          <a:off x="-572413" y="4420839"/>
          <a:ext cx="3604205" cy="216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2DED0AE-8D38-FF65-C520-FF93C5381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404050"/>
              </p:ext>
            </p:extLst>
          </p:nvPr>
        </p:nvGraphicFramePr>
        <p:xfrm>
          <a:off x="1569465" y="4426205"/>
          <a:ext cx="3604205" cy="216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C57D82-45A0-40DC-EF43-C17126678E37}"/>
              </a:ext>
            </a:extLst>
          </p:cNvPr>
          <p:cNvSpPr txBox="1"/>
          <p:nvPr/>
        </p:nvSpPr>
        <p:spPr>
          <a:xfrm>
            <a:off x="4614040" y="5010179"/>
            <a:ext cx="43241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i="1" dirty="0">
                <a:latin typeface="Kalinga" panose="020B0502040204020203" pitchFamily="34" charset="0"/>
                <a:ea typeface="Calibri" panose="020F0502020204030204" pitchFamily="34" charset="0"/>
              </a:rPr>
              <a:t>Proportions of beta testers that felt the chatbot provided helpful ideas (A) that might be useful for future applications (B).</a:t>
            </a:r>
            <a:r>
              <a:rPr lang="en-US" sz="1800" b="1" dirty="0">
                <a:latin typeface="Kalinga" panose="020B0502040204020203" pitchFamily="34" charset="0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031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Broader group of students</a:t>
            </a:r>
            <a:endParaRPr dirty="0"/>
          </a:p>
          <a:p>
            <a:r>
              <a:rPr lang="en-US" dirty="0"/>
              <a:t>Complete survey after first major assessment</a:t>
            </a:r>
          </a:p>
          <a:p>
            <a:r>
              <a:rPr lang="en-US" dirty="0"/>
              <a:t>Provided access to study skills AI chatbot</a:t>
            </a:r>
          </a:p>
          <a:p>
            <a:r>
              <a:rPr lang="en-US" dirty="0"/>
              <a:t>Complete survey after second assessment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Post-Exam 1 Survey (via Canvas)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Which study methods did you use to prepare for Exam 1? (select all that apply)</a:t>
            </a:r>
          </a:p>
          <a:p>
            <a:pPr>
              <a:spcBef>
                <a:spcPts val="400"/>
              </a:spcBef>
            </a:pPr>
            <a:r>
              <a:rPr lang="en-US" dirty="0"/>
              <a:t>If you selected “Other,” what additional study methods did you use?</a:t>
            </a:r>
          </a:p>
          <a:p>
            <a:pPr>
              <a:spcBef>
                <a:spcPts val="400"/>
              </a:spcBef>
            </a:pPr>
            <a:r>
              <a:rPr lang="en-US" dirty="0"/>
              <a:t>How successful do you feel your study approach was for Exam 1?</a:t>
            </a:r>
          </a:p>
          <a:p>
            <a:pPr>
              <a:spcBef>
                <a:spcPts val="400"/>
              </a:spcBef>
            </a:pPr>
            <a:r>
              <a:rPr lang="en-US" dirty="0"/>
              <a:t>How confident did you feel before taking Exam 1?</a:t>
            </a:r>
          </a:p>
          <a:p>
            <a:pPr>
              <a:spcBef>
                <a:spcPts val="400"/>
              </a:spcBef>
            </a:pPr>
            <a:r>
              <a:rPr lang="en-US" dirty="0"/>
              <a:t>Approximately how many hours did you study for Exam 1?</a:t>
            </a:r>
          </a:p>
          <a:p>
            <a:pPr>
              <a:spcBef>
                <a:spcPts val="400"/>
              </a:spcBef>
            </a:pPr>
            <a:r>
              <a:rPr lang="en-US" dirty="0"/>
              <a:t>When did most of your studying occur?</a:t>
            </a:r>
          </a:p>
          <a:p>
            <a:pPr>
              <a:spcBef>
                <a:spcPts val="400"/>
              </a:spcBef>
            </a:pPr>
            <a:r>
              <a:rPr lang="en-US" b="1" dirty="0"/>
              <a:t>Did you have an organized study plan for Exam 1?</a:t>
            </a:r>
          </a:p>
          <a:p>
            <a:pPr>
              <a:spcBef>
                <a:spcPts val="400"/>
              </a:spcBef>
            </a:pPr>
            <a:r>
              <a:rPr lang="en-US" dirty="0"/>
              <a:t>What do you think was the biggest challenge in preparing for Exam 1?</a:t>
            </a:r>
          </a:p>
          <a:p>
            <a:pPr>
              <a:spcBef>
                <a:spcPts val="400"/>
              </a:spcBef>
            </a:pPr>
            <a:r>
              <a:rPr lang="en-US" dirty="0"/>
              <a:t>What study method do you think helped you the most?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635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Broader group of students</a:t>
            </a:r>
            <a:endParaRPr dirty="0"/>
          </a:p>
          <a:p>
            <a:r>
              <a:rPr lang="en-US" dirty="0"/>
              <a:t>Complete survey after first major assessment</a:t>
            </a:r>
          </a:p>
          <a:p>
            <a:r>
              <a:rPr lang="en-US" dirty="0"/>
              <a:t>Provided access to study skills AI chatbot</a:t>
            </a:r>
          </a:p>
          <a:p>
            <a:r>
              <a:rPr lang="en-US" dirty="0"/>
              <a:t>Complete survey after second assessment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73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8" y="274638"/>
            <a:ext cx="8487103" cy="1143000"/>
          </a:xfrm>
        </p:spPr>
        <p:txBody>
          <a:bodyPr>
            <a:normAutofit/>
          </a:bodyPr>
          <a:lstStyle/>
          <a:p>
            <a:r>
              <a:rPr lang="en-US" dirty="0"/>
              <a:t>Post-Exam 2 Survey Extra Questions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00"/>
              </a:spcBef>
            </a:pPr>
            <a:r>
              <a:rPr lang="en-US" b="1" dirty="0"/>
              <a:t>Compared to Exam 1, did you change your study approach for Exam 2?</a:t>
            </a:r>
          </a:p>
          <a:p>
            <a:pPr>
              <a:spcBef>
                <a:spcPts val="400"/>
              </a:spcBef>
            </a:pPr>
            <a:r>
              <a:rPr lang="en-US" dirty="0"/>
              <a:t>If you changed your study approach, what did you change or add? (open-ended)</a:t>
            </a:r>
          </a:p>
          <a:p>
            <a:pPr>
              <a:spcBef>
                <a:spcPts val="400"/>
              </a:spcBef>
            </a:pPr>
            <a:r>
              <a:rPr lang="en-US" dirty="0"/>
              <a:t>Did the </a:t>
            </a:r>
            <a:r>
              <a:rPr lang="en-US" dirty="0" err="1"/>
              <a:t>ChatBot</a:t>
            </a:r>
            <a:r>
              <a:rPr lang="en-US" dirty="0"/>
              <a:t> suggest any study strategies that you tried?</a:t>
            </a:r>
          </a:p>
          <a:p>
            <a:pPr>
              <a:spcBef>
                <a:spcPts val="400"/>
              </a:spcBef>
            </a:pPr>
            <a:r>
              <a:rPr lang="en-US" dirty="0"/>
              <a:t>Which </a:t>
            </a:r>
            <a:r>
              <a:rPr lang="en-US" dirty="0" err="1"/>
              <a:t>ChatBot</a:t>
            </a:r>
            <a:r>
              <a:rPr lang="en-US" dirty="0"/>
              <a:t> suggestions did you use? (select all that apply)</a:t>
            </a:r>
          </a:p>
          <a:p>
            <a:pPr>
              <a:spcBef>
                <a:spcPts val="400"/>
              </a:spcBef>
            </a:pPr>
            <a:r>
              <a:rPr lang="en-US" dirty="0"/>
              <a:t>If you selected “Other,” what additional </a:t>
            </a:r>
            <a:r>
              <a:rPr lang="en-US" dirty="0" err="1"/>
              <a:t>ChatBot</a:t>
            </a:r>
            <a:r>
              <a:rPr lang="en-US" dirty="0"/>
              <a:t> suggestions did you use? (open-ended)</a:t>
            </a:r>
          </a:p>
          <a:p>
            <a:pPr>
              <a:spcBef>
                <a:spcPts val="400"/>
              </a:spcBef>
            </a:pPr>
            <a:r>
              <a:rPr lang="en-US" dirty="0"/>
              <a:t>How much did the </a:t>
            </a:r>
            <a:r>
              <a:rPr lang="en-US" dirty="0" err="1"/>
              <a:t>ChatBot</a:t>
            </a:r>
            <a:r>
              <a:rPr lang="en-US" dirty="0"/>
              <a:t> influence your study habits?</a:t>
            </a:r>
          </a:p>
          <a:p>
            <a:pPr>
              <a:spcBef>
                <a:spcPts val="400"/>
              </a:spcBef>
            </a:pPr>
            <a:r>
              <a:rPr lang="en-US" dirty="0"/>
              <a:t>In your opinion, how helpful was the </a:t>
            </a:r>
            <a:r>
              <a:rPr lang="en-US" dirty="0" err="1"/>
              <a:t>ChatBot</a:t>
            </a:r>
            <a:r>
              <a:rPr lang="en-US" dirty="0"/>
              <a:t> for improving your study skills?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41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Compounding</a:t>
            </a:r>
            <a:r>
              <a:rPr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Exam 2 scores consistently drop ~8–10 points compared to Exam 1</a:t>
            </a:r>
          </a:p>
          <a:p>
            <a:r>
              <a:rPr lang="en-US" dirty="0"/>
              <a:t>Key question: Can study behavior intervention reduce this decline?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754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900</Words>
  <Application>Microsoft Macintosh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Kalinga</vt:lpstr>
      <vt:lpstr>Office Theme</vt:lpstr>
      <vt:lpstr>Can an AI Study Skills Chatbot Improve Student Performance?</vt:lpstr>
      <vt:lpstr>Phase 1</vt:lpstr>
      <vt:lpstr>Phase 1</vt:lpstr>
      <vt:lpstr>Phase 1</vt:lpstr>
      <vt:lpstr>Phase 2</vt:lpstr>
      <vt:lpstr>Post-Exam 1 Survey (via Canvas)</vt:lpstr>
      <vt:lpstr>Phase 2</vt:lpstr>
      <vt:lpstr>Post-Exam 2 Survey Extra Questions</vt:lpstr>
      <vt:lpstr>Compounding Problem</vt:lpstr>
      <vt:lpstr>Study Design</vt:lpstr>
      <vt:lpstr>Post-Exam 1 Survey (via Canvas)</vt:lpstr>
      <vt:lpstr>Post-Exam 1 Findings</vt:lpstr>
      <vt:lpstr>Post-Exam 1 Survey (via Canvas)</vt:lpstr>
      <vt:lpstr>Average Exam 1 Scores by Self-Reported Success</vt:lpstr>
      <vt:lpstr>Comparing Time Spent Studying</vt:lpstr>
      <vt:lpstr>Comparing When Studying Happens</vt:lpstr>
      <vt:lpstr>“Did you have an organized study plan?”</vt:lpstr>
      <vt:lpstr>Chatbot Impact on Study Habits and Perceived Helpfulness</vt:lpstr>
      <vt:lpstr>Key Finding</vt:lpstr>
      <vt:lpstr>Implications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Mehrtens, Brad</cp:lastModifiedBy>
  <cp:revision>30</cp:revision>
  <dcterms:created xsi:type="dcterms:W3CDTF">2013-01-27T09:14:16Z</dcterms:created>
  <dcterms:modified xsi:type="dcterms:W3CDTF">2026-03-29T07:01:14Z</dcterms:modified>
  <cp:category/>
</cp:coreProperties>
</file>