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73" r:id="rId4"/>
    <p:sldId id="263" r:id="rId5"/>
    <p:sldId id="271" r:id="rId6"/>
    <p:sldId id="272" r:id="rId7"/>
    <p:sldId id="256" r:id="rId8"/>
    <p:sldId id="270" r:id="rId9"/>
    <p:sldId id="261" r:id="rId10"/>
    <p:sldId id="269" r:id="rId11"/>
    <p:sldId id="257" r:id="rId12"/>
    <p:sldId id="264" r:id="rId13"/>
    <p:sldId id="274" r:id="rId14"/>
    <p:sldId id="265" r:id="rId15"/>
    <p:sldId id="26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0594-E3C0-4A0C-A9CB-164967CE4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128AA-B29F-4742-8175-21021CB95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6A2C9-8618-40C7-A5DB-3159C2636775}"/>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5" name="Footer Placeholder 4">
            <a:extLst>
              <a:ext uri="{FF2B5EF4-FFF2-40B4-BE49-F238E27FC236}">
                <a16:creationId xmlns:a16="http://schemas.microsoft.com/office/drawing/2014/main" id="{4E64FA53-1810-44D0-B56D-892A03E0B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1F9A-CC3F-4F07-8EDE-7841583072CF}"/>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348322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8699-F109-497D-9830-6EFF33B89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F6582-B7B9-4C33-820A-ADFB4F406B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4769A-67C9-4880-9E52-2A205F3DC72C}"/>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5" name="Footer Placeholder 4">
            <a:extLst>
              <a:ext uri="{FF2B5EF4-FFF2-40B4-BE49-F238E27FC236}">
                <a16:creationId xmlns:a16="http://schemas.microsoft.com/office/drawing/2014/main" id="{E259BA92-950B-4346-89A6-E8AC3471C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570F6-6530-4607-A321-16BB63C1BFAA}"/>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163539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54E9A-DF4E-40F5-8241-7019BE0E04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B4E22-8184-4C48-A4EC-D6A9D5545E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AC106-036A-4D4B-A877-1FF6F3AAB8BE}"/>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5" name="Footer Placeholder 4">
            <a:extLst>
              <a:ext uri="{FF2B5EF4-FFF2-40B4-BE49-F238E27FC236}">
                <a16:creationId xmlns:a16="http://schemas.microsoft.com/office/drawing/2014/main" id="{4790CFBD-7764-43FA-BEAB-4F638E492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B8F59-4888-4D2B-930B-6BC1AA10FDF9}"/>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7615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864F-1A80-4B6F-A006-6D6ED665D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DAB9E-DDBF-4D16-BD0E-421F606666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74625-6A0E-4573-9570-A21BEED05CA1}"/>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5" name="Footer Placeholder 4">
            <a:extLst>
              <a:ext uri="{FF2B5EF4-FFF2-40B4-BE49-F238E27FC236}">
                <a16:creationId xmlns:a16="http://schemas.microsoft.com/office/drawing/2014/main" id="{16F602AB-CC3A-490B-8D60-588D01DF6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F9148-8D0E-4B41-8A5C-8FB3C957CEDC}"/>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129343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509C-CD76-436A-8FCA-D20A8DEEE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875196-5388-41C7-BA4E-D119970FF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324CEE-D28F-479D-AD7B-AFC393DB48C3}"/>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5" name="Footer Placeholder 4">
            <a:extLst>
              <a:ext uri="{FF2B5EF4-FFF2-40B4-BE49-F238E27FC236}">
                <a16:creationId xmlns:a16="http://schemas.microsoft.com/office/drawing/2014/main" id="{47D6677D-9623-4CF8-AE1B-533D2962E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2355C-CAE2-4DB9-847F-B662FFED7183}"/>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365212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1DCD-F919-4E69-BB50-03279C614A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EE6AE-510E-408F-ADAD-1A50922F02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49324-8989-4101-8C3F-8DAABC3391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4BD1AA-E078-434F-A514-1D7770E3EE5A}"/>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6" name="Footer Placeholder 5">
            <a:extLst>
              <a:ext uri="{FF2B5EF4-FFF2-40B4-BE49-F238E27FC236}">
                <a16:creationId xmlns:a16="http://schemas.microsoft.com/office/drawing/2014/main" id="{FF55728F-CA4D-4435-8760-D6B0554FE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2FABE-7798-40A6-AB95-B0048D9CDC16}"/>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396627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A1AF-CCDF-4BCF-8455-387EA346CA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17CDD-64F2-49AD-8F78-E1A4B5EA0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E8FAAB-A586-4FB7-B31F-39409852A0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D32817-B217-4BE7-BE2C-64DEEFD9E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7EB650-2F32-4906-8F9B-529EAEF6FB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0E39E3-069F-49C3-AF1B-04E8B6CF1272}"/>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8" name="Footer Placeholder 7">
            <a:extLst>
              <a:ext uri="{FF2B5EF4-FFF2-40B4-BE49-F238E27FC236}">
                <a16:creationId xmlns:a16="http://schemas.microsoft.com/office/drawing/2014/main" id="{F5ED23D8-C843-41BE-B7C6-8C96CEABF5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E8B610-2081-437A-B802-7A2AD8B831DB}"/>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55617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A748-BDD7-4D8F-9510-64957DD0CB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0E22C-BD80-44E2-8796-3D4BFBDF7A4B}"/>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4" name="Footer Placeholder 3">
            <a:extLst>
              <a:ext uri="{FF2B5EF4-FFF2-40B4-BE49-F238E27FC236}">
                <a16:creationId xmlns:a16="http://schemas.microsoft.com/office/drawing/2014/main" id="{94BADAC9-18E9-45C4-A805-61828BE351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37F4AB-D186-44E0-B633-B4321387E25A}"/>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352819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B8BD6-1823-44B8-8F73-F04B2552052D}"/>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3" name="Footer Placeholder 2">
            <a:extLst>
              <a:ext uri="{FF2B5EF4-FFF2-40B4-BE49-F238E27FC236}">
                <a16:creationId xmlns:a16="http://schemas.microsoft.com/office/drawing/2014/main" id="{759F5F23-8387-4EE3-8A62-458E7F0735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AC9D2C-102B-45A5-B38E-933A49A63F92}"/>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308621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A7E6-E8A5-468A-A612-FE740BB1C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3AFB58-E256-404B-9B54-B71A6FE11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79C585-69B8-4BE3-96ED-C94A78305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B6AD87-97AA-4B92-80AD-DE8E701A98A5}"/>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6" name="Footer Placeholder 5">
            <a:extLst>
              <a:ext uri="{FF2B5EF4-FFF2-40B4-BE49-F238E27FC236}">
                <a16:creationId xmlns:a16="http://schemas.microsoft.com/office/drawing/2014/main" id="{25392CAD-7F74-4D4E-A9FE-3E8D4BFFA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F3F3C-E730-4819-9A6D-3880A966C3E5}"/>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279538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2C42-AFF2-49AF-B540-168656FB6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75F97-5E98-421B-9494-4F48A04C5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26E33E-E6BF-49D0-930D-246A9C542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219B22-B905-41DF-AF46-54B0735E7184}"/>
              </a:ext>
            </a:extLst>
          </p:cNvPr>
          <p:cNvSpPr>
            <a:spLocks noGrp="1"/>
          </p:cNvSpPr>
          <p:nvPr>
            <p:ph type="dt" sz="half" idx="10"/>
          </p:nvPr>
        </p:nvSpPr>
        <p:spPr/>
        <p:txBody>
          <a:bodyPr/>
          <a:lstStyle/>
          <a:p>
            <a:fld id="{7A4B2307-3414-4EFA-9CC2-0051C82A402C}" type="datetimeFigureOut">
              <a:rPr lang="en-US" smtClean="0"/>
              <a:t>4/1/2023</a:t>
            </a:fld>
            <a:endParaRPr lang="en-US"/>
          </a:p>
        </p:txBody>
      </p:sp>
      <p:sp>
        <p:nvSpPr>
          <p:cNvPr id="6" name="Footer Placeholder 5">
            <a:extLst>
              <a:ext uri="{FF2B5EF4-FFF2-40B4-BE49-F238E27FC236}">
                <a16:creationId xmlns:a16="http://schemas.microsoft.com/office/drawing/2014/main" id="{CD6F612F-29B8-4D12-B26E-1A4844088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9EAFF-77BB-43B7-8BCE-2E0D656F8983}"/>
              </a:ext>
            </a:extLst>
          </p:cNvPr>
          <p:cNvSpPr>
            <a:spLocks noGrp="1"/>
          </p:cNvSpPr>
          <p:nvPr>
            <p:ph type="sldNum" sz="quarter" idx="12"/>
          </p:nvPr>
        </p:nvSpPr>
        <p:spPr/>
        <p:txBody>
          <a:bodyPr/>
          <a:lstStyle/>
          <a:p>
            <a:fld id="{A0377927-6023-4F41-95CD-69010B31F612}" type="slidenum">
              <a:rPr lang="en-US" smtClean="0"/>
              <a:t>‹#›</a:t>
            </a:fld>
            <a:endParaRPr lang="en-US"/>
          </a:p>
        </p:txBody>
      </p:sp>
    </p:spTree>
    <p:extLst>
      <p:ext uri="{BB962C8B-B14F-4D97-AF65-F5344CB8AC3E}">
        <p14:creationId xmlns:p14="http://schemas.microsoft.com/office/powerpoint/2010/main" val="47966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9DA5F-D802-4F03-BD92-E9E50BBA7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6BF57-EC8E-4F2E-87A1-3C8E8291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01FB8-3838-4C6B-B192-9256E3D07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B2307-3414-4EFA-9CC2-0051C82A402C}" type="datetimeFigureOut">
              <a:rPr lang="en-US" smtClean="0"/>
              <a:t>4/1/2023</a:t>
            </a:fld>
            <a:endParaRPr lang="en-US"/>
          </a:p>
        </p:txBody>
      </p:sp>
      <p:sp>
        <p:nvSpPr>
          <p:cNvPr id="5" name="Footer Placeholder 4">
            <a:extLst>
              <a:ext uri="{FF2B5EF4-FFF2-40B4-BE49-F238E27FC236}">
                <a16:creationId xmlns:a16="http://schemas.microsoft.com/office/drawing/2014/main" id="{5EC5CF17-7520-458D-AA52-A577A04D7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AC5BD6-E0BE-40B8-AFAE-8F709D4B6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77927-6023-4F41-95CD-69010B31F612}" type="slidenum">
              <a:rPr lang="en-US" smtClean="0"/>
              <a:t>‹#›</a:t>
            </a:fld>
            <a:endParaRPr lang="en-US"/>
          </a:p>
        </p:txBody>
      </p:sp>
    </p:spTree>
    <p:extLst>
      <p:ext uri="{BB962C8B-B14F-4D97-AF65-F5344CB8AC3E}">
        <p14:creationId xmlns:p14="http://schemas.microsoft.com/office/powerpoint/2010/main" val="179148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F705E-71DC-4EEE-B45F-833054326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88" y="1362094"/>
            <a:ext cx="9979814" cy="5237383"/>
          </a:xfrm>
          <a:prstGeom prst="rect">
            <a:avLst/>
          </a:prstGeom>
        </p:spPr>
      </p:pic>
      <p:sp>
        <p:nvSpPr>
          <p:cNvPr id="2" name="Rectangle 1">
            <a:extLst>
              <a:ext uri="{FF2B5EF4-FFF2-40B4-BE49-F238E27FC236}">
                <a16:creationId xmlns:a16="http://schemas.microsoft.com/office/drawing/2014/main" id="{61F94D1F-1FBB-42BC-90FD-FC3AEBEC0E71}"/>
              </a:ext>
            </a:extLst>
          </p:cNvPr>
          <p:cNvSpPr/>
          <p:nvPr/>
        </p:nvSpPr>
        <p:spPr>
          <a:xfrm>
            <a:off x="0" y="154828"/>
            <a:ext cx="12301979" cy="1077218"/>
          </a:xfrm>
          <a:prstGeom prst="rect">
            <a:avLst/>
          </a:prstGeom>
        </p:spPr>
        <p:txBody>
          <a:bodyPr wrap="square">
            <a:spAutoFit/>
          </a:bodyPr>
          <a:lstStyle/>
          <a:p>
            <a:pPr algn="ctr">
              <a:defRPr/>
            </a:pPr>
            <a:r>
              <a:rPr lang="en-US" sz="3200" b="1" dirty="0"/>
              <a:t>One Size Does Not Fit All: Assessment of Multiple Reading Strategies First Year Biology Students Use to Read Primary Scientific Literature </a:t>
            </a:r>
          </a:p>
        </p:txBody>
      </p:sp>
      <p:pic>
        <p:nvPicPr>
          <p:cNvPr id="6" name="Picture 5">
            <a:extLst>
              <a:ext uri="{FF2B5EF4-FFF2-40B4-BE49-F238E27FC236}">
                <a16:creationId xmlns:a16="http://schemas.microsoft.com/office/drawing/2014/main" id="{E273E4A1-3327-40AB-99CA-317243B9B9D7}"/>
              </a:ext>
            </a:extLst>
          </p:cNvPr>
          <p:cNvPicPr>
            <a:picLocks noChangeAspect="1"/>
          </p:cNvPicPr>
          <p:nvPr/>
        </p:nvPicPr>
        <p:blipFill>
          <a:blip r:embed="rId3"/>
          <a:stretch>
            <a:fillRect/>
          </a:stretch>
        </p:blipFill>
        <p:spPr>
          <a:xfrm>
            <a:off x="-307077" y="5005633"/>
            <a:ext cx="2501691" cy="1931282"/>
          </a:xfrm>
          <a:prstGeom prst="rect">
            <a:avLst/>
          </a:prstGeom>
        </p:spPr>
      </p:pic>
    </p:spTree>
    <p:extLst>
      <p:ext uri="{BB962C8B-B14F-4D97-AF65-F5344CB8AC3E}">
        <p14:creationId xmlns:p14="http://schemas.microsoft.com/office/powerpoint/2010/main" val="91310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5B36A5-153A-4D64-99B7-7EB5ECFB4210}"/>
              </a:ext>
            </a:extLst>
          </p:cNvPr>
          <p:cNvGraphicFramePr>
            <a:graphicFrameLocks noGrp="1"/>
          </p:cNvGraphicFramePr>
          <p:nvPr>
            <p:extLst>
              <p:ext uri="{D42A27DB-BD31-4B8C-83A1-F6EECF244321}">
                <p14:modId xmlns:p14="http://schemas.microsoft.com/office/powerpoint/2010/main" val="508878553"/>
              </p:ext>
            </p:extLst>
          </p:nvPr>
        </p:nvGraphicFramePr>
        <p:xfrm>
          <a:off x="-34564" y="152290"/>
          <a:ext cx="12261128" cy="6301498"/>
        </p:xfrm>
        <a:graphic>
          <a:graphicData uri="http://schemas.openxmlformats.org/drawingml/2006/table">
            <a:tbl>
              <a:tblPr firstRow="1" firstCol="1" bandRow="1"/>
              <a:tblGrid>
                <a:gridCol w="3149765">
                  <a:extLst>
                    <a:ext uri="{9D8B030D-6E8A-4147-A177-3AD203B41FA5}">
                      <a16:colId xmlns:a16="http://schemas.microsoft.com/office/drawing/2014/main" val="1722338250"/>
                    </a:ext>
                  </a:extLst>
                </a:gridCol>
                <a:gridCol w="2214086">
                  <a:extLst>
                    <a:ext uri="{9D8B030D-6E8A-4147-A177-3AD203B41FA5}">
                      <a16:colId xmlns:a16="http://schemas.microsoft.com/office/drawing/2014/main" val="3095785589"/>
                    </a:ext>
                  </a:extLst>
                </a:gridCol>
                <a:gridCol w="2367551">
                  <a:extLst>
                    <a:ext uri="{9D8B030D-6E8A-4147-A177-3AD203B41FA5}">
                      <a16:colId xmlns:a16="http://schemas.microsoft.com/office/drawing/2014/main" val="562672738"/>
                    </a:ext>
                  </a:extLst>
                </a:gridCol>
                <a:gridCol w="1391661">
                  <a:extLst>
                    <a:ext uri="{9D8B030D-6E8A-4147-A177-3AD203B41FA5}">
                      <a16:colId xmlns:a16="http://schemas.microsoft.com/office/drawing/2014/main" val="3368669972"/>
                    </a:ext>
                  </a:extLst>
                </a:gridCol>
                <a:gridCol w="736764">
                  <a:extLst>
                    <a:ext uri="{9D8B030D-6E8A-4147-A177-3AD203B41FA5}">
                      <a16:colId xmlns:a16="http://schemas.microsoft.com/office/drawing/2014/main" val="1071210871"/>
                    </a:ext>
                  </a:extLst>
                </a:gridCol>
                <a:gridCol w="982349">
                  <a:extLst>
                    <a:ext uri="{9D8B030D-6E8A-4147-A177-3AD203B41FA5}">
                      <a16:colId xmlns:a16="http://schemas.microsoft.com/office/drawing/2014/main" val="1165586443"/>
                    </a:ext>
                  </a:extLst>
                </a:gridCol>
                <a:gridCol w="1418952">
                  <a:extLst>
                    <a:ext uri="{9D8B030D-6E8A-4147-A177-3AD203B41FA5}">
                      <a16:colId xmlns:a16="http://schemas.microsoft.com/office/drawing/2014/main" val="4119453257"/>
                    </a:ext>
                  </a:extLst>
                </a:gridCol>
              </a:tblGrid>
              <a:tr h="722213">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Pre-Test (m,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sd</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Post-Test (m, sd)</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change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n</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Times New Roman" panose="02020603050405020304" pitchFamily="18" charset="0"/>
                          <a:ea typeface="Arial" panose="020B0604020202020204" pitchFamily="34" charset="0"/>
                          <a:cs typeface="Times New Roman" panose="02020603050405020304" pitchFamily="18" charset="0"/>
                        </a:rPr>
                        <a:t>t</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p</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00512014"/>
                  </a:ext>
                </a:extLst>
              </a:tr>
              <a:tr h="345838">
                <a:tc>
                  <a:txBody>
                    <a:bodyPr/>
                    <a:lstStyle/>
                    <a:p>
                      <a:pPr marL="0" marR="0" algn="just">
                        <a:lnSpc>
                          <a:spcPct val="115000"/>
                        </a:lnSpc>
                        <a:spcBef>
                          <a:spcPts val="0"/>
                        </a:spcBef>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Institution 1 (CTL)</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75</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0788856"/>
                  </a:ext>
                </a:extLst>
              </a:tr>
              <a:tr h="501785">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summarizing</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3.3(1.053)</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3.16(1.056)</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decrease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1.101</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.137</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85782432"/>
                  </a:ext>
                </a:extLst>
              </a:tr>
              <a:tr h="376105">
                <a:tc>
                  <a:txBody>
                    <a:bodyPr/>
                    <a:lstStyle/>
                    <a:p>
                      <a:pPr marL="0" marR="0" algn="just">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  taking notes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2.793(1.152)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2.827(1.056)</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increase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-.280</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.390</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13149830"/>
                  </a:ext>
                </a:extLst>
              </a:tr>
              <a:tr h="543117">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additional information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4.084(.983)</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4.107(.840)</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increase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-.216</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.415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8365554"/>
                  </a:ext>
                </a:extLst>
              </a:tr>
              <a:tr h="345838">
                <a:tc>
                  <a:txBody>
                    <a:bodyPr/>
                    <a:lstStyle/>
                    <a:p>
                      <a:pPr marL="0" marR="0" algn="just">
                        <a:lnSpc>
                          <a:spcPct val="115000"/>
                        </a:lnSpc>
                        <a:spcBef>
                          <a:spcPts val="0"/>
                        </a:spcBef>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Institution 2 (Auburn)</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41</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81177625"/>
                  </a:ext>
                </a:extLst>
              </a:tr>
              <a:tr h="376105">
                <a:tc>
                  <a:txBody>
                    <a:bodyPr/>
                    <a:lstStyle/>
                    <a:p>
                      <a:pPr marL="0" marR="0" algn="just">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  summarizing</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2.951(0.907)</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3.07(1.052)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increase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-.808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.212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92636863"/>
                  </a:ext>
                </a:extLst>
              </a:tr>
              <a:tr h="512607">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taking notes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2.74 (1.156)</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2.585 (1.03)</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decrease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.957</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.172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04440385"/>
                  </a:ext>
                </a:extLst>
              </a:tr>
              <a:tr h="593888">
                <a:tc>
                  <a:txBody>
                    <a:bodyPr/>
                    <a:lstStyle/>
                    <a:p>
                      <a:pPr marL="0" marR="0" algn="just">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additional information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3.927 (.953)</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3.325(1.139)</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decrease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2.978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.002**</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467269160"/>
                  </a:ext>
                </a:extLst>
              </a:tr>
              <a:tr h="345838">
                <a:tc>
                  <a:txBody>
                    <a:bodyPr/>
                    <a:lstStyle/>
                    <a:p>
                      <a:pPr marL="0" marR="0" algn="just">
                        <a:lnSpc>
                          <a:spcPct val="115000"/>
                        </a:lnSpc>
                        <a:spcBef>
                          <a:spcPts val="0"/>
                        </a:spcBef>
                        <a:spcAft>
                          <a:spcPts val="0"/>
                        </a:spcAf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Institution 3 (ETSU)</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206</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21917059"/>
                  </a:ext>
                </a:extLst>
              </a:tr>
              <a:tr h="376105">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summarizing</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3.262(.986)</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3.45 (1.038)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increase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-2.34</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.01**</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3199931145"/>
                  </a:ext>
                </a:extLst>
              </a:tr>
              <a:tr h="376105">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taking notes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3.12 (1.015)</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3.21 (1.081)</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increase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-1.19</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.118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41852778"/>
                  </a:ext>
                </a:extLst>
              </a:tr>
              <a:tr h="722213">
                <a:tc>
                  <a:txBody>
                    <a:bodyPr/>
                    <a:lstStyle/>
                    <a:p>
                      <a:pPr marL="0" marR="0" algn="just">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additional information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4.17 (.805)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3.937 (.942)</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decrease</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Arial" panose="020B0604020202020204" pitchFamily="34" charset="0"/>
                          <a:cs typeface="Times New Roman" panose="02020603050405020304" pitchFamily="18" charset="0"/>
                        </a:rPr>
                        <a:t>3.38</a:t>
                      </a:r>
                      <a:endParaRPr lang="en-US"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&lt;.001**</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252581776"/>
                  </a:ext>
                </a:extLst>
              </a:tr>
            </a:tbl>
          </a:graphicData>
        </a:graphic>
      </p:graphicFrame>
      <p:sp>
        <p:nvSpPr>
          <p:cNvPr id="3" name="TextBox 2">
            <a:extLst>
              <a:ext uri="{FF2B5EF4-FFF2-40B4-BE49-F238E27FC236}">
                <a16:creationId xmlns:a16="http://schemas.microsoft.com/office/drawing/2014/main" id="{1A33CC49-65FD-4BFB-95A7-4CB87B49A147}"/>
              </a:ext>
            </a:extLst>
          </p:cNvPr>
          <p:cNvSpPr txBox="1"/>
          <p:nvPr/>
        </p:nvSpPr>
        <p:spPr>
          <a:xfrm>
            <a:off x="2956873" y="6521044"/>
            <a:ext cx="3340231" cy="369332"/>
          </a:xfrm>
          <a:prstGeom prst="rect">
            <a:avLst/>
          </a:prstGeom>
          <a:noFill/>
        </p:spPr>
        <p:txBody>
          <a:bodyPr wrap="square" rtlCol="0">
            <a:spAutoFit/>
          </a:bodyPr>
          <a:lstStyle/>
          <a:p>
            <a:r>
              <a:rPr lang="en-US" dirty="0"/>
              <a:t>Site paper</a:t>
            </a:r>
          </a:p>
        </p:txBody>
      </p:sp>
    </p:spTree>
    <p:extLst>
      <p:ext uri="{BB962C8B-B14F-4D97-AF65-F5344CB8AC3E}">
        <p14:creationId xmlns:p14="http://schemas.microsoft.com/office/powerpoint/2010/main" val="411647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7A1782-4CF6-40F4-9AB3-842D45F23662}"/>
              </a:ext>
            </a:extLst>
          </p:cNvPr>
          <p:cNvSpPr/>
          <p:nvPr/>
        </p:nvSpPr>
        <p:spPr>
          <a:xfrm>
            <a:off x="1709394" y="2007072"/>
            <a:ext cx="8952322" cy="1588127"/>
          </a:xfrm>
          <a:prstGeom prst="rect">
            <a:avLst/>
          </a:prstGeom>
        </p:spPr>
        <p:txBody>
          <a:bodyPr wrap="square">
            <a:spAutoFit/>
          </a:bodyPr>
          <a:lstStyle/>
          <a:p>
            <a:pPr lvl="0" algn="ctr">
              <a:lnSpc>
                <a:spcPct val="90000"/>
              </a:lnSpc>
              <a:spcBef>
                <a:spcPts val="1000"/>
              </a:spcBef>
              <a:defRPr/>
            </a:pPr>
            <a:r>
              <a:rPr lang="en-US" sz="3600" dirty="0"/>
              <a:t>Can annotated PSL aids in the development of reading strategies for novice students learning to read PSL?</a:t>
            </a:r>
          </a:p>
        </p:txBody>
      </p:sp>
      <p:sp>
        <p:nvSpPr>
          <p:cNvPr id="8" name="TextBox 7">
            <a:extLst>
              <a:ext uri="{FF2B5EF4-FFF2-40B4-BE49-F238E27FC236}">
                <a16:creationId xmlns:a16="http://schemas.microsoft.com/office/drawing/2014/main" id="{6B3806A5-34E9-4298-A798-BCEBA80ACEFB}"/>
              </a:ext>
            </a:extLst>
          </p:cNvPr>
          <p:cNvSpPr txBox="1"/>
          <p:nvPr/>
        </p:nvSpPr>
        <p:spPr>
          <a:xfrm>
            <a:off x="2648932" y="490194"/>
            <a:ext cx="6268825" cy="769441"/>
          </a:xfrm>
          <a:prstGeom prst="rect">
            <a:avLst/>
          </a:prstGeom>
          <a:noFill/>
        </p:spPr>
        <p:txBody>
          <a:bodyPr wrap="square" rtlCol="0">
            <a:spAutoFit/>
          </a:bodyPr>
          <a:lstStyle/>
          <a:p>
            <a:pPr algn="ctr"/>
            <a:r>
              <a:rPr lang="en-US" sz="4400" dirty="0"/>
              <a:t>Question 3</a:t>
            </a:r>
          </a:p>
        </p:txBody>
      </p:sp>
      <p:pic>
        <p:nvPicPr>
          <p:cNvPr id="9" name="Picture 8">
            <a:extLst>
              <a:ext uri="{FF2B5EF4-FFF2-40B4-BE49-F238E27FC236}">
                <a16:creationId xmlns:a16="http://schemas.microsoft.com/office/drawing/2014/main" id="{C62E19A2-A421-432A-85D0-BF47B1C75583}"/>
              </a:ext>
            </a:extLst>
          </p:cNvPr>
          <p:cNvPicPr>
            <a:picLocks noChangeAspect="1"/>
          </p:cNvPicPr>
          <p:nvPr/>
        </p:nvPicPr>
        <p:blipFill rotWithShape="1">
          <a:blip r:embed="rId2"/>
          <a:srcRect b="39511"/>
          <a:stretch/>
        </p:blipFill>
        <p:spPr>
          <a:xfrm>
            <a:off x="1709394" y="4153340"/>
            <a:ext cx="8474697" cy="2298446"/>
          </a:xfrm>
          <a:prstGeom prst="rect">
            <a:avLst/>
          </a:prstGeom>
        </p:spPr>
      </p:pic>
    </p:spTree>
    <p:extLst>
      <p:ext uri="{BB962C8B-B14F-4D97-AF65-F5344CB8AC3E}">
        <p14:creationId xmlns:p14="http://schemas.microsoft.com/office/powerpoint/2010/main" val="377651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9A8C1-994F-443D-A143-5100CD43BD60}"/>
              </a:ext>
            </a:extLst>
          </p:cNvPr>
          <p:cNvPicPr>
            <a:picLocks noChangeAspect="1"/>
          </p:cNvPicPr>
          <p:nvPr/>
        </p:nvPicPr>
        <p:blipFill rotWithShape="1">
          <a:blip r:embed="rId2"/>
          <a:srcRect r="5670"/>
          <a:stretch/>
        </p:blipFill>
        <p:spPr>
          <a:xfrm>
            <a:off x="490194" y="843467"/>
            <a:ext cx="10048973" cy="3892323"/>
          </a:xfrm>
          <a:prstGeom prst="rect">
            <a:avLst/>
          </a:prstGeom>
        </p:spPr>
      </p:pic>
      <p:pic>
        <p:nvPicPr>
          <p:cNvPr id="6" name="Picture 5">
            <a:extLst>
              <a:ext uri="{FF2B5EF4-FFF2-40B4-BE49-F238E27FC236}">
                <a16:creationId xmlns:a16="http://schemas.microsoft.com/office/drawing/2014/main" id="{DF0C73A4-4A5B-4E24-9213-100A23C70BA7}"/>
              </a:ext>
            </a:extLst>
          </p:cNvPr>
          <p:cNvPicPr>
            <a:picLocks noChangeAspect="1"/>
          </p:cNvPicPr>
          <p:nvPr/>
        </p:nvPicPr>
        <p:blipFill>
          <a:blip r:embed="rId3"/>
          <a:stretch>
            <a:fillRect/>
          </a:stretch>
        </p:blipFill>
        <p:spPr>
          <a:xfrm>
            <a:off x="5335570" y="1709048"/>
            <a:ext cx="6127235" cy="4960416"/>
          </a:xfrm>
          <a:prstGeom prst="rect">
            <a:avLst/>
          </a:prstGeom>
        </p:spPr>
      </p:pic>
    </p:spTree>
    <p:extLst>
      <p:ext uri="{BB962C8B-B14F-4D97-AF65-F5344CB8AC3E}">
        <p14:creationId xmlns:p14="http://schemas.microsoft.com/office/powerpoint/2010/main" val="167463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71DF3-C312-4DA1-BCCD-485D37221697}"/>
              </a:ext>
            </a:extLst>
          </p:cNvPr>
          <p:cNvPicPr>
            <a:picLocks noChangeAspect="1"/>
          </p:cNvPicPr>
          <p:nvPr/>
        </p:nvPicPr>
        <p:blipFill rotWithShape="1">
          <a:blip r:embed="rId2">
            <a:extLst>
              <a:ext uri="{28A0092B-C50C-407E-A947-70E740481C1C}">
                <a14:useLocalDpi xmlns:a14="http://schemas.microsoft.com/office/drawing/2010/main" val="0"/>
              </a:ext>
            </a:extLst>
          </a:blip>
          <a:srcRect b="81311"/>
          <a:stretch/>
        </p:blipFill>
        <p:spPr>
          <a:xfrm>
            <a:off x="880280" y="0"/>
            <a:ext cx="10528705" cy="1280666"/>
          </a:xfrm>
          <a:prstGeom prst="rect">
            <a:avLst/>
          </a:prstGeom>
        </p:spPr>
      </p:pic>
      <p:sp>
        <p:nvSpPr>
          <p:cNvPr id="2" name="Rectangle 1">
            <a:extLst>
              <a:ext uri="{FF2B5EF4-FFF2-40B4-BE49-F238E27FC236}">
                <a16:creationId xmlns:a16="http://schemas.microsoft.com/office/drawing/2014/main" id="{A744F8C4-9A02-415C-A72F-4E36A8449D83}"/>
              </a:ext>
            </a:extLst>
          </p:cNvPr>
          <p:cNvSpPr/>
          <p:nvPr/>
        </p:nvSpPr>
        <p:spPr>
          <a:xfrm>
            <a:off x="513" y="2308200"/>
            <a:ext cx="1519968" cy="400110"/>
          </a:xfrm>
          <a:prstGeom prst="rect">
            <a:avLst/>
          </a:prstGeom>
          <a:solidFill>
            <a:schemeClr val="accent4">
              <a:lumMod val="20000"/>
              <a:lumOff val="80000"/>
            </a:schemeClr>
          </a:solidFill>
        </p:spPr>
        <p:txBody>
          <a:bodyPr wrap="none">
            <a:spAutoFit/>
          </a:bodyPr>
          <a:lstStyle/>
          <a:p>
            <a:r>
              <a:rPr lang="en-US" sz="2000" dirty="0">
                <a:ea typeface="Arial" panose="020B0604020202020204" pitchFamily="34" charset="0"/>
                <a:cs typeface="Times New Roman" panose="02020603050405020304" pitchFamily="18" charset="0"/>
              </a:rPr>
              <a:t>summarizing</a:t>
            </a:r>
            <a:endParaRPr lang="en-US" sz="2000" dirty="0"/>
          </a:p>
        </p:txBody>
      </p:sp>
      <p:graphicFrame>
        <p:nvGraphicFramePr>
          <p:cNvPr id="4" name="Table 3">
            <a:extLst>
              <a:ext uri="{FF2B5EF4-FFF2-40B4-BE49-F238E27FC236}">
                <a16:creationId xmlns:a16="http://schemas.microsoft.com/office/drawing/2014/main" id="{0384C264-BE7E-4E78-8F6F-8CA319A6B064}"/>
              </a:ext>
            </a:extLst>
          </p:cNvPr>
          <p:cNvGraphicFramePr>
            <a:graphicFrameLocks noGrp="1"/>
          </p:cNvGraphicFramePr>
          <p:nvPr>
            <p:extLst/>
          </p:nvPr>
        </p:nvGraphicFramePr>
        <p:xfrm>
          <a:off x="1520481" y="1287210"/>
          <a:ext cx="9992413" cy="4979384"/>
        </p:xfrm>
        <a:graphic>
          <a:graphicData uri="http://schemas.openxmlformats.org/drawingml/2006/table">
            <a:tbl>
              <a:tblPr firstRow="1" firstCol="1" bandRow="1"/>
              <a:tblGrid>
                <a:gridCol w="908401">
                  <a:extLst>
                    <a:ext uri="{9D8B030D-6E8A-4147-A177-3AD203B41FA5}">
                      <a16:colId xmlns:a16="http://schemas.microsoft.com/office/drawing/2014/main" val="2768411313"/>
                    </a:ext>
                  </a:extLst>
                </a:gridCol>
                <a:gridCol w="9084012">
                  <a:extLst>
                    <a:ext uri="{9D8B030D-6E8A-4147-A177-3AD203B41FA5}">
                      <a16:colId xmlns:a16="http://schemas.microsoft.com/office/drawing/2014/main" val="896706694"/>
                    </a:ext>
                  </a:extLst>
                </a:gridCol>
              </a:tblGrid>
              <a:tr h="610093">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Item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When reading a piece of Primary Scientific Literature, how often do you:</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901444"/>
                  </a:ext>
                </a:extLst>
              </a:tr>
              <a:tr h="305046">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Reread portions of the text one or more times?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8528966"/>
                  </a:ext>
                </a:extLst>
              </a:tr>
              <a:tr h="329707">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Summarize part of the text by restating it in your own 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51376941"/>
                  </a:ext>
                </a:extLst>
              </a:tr>
              <a:tr h="610093">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Create verbal summaries that included explanations of the text or conclusions based on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14145013"/>
                  </a:ext>
                </a:extLst>
              </a:tr>
              <a:tr h="329707">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Write down your thoughts about the analysis of a set of data/results?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5444830"/>
                  </a:ext>
                </a:extLst>
              </a:tr>
              <a:tr h="610093">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Write down questions or thoughts about the validity of a set of data/results?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03559663"/>
                  </a:ext>
                </a:extLst>
              </a:tr>
              <a:tr h="329707">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Write down important facts that you read in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4612780"/>
                  </a:ext>
                </a:extLst>
              </a:tr>
              <a:tr h="610093">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Use knowledge you gained in past classes to help you understand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7772049"/>
                  </a:ext>
                </a:extLst>
              </a:tr>
              <a:tr h="305046">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Underline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45907734"/>
                  </a:ext>
                </a:extLst>
              </a:tr>
              <a:tr h="329707">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Use the definition of a term provided to better understand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38362884"/>
                  </a:ext>
                </a:extLst>
              </a:tr>
              <a:tr h="305046">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Look up a word in the text that you don't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56890747"/>
                  </a:ext>
                </a:extLst>
              </a:tr>
              <a:tr h="305046">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Look up a method in the text that you don't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8085237"/>
                  </a:ext>
                </a:extLst>
              </a:tr>
            </a:tbl>
          </a:graphicData>
        </a:graphic>
      </p:graphicFrame>
      <p:sp>
        <p:nvSpPr>
          <p:cNvPr id="5" name="Rectangle 4">
            <a:extLst>
              <a:ext uri="{FF2B5EF4-FFF2-40B4-BE49-F238E27FC236}">
                <a16:creationId xmlns:a16="http://schemas.microsoft.com/office/drawing/2014/main" id="{5A680742-14C4-4435-865E-A10DB54537EC}"/>
              </a:ext>
            </a:extLst>
          </p:cNvPr>
          <p:cNvSpPr/>
          <p:nvPr/>
        </p:nvSpPr>
        <p:spPr>
          <a:xfrm>
            <a:off x="-6423" y="3755521"/>
            <a:ext cx="1520481" cy="400110"/>
          </a:xfrm>
          <a:prstGeom prst="rect">
            <a:avLst/>
          </a:prstGeom>
          <a:solidFill>
            <a:schemeClr val="accent2">
              <a:lumMod val="20000"/>
              <a:lumOff val="80000"/>
            </a:schemeClr>
          </a:solidFill>
        </p:spPr>
        <p:txBody>
          <a:bodyPr wrap="none">
            <a:spAutoFit/>
          </a:bodyPr>
          <a:lstStyle/>
          <a:p>
            <a:r>
              <a:rPr lang="en-US" sz="2000" dirty="0">
                <a:ea typeface="Arial" panose="020B0604020202020204" pitchFamily="34" charset="0"/>
                <a:cs typeface="Times New Roman" panose="02020603050405020304" pitchFamily="18" charset="0"/>
              </a:rPr>
              <a:t>taking notes </a:t>
            </a:r>
            <a:endParaRPr lang="en-US" sz="2000" dirty="0"/>
          </a:p>
        </p:txBody>
      </p:sp>
      <p:sp>
        <p:nvSpPr>
          <p:cNvPr id="6" name="Rectangle 5">
            <a:extLst>
              <a:ext uri="{FF2B5EF4-FFF2-40B4-BE49-F238E27FC236}">
                <a16:creationId xmlns:a16="http://schemas.microsoft.com/office/drawing/2014/main" id="{2C33BD01-4B84-47DA-AFBC-7DF7CA0571FC}"/>
              </a:ext>
            </a:extLst>
          </p:cNvPr>
          <p:cNvSpPr/>
          <p:nvPr/>
        </p:nvSpPr>
        <p:spPr>
          <a:xfrm>
            <a:off x="-9425" y="5427827"/>
            <a:ext cx="1520480" cy="707886"/>
          </a:xfrm>
          <a:prstGeom prst="rect">
            <a:avLst/>
          </a:prstGeom>
          <a:solidFill>
            <a:schemeClr val="accent6">
              <a:lumMod val="20000"/>
              <a:lumOff val="80000"/>
            </a:schemeClr>
          </a:solidFill>
        </p:spPr>
        <p:txBody>
          <a:bodyPr wrap="square">
            <a:spAutoFit/>
          </a:bodyPr>
          <a:lstStyle/>
          <a:p>
            <a:pPr algn="ctr"/>
            <a:r>
              <a:rPr lang="en-US" sz="2000" dirty="0">
                <a:ea typeface="Arial" panose="020B0604020202020204" pitchFamily="34" charset="0"/>
                <a:cs typeface="Times New Roman" panose="02020603050405020304" pitchFamily="18" charset="0"/>
              </a:rPr>
              <a:t>additional information </a:t>
            </a:r>
            <a:endParaRPr lang="en-US" sz="2000" dirty="0"/>
          </a:p>
        </p:txBody>
      </p:sp>
      <p:pic>
        <p:nvPicPr>
          <p:cNvPr id="7" name="Picture 6">
            <a:extLst>
              <a:ext uri="{FF2B5EF4-FFF2-40B4-BE49-F238E27FC236}">
                <a16:creationId xmlns:a16="http://schemas.microsoft.com/office/drawing/2014/main" id="{02A9CCEE-4445-4C51-901D-5792D354066E}"/>
              </a:ext>
            </a:extLst>
          </p:cNvPr>
          <p:cNvPicPr>
            <a:picLocks noChangeAspect="1"/>
          </p:cNvPicPr>
          <p:nvPr/>
        </p:nvPicPr>
        <p:blipFill rotWithShape="1">
          <a:blip r:embed="rId2">
            <a:extLst>
              <a:ext uri="{28A0092B-C50C-407E-A947-70E740481C1C}">
                <a14:useLocalDpi xmlns:a14="http://schemas.microsoft.com/office/drawing/2010/main" val="0"/>
              </a:ext>
            </a:extLst>
          </a:blip>
          <a:srcRect l="-2547" t="88638" r="2547" b="-7327"/>
          <a:stretch/>
        </p:blipFill>
        <p:spPr>
          <a:xfrm>
            <a:off x="1398972" y="6135713"/>
            <a:ext cx="10528705" cy="1280666"/>
          </a:xfrm>
          <a:prstGeom prst="rect">
            <a:avLst/>
          </a:prstGeom>
        </p:spPr>
      </p:pic>
      <p:sp>
        <p:nvSpPr>
          <p:cNvPr id="8" name="TextBox 7">
            <a:extLst>
              <a:ext uri="{FF2B5EF4-FFF2-40B4-BE49-F238E27FC236}">
                <a16:creationId xmlns:a16="http://schemas.microsoft.com/office/drawing/2014/main" id="{ECF4526E-CBC0-432A-9B3B-716EABEE3999}"/>
              </a:ext>
            </a:extLst>
          </p:cNvPr>
          <p:cNvSpPr txBox="1"/>
          <p:nvPr/>
        </p:nvSpPr>
        <p:spPr>
          <a:xfrm rot="1414167">
            <a:off x="855296" y="2212684"/>
            <a:ext cx="10953902" cy="2646878"/>
          </a:xfrm>
          <a:prstGeom prst="rect">
            <a:avLst/>
          </a:prstGeom>
          <a:solidFill>
            <a:schemeClr val="bg1"/>
          </a:solidFill>
        </p:spPr>
        <p:txBody>
          <a:bodyPr wrap="square" rtlCol="0">
            <a:spAutoFit/>
          </a:bodyPr>
          <a:lstStyle/>
          <a:p>
            <a:pPr algn="ctr"/>
            <a:r>
              <a:rPr lang="en-US" sz="16600" dirty="0"/>
              <a:t>NO CHANGE</a:t>
            </a:r>
          </a:p>
        </p:txBody>
      </p:sp>
    </p:spTree>
    <p:extLst>
      <p:ext uri="{BB962C8B-B14F-4D97-AF65-F5344CB8AC3E}">
        <p14:creationId xmlns:p14="http://schemas.microsoft.com/office/powerpoint/2010/main" val="20900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C3C5BB-DF53-4EAB-B5CB-500866F427D5}"/>
              </a:ext>
            </a:extLst>
          </p:cNvPr>
          <p:cNvSpPr/>
          <p:nvPr/>
        </p:nvSpPr>
        <p:spPr>
          <a:xfrm>
            <a:off x="274948" y="3511524"/>
            <a:ext cx="11642103" cy="2677656"/>
          </a:xfrm>
          <a:prstGeom prst="rect">
            <a:avLst/>
          </a:prstGeom>
        </p:spPr>
        <p:txBody>
          <a:bodyPr wrap="square">
            <a:spAutoFit/>
          </a:bodyPr>
          <a:lstStyle/>
          <a:p>
            <a:r>
              <a:rPr lang="en-US" sz="2800" b="1" dirty="0"/>
              <a:t>Students found annotations to be helpful</a:t>
            </a:r>
            <a:r>
              <a:rPr lang="en-US" sz="2800" dirty="0"/>
              <a:t>. Students (n=157) were asked during the post course questionnaire only “Did the annotations make it easier to read PSL?” using a 6-point Likert scale question. Bars represent the percentages of students that selected a particular choice. Gray, strongly disagree; orange, moderately disagree; light blue, disagree; yellow, agree; dark blue; green, strongly agree.  </a:t>
            </a:r>
          </a:p>
        </p:txBody>
      </p:sp>
      <p:pic>
        <p:nvPicPr>
          <p:cNvPr id="3" name="Picture 2">
            <a:extLst>
              <a:ext uri="{FF2B5EF4-FFF2-40B4-BE49-F238E27FC236}">
                <a16:creationId xmlns:a16="http://schemas.microsoft.com/office/drawing/2014/main" id="{BBC907AB-DFAA-4017-93AA-C0E923483F97}"/>
              </a:ext>
            </a:extLst>
          </p:cNvPr>
          <p:cNvPicPr>
            <a:picLocks noChangeAspect="1"/>
          </p:cNvPicPr>
          <p:nvPr/>
        </p:nvPicPr>
        <p:blipFill>
          <a:blip r:embed="rId2"/>
          <a:stretch>
            <a:fillRect/>
          </a:stretch>
        </p:blipFill>
        <p:spPr>
          <a:xfrm>
            <a:off x="478516" y="1200646"/>
            <a:ext cx="10914455" cy="2145830"/>
          </a:xfrm>
          <a:prstGeom prst="rect">
            <a:avLst/>
          </a:prstGeom>
        </p:spPr>
      </p:pic>
      <p:sp>
        <p:nvSpPr>
          <p:cNvPr id="4" name="Rectangle 3">
            <a:extLst>
              <a:ext uri="{FF2B5EF4-FFF2-40B4-BE49-F238E27FC236}">
                <a16:creationId xmlns:a16="http://schemas.microsoft.com/office/drawing/2014/main" id="{033C4C5F-54E8-43AC-BD72-11285D3504ED}"/>
              </a:ext>
            </a:extLst>
          </p:cNvPr>
          <p:cNvSpPr/>
          <p:nvPr/>
        </p:nvSpPr>
        <p:spPr>
          <a:xfrm>
            <a:off x="3599879" y="148626"/>
            <a:ext cx="4671728" cy="646331"/>
          </a:xfrm>
          <a:prstGeom prst="rect">
            <a:avLst/>
          </a:prstGeom>
        </p:spPr>
        <p:txBody>
          <a:bodyPr wrap="none">
            <a:spAutoFit/>
          </a:bodyPr>
          <a:lstStyle/>
          <a:p>
            <a:r>
              <a:rPr lang="en-US" sz="3600" b="1" dirty="0"/>
              <a:t>Qualitative Assessment</a:t>
            </a:r>
            <a:endParaRPr lang="en-US" sz="3600" dirty="0"/>
          </a:p>
        </p:txBody>
      </p:sp>
    </p:spTree>
    <p:extLst>
      <p:ext uri="{BB962C8B-B14F-4D97-AF65-F5344CB8AC3E}">
        <p14:creationId xmlns:p14="http://schemas.microsoft.com/office/powerpoint/2010/main" val="357759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02114D-2CCF-46E2-B2A3-85E547857858}"/>
              </a:ext>
            </a:extLst>
          </p:cNvPr>
          <p:cNvPicPr>
            <a:picLocks noChangeAspect="1"/>
          </p:cNvPicPr>
          <p:nvPr/>
        </p:nvPicPr>
        <p:blipFill>
          <a:blip r:embed="rId2"/>
          <a:stretch>
            <a:fillRect/>
          </a:stretch>
        </p:blipFill>
        <p:spPr>
          <a:xfrm>
            <a:off x="5105" y="677137"/>
            <a:ext cx="5841723" cy="5503726"/>
          </a:xfrm>
          <a:prstGeom prst="rect">
            <a:avLst/>
          </a:prstGeom>
        </p:spPr>
      </p:pic>
      <p:pic>
        <p:nvPicPr>
          <p:cNvPr id="3" name="Picture 2">
            <a:extLst>
              <a:ext uri="{FF2B5EF4-FFF2-40B4-BE49-F238E27FC236}">
                <a16:creationId xmlns:a16="http://schemas.microsoft.com/office/drawing/2014/main" id="{776C037C-EE25-421D-A3F5-318FDF95B676}"/>
              </a:ext>
            </a:extLst>
          </p:cNvPr>
          <p:cNvPicPr>
            <a:picLocks noChangeAspect="1"/>
          </p:cNvPicPr>
          <p:nvPr/>
        </p:nvPicPr>
        <p:blipFill>
          <a:blip r:embed="rId3"/>
          <a:stretch>
            <a:fillRect/>
          </a:stretch>
        </p:blipFill>
        <p:spPr>
          <a:xfrm>
            <a:off x="6421133" y="647858"/>
            <a:ext cx="5214687" cy="5337384"/>
          </a:xfrm>
          <a:prstGeom prst="rect">
            <a:avLst/>
          </a:prstGeom>
        </p:spPr>
      </p:pic>
      <p:sp>
        <p:nvSpPr>
          <p:cNvPr id="5" name="Rectangle 4">
            <a:extLst>
              <a:ext uri="{FF2B5EF4-FFF2-40B4-BE49-F238E27FC236}">
                <a16:creationId xmlns:a16="http://schemas.microsoft.com/office/drawing/2014/main" id="{09FBE42B-9EA0-4453-BAA9-C12554EB4149}"/>
              </a:ext>
            </a:extLst>
          </p:cNvPr>
          <p:cNvSpPr/>
          <p:nvPr/>
        </p:nvSpPr>
        <p:spPr>
          <a:xfrm>
            <a:off x="729499" y="6317425"/>
            <a:ext cx="4392934" cy="461665"/>
          </a:xfrm>
          <a:prstGeom prst="rect">
            <a:avLst/>
          </a:prstGeom>
        </p:spPr>
        <p:txBody>
          <a:bodyPr wrap="none">
            <a:spAutoFit/>
          </a:bodyPr>
          <a:lstStyle/>
          <a:p>
            <a:r>
              <a:rPr lang="en-US" sz="2400" b="1" dirty="0"/>
              <a:t>“How did you use annotations?” </a:t>
            </a:r>
          </a:p>
        </p:txBody>
      </p:sp>
      <p:sp>
        <p:nvSpPr>
          <p:cNvPr id="6" name="Rectangle 5">
            <a:extLst>
              <a:ext uri="{FF2B5EF4-FFF2-40B4-BE49-F238E27FC236}">
                <a16:creationId xmlns:a16="http://schemas.microsoft.com/office/drawing/2014/main" id="{4AC2B2C6-E59B-480B-B28D-F3394FCCE13E}"/>
              </a:ext>
            </a:extLst>
          </p:cNvPr>
          <p:cNvSpPr/>
          <p:nvPr/>
        </p:nvSpPr>
        <p:spPr>
          <a:xfrm>
            <a:off x="5846828" y="6317425"/>
            <a:ext cx="6558847" cy="461665"/>
          </a:xfrm>
          <a:prstGeom prst="rect">
            <a:avLst/>
          </a:prstGeom>
        </p:spPr>
        <p:txBody>
          <a:bodyPr wrap="none">
            <a:spAutoFit/>
          </a:bodyPr>
          <a:lstStyle/>
          <a:p>
            <a:r>
              <a:rPr lang="en-US" sz="2400" b="1" dirty="0"/>
              <a:t>“Did the annotations make it easier to read PSL?” </a:t>
            </a:r>
          </a:p>
        </p:txBody>
      </p:sp>
      <p:sp>
        <p:nvSpPr>
          <p:cNvPr id="7" name="Rectangle 6">
            <a:extLst>
              <a:ext uri="{FF2B5EF4-FFF2-40B4-BE49-F238E27FC236}">
                <a16:creationId xmlns:a16="http://schemas.microsoft.com/office/drawing/2014/main" id="{218C7C69-FC7B-4AEA-9BA8-521AF776CC7F}"/>
              </a:ext>
            </a:extLst>
          </p:cNvPr>
          <p:cNvSpPr/>
          <p:nvPr/>
        </p:nvSpPr>
        <p:spPr>
          <a:xfrm>
            <a:off x="185148" y="97902"/>
            <a:ext cx="12006852" cy="492443"/>
          </a:xfrm>
          <a:prstGeom prst="rect">
            <a:avLst/>
          </a:prstGeom>
        </p:spPr>
        <p:txBody>
          <a:bodyPr wrap="square">
            <a:spAutoFit/>
          </a:bodyPr>
          <a:lstStyle/>
          <a:p>
            <a:r>
              <a:rPr lang="en-US" sz="2600" b="1" dirty="0"/>
              <a:t>Qualitative Assessment Of Behavioral Engagement In Using Annotations To Read PSL</a:t>
            </a:r>
            <a:endParaRPr lang="en-US" sz="2600" dirty="0"/>
          </a:p>
        </p:txBody>
      </p:sp>
    </p:spTree>
    <p:extLst>
      <p:ext uri="{BB962C8B-B14F-4D97-AF65-F5344CB8AC3E}">
        <p14:creationId xmlns:p14="http://schemas.microsoft.com/office/powerpoint/2010/main" val="316502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424094-31E9-4841-9F0E-7EB10FABFFEC}"/>
              </a:ext>
            </a:extLst>
          </p:cNvPr>
          <p:cNvSpPr/>
          <p:nvPr/>
        </p:nvSpPr>
        <p:spPr>
          <a:xfrm>
            <a:off x="894735" y="338786"/>
            <a:ext cx="10402530" cy="6001643"/>
          </a:xfrm>
          <a:prstGeom prst="rect">
            <a:avLst/>
          </a:prstGeom>
        </p:spPr>
        <p:txBody>
          <a:bodyPr wrap="square">
            <a:spAutoFit/>
          </a:bodyPr>
          <a:lstStyle/>
          <a:p>
            <a:pPr algn="ctr"/>
            <a:r>
              <a:rPr lang="en-US" sz="3200" b="1" dirty="0"/>
              <a:t>PSL Reading Strategies “Thinking Tools” Assessment</a:t>
            </a:r>
          </a:p>
          <a:p>
            <a:pPr algn="ctr"/>
            <a:r>
              <a:rPr lang="en-US" sz="3200" b="1" dirty="0"/>
              <a:t> </a:t>
            </a:r>
          </a:p>
          <a:p>
            <a:pPr marL="514350" indent="-514350" algn="just">
              <a:buFont typeface="+mj-lt"/>
              <a:buAutoNum type="arabicPeriod"/>
            </a:pPr>
            <a:r>
              <a:rPr lang="en-US" sz="3200" dirty="0"/>
              <a:t>The PSL Reading Strategies assessment can be used as a reliable and validated diagnostic tool for development of science literacy skills</a:t>
            </a:r>
          </a:p>
          <a:p>
            <a:pPr marL="514350" indent="-514350" algn="just">
              <a:buAutoNum type="arabicPeriod"/>
            </a:pPr>
            <a:r>
              <a:rPr lang="en-US" sz="3200" dirty="0"/>
              <a:t>Reading a PDF alone does little to promote development of reading strategies in students learning to read PSL. </a:t>
            </a:r>
          </a:p>
          <a:p>
            <a:pPr marL="514350" indent="-514350" algn="just">
              <a:buAutoNum type="arabicPeriod"/>
            </a:pPr>
            <a:r>
              <a:rPr lang="en-US" sz="3200" dirty="0"/>
              <a:t>Annotated papers did not quantitatively influence in specific reading strategy development for PSL</a:t>
            </a:r>
          </a:p>
          <a:p>
            <a:pPr marL="514350" indent="-514350" algn="just">
              <a:buFontTx/>
              <a:buAutoNum type="arabicPeriod"/>
            </a:pPr>
            <a:r>
              <a:rPr lang="en-US" sz="3200" dirty="0"/>
              <a:t>Annotated papers help students break down PSL into manageable pieces and may be useful improve conceptual understanding and summarizing skills.</a:t>
            </a:r>
          </a:p>
        </p:txBody>
      </p:sp>
    </p:spTree>
    <p:extLst>
      <p:ext uri="{BB962C8B-B14F-4D97-AF65-F5344CB8AC3E}">
        <p14:creationId xmlns:p14="http://schemas.microsoft.com/office/powerpoint/2010/main" val="33827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49A19-0569-4879-AC76-C0F1FD3D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56" y="132087"/>
            <a:ext cx="9861244" cy="4098848"/>
          </a:xfrm>
          <a:prstGeom prst="rect">
            <a:avLst/>
          </a:prstGeom>
        </p:spPr>
      </p:pic>
      <p:sp>
        <p:nvSpPr>
          <p:cNvPr id="2" name="Rectangle 1">
            <a:extLst>
              <a:ext uri="{FF2B5EF4-FFF2-40B4-BE49-F238E27FC236}">
                <a16:creationId xmlns:a16="http://schemas.microsoft.com/office/drawing/2014/main" id="{353C7EB1-AA1D-4FF2-A3B3-403EFA108484}"/>
              </a:ext>
            </a:extLst>
          </p:cNvPr>
          <p:cNvSpPr/>
          <p:nvPr/>
        </p:nvSpPr>
        <p:spPr>
          <a:xfrm>
            <a:off x="1415188" y="4430310"/>
            <a:ext cx="9361624" cy="2246769"/>
          </a:xfrm>
          <a:prstGeom prst="rect">
            <a:avLst/>
          </a:prstGeom>
        </p:spPr>
        <p:txBody>
          <a:bodyPr wrap="square">
            <a:spAutoFit/>
          </a:bodyPr>
          <a:lstStyle/>
          <a:p>
            <a:pPr marL="457200" indent="-457200">
              <a:buFont typeface="Arial" panose="020B0604020202020204" pitchFamily="34" charset="0"/>
              <a:buChar char="•"/>
            </a:pPr>
            <a:r>
              <a:rPr lang="en-US" sz="2800" dirty="0"/>
              <a:t>Primary Scientific Literature (PSL) is a valuable and useful tool for STEM. </a:t>
            </a:r>
          </a:p>
          <a:p>
            <a:pPr marL="457200" indent="-457200">
              <a:buFont typeface="Arial" panose="020B0604020202020204" pitchFamily="34" charset="0"/>
              <a:buChar char="•"/>
            </a:pPr>
            <a:r>
              <a:rPr lang="en-US" sz="2800" dirty="0"/>
              <a:t>Current assessments measuring the success of PSL-based interventions focus mainly on specific scientific content and/or the specific scientific skills students learn.</a:t>
            </a:r>
          </a:p>
        </p:txBody>
      </p:sp>
    </p:spTree>
    <p:extLst>
      <p:ext uri="{BB962C8B-B14F-4D97-AF65-F5344CB8AC3E}">
        <p14:creationId xmlns:p14="http://schemas.microsoft.com/office/powerpoint/2010/main" val="2088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A57CC3-835E-4B67-B857-31C63D215F42}"/>
              </a:ext>
            </a:extLst>
          </p:cNvPr>
          <p:cNvSpPr/>
          <p:nvPr/>
        </p:nvSpPr>
        <p:spPr>
          <a:xfrm>
            <a:off x="1687399" y="1658516"/>
            <a:ext cx="8974318" cy="2086725"/>
          </a:xfrm>
          <a:prstGeom prst="rect">
            <a:avLst/>
          </a:prstGeom>
        </p:spPr>
        <p:txBody>
          <a:bodyPr wrap="square">
            <a:spAutoFit/>
          </a:bodyPr>
          <a:lstStyle/>
          <a:p>
            <a:pPr algn="ctr">
              <a:lnSpc>
                <a:spcPct val="90000"/>
              </a:lnSpc>
              <a:spcBef>
                <a:spcPts val="1000"/>
              </a:spcBef>
              <a:defRPr/>
            </a:pPr>
            <a:r>
              <a:rPr lang="en-US" altLang="zh-CN" sz="3600" kern="0" dirty="0">
                <a:solidFill>
                  <a:prstClr val="black"/>
                </a:solidFill>
              </a:rPr>
              <a:t>C</a:t>
            </a:r>
            <a:r>
              <a:rPr lang="en-US" sz="3600" kern="0" dirty="0">
                <a:solidFill>
                  <a:prstClr val="black"/>
                </a:solidFill>
              </a:rPr>
              <a:t>an we develop an assessment tool that measures student motivations for reading PSL and expert-like strategies when learning to read PSL?</a:t>
            </a:r>
            <a:endParaRPr lang="en-US" sz="3600" dirty="0"/>
          </a:p>
        </p:txBody>
      </p:sp>
      <p:sp>
        <p:nvSpPr>
          <p:cNvPr id="5" name="TextBox 4">
            <a:extLst>
              <a:ext uri="{FF2B5EF4-FFF2-40B4-BE49-F238E27FC236}">
                <a16:creationId xmlns:a16="http://schemas.microsoft.com/office/drawing/2014/main" id="{A89CEF55-5440-4004-A829-EB41B8BFE3F7}"/>
              </a:ext>
            </a:extLst>
          </p:cNvPr>
          <p:cNvSpPr txBox="1"/>
          <p:nvPr/>
        </p:nvSpPr>
        <p:spPr>
          <a:xfrm>
            <a:off x="2648932" y="490194"/>
            <a:ext cx="6268825" cy="769441"/>
          </a:xfrm>
          <a:prstGeom prst="rect">
            <a:avLst/>
          </a:prstGeom>
          <a:noFill/>
        </p:spPr>
        <p:txBody>
          <a:bodyPr wrap="square" rtlCol="0">
            <a:spAutoFit/>
          </a:bodyPr>
          <a:lstStyle/>
          <a:p>
            <a:pPr algn="ctr"/>
            <a:r>
              <a:rPr lang="en-US" sz="4400" dirty="0"/>
              <a:t>Question 1</a:t>
            </a:r>
          </a:p>
        </p:txBody>
      </p:sp>
      <p:grpSp>
        <p:nvGrpSpPr>
          <p:cNvPr id="10" name="Group 9">
            <a:extLst>
              <a:ext uri="{FF2B5EF4-FFF2-40B4-BE49-F238E27FC236}">
                <a16:creationId xmlns:a16="http://schemas.microsoft.com/office/drawing/2014/main" id="{B17F0330-2AE1-49B5-8641-513BF95ED04F}"/>
              </a:ext>
            </a:extLst>
          </p:cNvPr>
          <p:cNvGrpSpPr/>
          <p:nvPr/>
        </p:nvGrpSpPr>
        <p:grpSpPr>
          <a:xfrm>
            <a:off x="3487918" y="4421171"/>
            <a:ext cx="5024486" cy="2251248"/>
            <a:chOff x="2554665" y="3745241"/>
            <a:chExt cx="6602766" cy="3112759"/>
          </a:xfrm>
        </p:grpSpPr>
        <p:pic>
          <p:nvPicPr>
            <p:cNvPr id="8" name="Picture 7">
              <a:extLst>
                <a:ext uri="{FF2B5EF4-FFF2-40B4-BE49-F238E27FC236}">
                  <a16:creationId xmlns:a16="http://schemas.microsoft.com/office/drawing/2014/main" id="{8D40383A-41CA-4BB4-BE64-234C52FCB58B}"/>
                </a:ext>
              </a:extLst>
            </p:cNvPr>
            <p:cNvPicPr>
              <a:picLocks noChangeAspect="1"/>
            </p:cNvPicPr>
            <p:nvPr/>
          </p:nvPicPr>
          <p:blipFill>
            <a:blip r:embed="rId2"/>
            <a:stretch>
              <a:fillRect/>
            </a:stretch>
          </p:blipFill>
          <p:spPr>
            <a:xfrm>
              <a:off x="2714921" y="3745241"/>
              <a:ext cx="6344238" cy="1037341"/>
            </a:xfrm>
            <a:prstGeom prst="rect">
              <a:avLst/>
            </a:prstGeom>
          </p:spPr>
        </p:pic>
        <p:pic>
          <p:nvPicPr>
            <p:cNvPr id="9" name="Picture 8">
              <a:extLst>
                <a:ext uri="{FF2B5EF4-FFF2-40B4-BE49-F238E27FC236}">
                  <a16:creationId xmlns:a16="http://schemas.microsoft.com/office/drawing/2014/main" id="{6CEE63A5-5587-46CB-A38D-55672456AD41}"/>
                </a:ext>
              </a:extLst>
            </p:cNvPr>
            <p:cNvPicPr>
              <a:picLocks noChangeAspect="1"/>
            </p:cNvPicPr>
            <p:nvPr/>
          </p:nvPicPr>
          <p:blipFill>
            <a:blip r:embed="rId3"/>
            <a:stretch>
              <a:fillRect/>
            </a:stretch>
          </p:blipFill>
          <p:spPr>
            <a:xfrm>
              <a:off x="2554665" y="4573523"/>
              <a:ext cx="6602766" cy="2284477"/>
            </a:xfrm>
            <a:prstGeom prst="rect">
              <a:avLst/>
            </a:prstGeom>
          </p:spPr>
        </p:pic>
      </p:grpSp>
    </p:spTree>
    <p:extLst>
      <p:ext uri="{BB962C8B-B14F-4D97-AF65-F5344CB8AC3E}">
        <p14:creationId xmlns:p14="http://schemas.microsoft.com/office/powerpoint/2010/main" val="13831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243F-1A3A-4575-AD68-537A91FA9B7D}"/>
              </a:ext>
            </a:extLst>
          </p:cNvPr>
          <p:cNvSpPr>
            <a:spLocks noGrp="1"/>
          </p:cNvSpPr>
          <p:nvPr>
            <p:ph type="title"/>
          </p:nvPr>
        </p:nvSpPr>
        <p:spPr>
          <a:xfrm>
            <a:off x="611956" y="157735"/>
            <a:ext cx="10515600" cy="784945"/>
          </a:xfrm>
        </p:spPr>
        <p:txBody>
          <a:bodyPr/>
          <a:lstStyle/>
          <a:p>
            <a:pPr algn="ctr"/>
            <a:r>
              <a:rPr lang="en-US" b="1" dirty="0"/>
              <a:t>Methods</a:t>
            </a:r>
          </a:p>
        </p:txBody>
      </p:sp>
      <p:pic>
        <p:nvPicPr>
          <p:cNvPr id="4" name="Picture 3">
            <a:extLst>
              <a:ext uri="{FF2B5EF4-FFF2-40B4-BE49-F238E27FC236}">
                <a16:creationId xmlns:a16="http://schemas.microsoft.com/office/drawing/2014/main" id="{DBD8C959-B751-4310-A52D-0478C2ABDC7E}"/>
              </a:ext>
            </a:extLst>
          </p:cNvPr>
          <p:cNvPicPr>
            <a:picLocks noChangeAspect="1"/>
          </p:cNvPicPr>
          <p:nvPr/>
        </p:nvPicPr>
        <p:blipFill>
          <a:blip r:embed="rId2"/>
          <a:stretch>
            <a:fillRect/>
          </a:stretch>
        </p:blipFill>
        <p:spPr>
          <a:xfrm>
            <a:off x="956821" y="1268748"/>
            <a:ext cx="9568205" cy="5172894"/>
          </a:xfrm>
          <a:prstGeom prst="rect">
            <a:avLst/>
          </a:prstGeom>
        </p:spPr>
      </p:pic>
    </p:spTree>
    <p:extLst>
      <p:ext uri="{BB962C8B-B14F-4D97-AF65-F5344CB8AC3E}">
        <p14:creationId xmlns:p14="http://schemas.microsoft.com/office/powerpoint/2010/main" val="7206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B99E0-6937-4713-95D0-545669D28040}"/>
              </a:ext>
            </a:extLst>
          </p:cNvPr>
          <p:cNvPicPr>
            <a:picLocks noChangeAspect="1"/>
          </p:cNvPicPr>
          <p:nvPr/>
        </p:nvPicPr>
        <p:blipFill>
          <a:blip r:embed="rId2"/>
          <a:stretch>
            <a:fillRect/>
          </a:stretch>
        </p:blipFill>
        <p:spPr>
          <a:xfrm>
            <a:off x="0" y="754144"/>
            <a:ext cx="4572396" cy="3429297"/>
          </a:xfrm>
          <a:prstGeom prst="rect">
            <a:avLst/>
          </a:prstGeom>
        </p:spPr>
      </p:pic>
      <p:pic>
        <p:nvPicPr>
          <p:cNvPr id="4" name="Picture 3">
            <a:extLst>
              <a:ext uri="{FF2B5EF4-FFF2-40B4-BE49-F238E27FC236}">
                <a16:creationId xmlns:a16="http://schemas.microsoft.com/office/drawing/2014/main" id="{EECEBA43-39FC-4944-9EC4-5D25D4B6CB75}"/>
              </a:ext>
            </a:extLst>
          </p:cNvPr>
          <p:cNvPicPr>
            <a:picLocks noChangeAspect="1"/>
          </p:cNvPicPr>
          <p:nvPr/>
        </p:nvPicPr>
        <p:blipFill>
          <a:blip r:embed="rId3"/>
          <a:stretch>
            <a:fillRect/>
          </a:stretch>
        </p:blipFill>
        <p:spPr>
          <a:xfrm>
            <a:off x="7377649" y="754143"/>
            <a:ext cx="4572396" cy="3429297"/>
          </a:xfrm>
          <a:prstGeom prst="rect">
            <a:avLst/>
          </a:prstGeom>
        </p:spPr>
      </p:pic>
      <p:pic>
        <p:nvPicPr>
          <p:cNvPr id="6" name="Picture 5">
            <a:extLst>
              <a:ext uri="{FF2B5EF4-FFF2-40B4-BE49-F238E27FC236}">
                <a16:creationId xmlns:a16="http://schemas.microsoft.com/office/drawing/2014/main" id="{B90BD5E3-79A3-4131-86B5-7BC19FB283BC}"/>
              </a:ext>
            </a:extLst>
          </p:cNvPr>
          <p:cNvPicPr>
            <a:picLocks noChangeAspect="1"/>
          </p:cNvPicPr>
          <p:nvPr/>
        </p:nvPicPr>
        <p:blipFill rotWithShape="1">
          <a:blip r:embed="rId4">
            <a:extLst>
              <a:ext uri="{28A0092B-C50C-407E-A947-70E740481C1C}">
                <a14:useLocalDpi xmlns:a14="http://schemas.microsoft.com/office/drawing/2010/main" val="0"/>
              </a:ext>
            </a:extLst>
          </a:blip>
          <a:srcRect t="17384"/>
          <a:stretch/>
        </p:blipFill>
        <p:spPr>
          <a:xfrm>
            <a:off x="3732992" y="3616853"/>
            <a:ext cx="4364633" cy="2977195"/>
          </a:xfrm>
          <a:prstGeom prst="rect">
            <a:avLst/>
          </a:prstGeom>
        </p:spPr>
      </p:pic>
      <p:sp>
        <p:nvSpPr>
          <p:cNvPr id="7" name="Title 1">
            <a:extLst>
              <a:ext uri="{FF2B5EF4-FFF2-40B4-BE49-F238E27FC236}">
                <a16:creationId xmlns:a16="http://schemas.microsoft.com/office/drawing/2014/main" id="{C8FE3A3B-27F1-4123-8AE2-79F3A9D76072}"/>
              </a:ext>
            </a:extLst>
          </p:cNvPr>
          <p:cNvSpPr txBox="1">
            <a:spLocks/>
          </p:cNvSpPr>
          <p:nvPr/>
        </p:nvSpPr>
        <p:spPr>
          <a:xfrm>
            <a:off x="329152" y="82320"/>
            <a:ext cx="10515600" cy="784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Teaching Methods</a:t>
            </a:r>
          </a:p>
        </p:txBody>
      </p:sp>
    </p:spTree>
    <p:extLst>
      <p:ext uri="{BB962C8B-B14F-4D97-AF65-F5344CB8AC3E}">
        <p14:creationId xmlns:p14="http://schemas.microsoft.com/office/powerpoint/2010/main" val="19394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F6C93-722C-4F5B-BA88-63F3F67C3D22}"/>
              </a:ext>
            </a:extLst>
          </p:cNvPr>
          <p:cNvSpPr/>
          <p:nvPr/>
        </p:nvSpPr>
        <p:spPr>
          <a:xfrm>
            <a:off x="531044" y="1304596"/>
            <a:ext cx="6096000" cy="1477328"/>
          </a:xfrm>
          <a:prstGeom prst="rect">
            <a:avLst/>
          </a:prstGeom>
        </p:spPr>
        <p:txBody>
          <a:bodyPr>
            <a:spAutoFit/>
          </a:bodyPr>
          <a:lstStyle/>
          <a:p>
            <a:pPr algn="just"/>
            <a:r>
              <a:rPr lang="en-US" dirty="0">
                <a:latin typeface="Times New Roman" panose="02020603050405020304" pitchFamily="18" charset="0"/>
                <a:ea typeface="Calibri" panose="020F0502020204030204" pitchFamily="34" charset="0"/>
                <a:cs typeface="Times New Roman" panose="02020603050405020304" pitchFamily="18" charset="0"/>
              </a:rPr>
              <a:t>the p21 protein: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is synthesized during S phase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causes cells to arrest in G2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promotes an acceleration of late G2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is involved in the spindle checkpoint </a:t>
            </a:r>
            <a:endParaRPr lang="en-US" dirty="0"/>
          </a:p>
        </p:txBody>
      </p:sp>
      <p:sp>
        <p:nvSpPr>
          <p:cNvPr id="3" name="Rectangle 2">
            <a:extLst>
              <a:ext uri="{FF2B5EF4-FFF2-40B4-BE49-F238E27FC236}">
                <a16:creationId xmlns:a16="http://schemas.microsoft.com/office/drawing/2014/main" id="{81BD39E8-9040-4872-8E23-D771FC54355F}"/>
              </a:ext>
            </a:extLst>
          </p:cNvPr>
          <p:cNvSpPr/>
          <p:nvPr/>
        </p:nvSpPr>
        <p:spPr>
          <a:xfrm>
            <a:off x="5564956" y="1178204"/>
            <a:ext cx="6096000" cy="3570208"/>
          </a:xfrm>
          <a:prstGeom prst="rect">
            <a:avLst/>
          </a:prstGeom>
        </p:spPr>
        <p:txBody>
          <a:bodyPr>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Which </a:t>
            </a:r>
            <a:r>
              <a:rPr lang="en-US" sz="105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of the following would provide the strongest evidence supporting the authors’ claim of “induced expression of p21 and p53 is essential to sustain the G2 checkpoint after DNA damage in human cells.”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p21 protein was synthesized in G2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p53 and p21 are involved in the spindle checkpoint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p53 mutations provided cells with a selective growth advantage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dirty="0">
                <a:latin typeface="Times New Roman" panose="02020603050405020304" pitchFamily="18" charset="0"/>
                <a:ea typeface="Calibri" panose="020F0502020204030204" pitchFamily="34" charset="0"/>
                <a:cs typeface="Times New Roman" panose="02020603050405020304" pitchFamily="18" charset="0"/>
              </a:rPr>
              <a:t>G2 arrest was not sustained in the absence of functional p53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5906207-E4EB-441D-9562-22B678A54D9D}"/>
              </a:ext>
            </a:extLst>
          </p:cNvPr>
          <p:cNvSpPr txBox="1">
            <a:spLocks/>
          </p:cNvSpPr>
          <p:nvPr/>
        </p:nvSpPr>
        <p:spPr>
          <a:xfrm>
            <a:off x="131189" y="138881"/>
            <a:ext cx="10515600" cy="7849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Science Literacy Questions</a:t>
            </a:r>
          </a:p>
        </p:txBody>
      </p:sp>
    </p:spTree>
    <p:extLst>
      <p:ext uri="{BB962C8B-B14F-4D97-AF65-F5344CB8AC3E}">
        <p14:creationId xmlns:p14="http://schemas.microsoft.com/office/powerpoint/2010/main" val="324842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2EFAF-A5D6-4D63-B603-45BFCAC29D90}"/>
              </a:ext>
            </a:extLst>
          </p:cNvPr>
          <p:cNvPicPr>
            <a:picLocks noChangeAspect="1"/>
          </p:cNvPicPr>
          <p:nvPr/>
        </p:nvPicPr>
        <p:blipFill>
          <a:blip r:embed="rId2"/>
          <a:stretch>
            <a:fillRect/>
          </a:stretch>
        </p:blipFill>
        <p:spPr>
          <a:xfrm>
            <a:off x="261751" y="232774"/>
            <a:ext cx="5450038" cy="6392451"/>
          </a:xfrm>
          <a:prstGeom prst="rect">
            <a:avLst/>
          </a:prstGeom>
        </p:spPr>
      </p:pic>
      <p:sp>
        <p:nvSpPr>
          <p:cNvPr id="8" name="TextBox 7">
            <a:extLst>
              <a:ext uri="{FF2B5EF4-FFF2-40B4-BE49-F238E27FC236}">
                <a16:creationId xmlns:a16="http://schemas.microsoft.com/office/drawing/2014/main" id="{5E15AE40-04C7-4E88-8488-8355F0CEEA6B}"/>
              </a:ext>
            </a:extLst>
          </p:cNvPr>
          <p:cNvSpPr txBox="1"/>
          <p:nvPr/>
        </p:nvSpPr>
        <p:spPr>
          <a:xfrm>
            <a:off x="5929460" y="232774"/>
            <a:ext cx="6146276" cy="954107"/>
          </a:xfrm>
          <a:prstGeom prst="rect">
            <a:avLst/>
          </a:prstGeom>
          <a:noFill/>
        </p:spPr>
        <p:txBody>
          <a:bodyPr wrap="square" rtlCol="0">
            <a:spAutoFit/>
          </a:bodyPr>
          <a:lstStyle/>
          <a:p>
            <a:pPr algn="ctr"/>
            <a:r>
              <a:rPr lang="en-US" sz="2800" b="1" dirty="0"/>
              <a:t>Motivation in Reading Primary Scientific Literature Assessment</a:t>
            </a:r>
            <a:r>
              <a:rPr lang="en-US" sz="2000" dirty="0"/>
              <a:t> </a:t>
            </a:r>
          </a:p>
        </p:txBody>
      </p:sp>
      <p:sp>
        <p:nvSpPr>
          <p:cNvPr id="5" name="Rectangle 4">
            <a:extLst>
              <a:ext uri="{FF2B5EF4-FFF2-40B4-BE49-F238E27FC236}">
                <a16:creationId xmlns:a16="http://schemas.microsoft.com/office/drawing/2014/main" id="{8E67BE21-138C-472F-B217-F5669773CB1B}"/>
              </a:ext>
            </a:extLst>
          </p:cNvPr>
          <p:cNvSpPr/>
          <p:nvPr/>
        </p:nvSpPr>
        <p:spPr>
          <a:xfrm>
            <a:off x="5979736" y="1903865"/>
            <a:ext cx="6096000" cy="3416320"/>
          </a:xfrm>
          <a:prstGeom prst="rect">
            <a:avLst/>
          </a:prstGeom>
        </p:spPr>
        <p:txBody>
          <a:bodyPr>
            <a:spAutoFit/>
          </a:bodyPr>
          <a:lstStyle/>
          <a:p>
            <a:r>
              <a:rPr lang="en-US" sz="2400" dirty="0"/>
              <a:t>A 19 item novel questionnaire based on student purpose for reading PSL and student efficacy for reading PSL.</a:t>
            </a:r>
          </a:p>
          <a:p>
            <a:endParaRPr lang="en-US" sz="2400" dirty="0"/>
          </a:p>
          <a:p>
            <a:pPr marL="514350" indent="-514350" algn="just">
              <a:buAutoNum type="arabicPeriod"/>
            </a:pPr>
            <a:r>
              <a:rPr lang="en-US" sz="2400" dirty="0"/>
              <a:t>Student motivation drops significantly when they are tasked to read PSL alone</a:t>
            </a:r>
          </a:p>
          <a:p>
            <a:pPr marL="514350" indent="-514350" algn="just">
              <a:buAutoNum type="arabicPeriod"/>
            </a:pPr>
            <a:r>
              <a:rPr lang="en-US" sz="2400" dirty="0"/>
              <a:t>Student motivation stays constant when reading PSL as part of class </a:t>
            </a:r>
          </a:p>
          <a:p>
            <a:endParaRPr lang="en-US" sz="2400" dirty="0"/>
          </a:p>
        </p:txBody>
      </p:sp>
    </p:spTree>
    <p:extLst>
      <p:ext uri="{BB962C8B-B14F-4D97-AF65-F5344CB8AC3E}">
        <p14:creationId xmlns:p14="http://schemas.microsoft.com/office/powerpoint/2010/main" val="37999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4B80-0897-4F64-8324-89B65A00A5C5}"/>
              </a:ext>
            </a:extLst>
          </p:cNvPr>
          <p:cNvSpPr/>
          <p:nvPr/>
        </p:nvSpPr>
        <p:spPr>
          <a:xfrm>
            <a:off x="1242767" y="1758492"/>
            <a:ext cx="9706466" cy="1421928"/>
          </a:xfrm>
          <a:prstGeom prst="rect">
            <a:avLst/>
          </a:prstGeom>
        </p:spPr>
        <p:txBody>
          <a:bodyPr wrap="square">
            <a:spAutoFit/>
          </a:bodyPr>
          <a:lstStyle/>
          <a:p>
            <a:pPr algn="ctr">
              <a:lnSpc>
                <a:spcPct val="90000"/>
              </a:lnSpc>
              <a:spcBef>
                <a:spcPts val="1000"/>
              </a:spcBef>
              <a:defRPr/>
            </a:pPr>
            <a:r>
              <a:rPr lang="en-US" sz="3200" dirty="0"/>
              <a:t>Can an evidence-based PSL teaching module lead to gains in learning/reading strategies of engaging with PSL for first-year undergraduate biology students? </a:t>
            </a:r>
          </a:p>
        </p:txBody>
      </p:sp>
      <p:sp>
        <p:nvSpPr>
          <p:cNvPr id="4" name="TextBox 3">
            <a:extLst>
              <a:ext uri="{FF2B5EF4-FFF2-40B4-BE49-F238E27FC236}">
                <a16:creationId xmlns:a16="http://schemas.microsoft.com/office/drawing/2014/main" id="{B76C0F2E-A34F-4C0C-975D-4BAB1DF594ED}"/>
              </a:ext>
            </a:extLst>
          </p:cNvPr>
          <p:cNvSpPr txBox="1"/>
          <p:nvPr/>
        </p:nvSpPr>
        <p:spPr>
          <a:xfrm>
            <a:off x="2648932" y="490194"/>
            <a:ext cx="6268825" cy="769441"/>
          </a:xfrm>
          <a:prstGeom prst="rect">
            <a:avLst/>
          </a:prstGeom>
          <a:noFill/>
        </p:spPr>
        <p:txBody>
          <a:bodyPr wrap="square" rtlCol="0">
            <a:spAutoFit/>
          </a:bodyPr>
          <a:lstStyle/>
          <a:p>
            <a:pPr algn="ctr"/>
            <a:r>
              <a:rPr lang="en-US" sz="4400" dirty="0"/>
              <a:t>Question 2</a:t>
            </a:r>
          </a:p>
        </p:txBody>
      </p:sp>
      <p:pic>
        <p:nvPicPr>
          <p:cNvPr id="6" name="Picture 5">
            <a:extLst>
              <a:ext uri="{FF2B5EF4-FFF2-40B4-BE49-F238E27FC236}">
                <a16:creationId xmlns:a16="http://schemas.microsoft.com/office/drawing/2014/main" id="{676525C2-81F0-4701-9172-F733F43A5F11}"/>
              </a:ext>
            </a:extLst>
          </p:cNvPr>
          <p:cNvPicPr>
            <a:picLocks noChangeAspect="1"/>
          </p:cNvPicPr>
          <p:nvPr/>
        </p:nvPicPr>
        <p:blipFill>
          <a:blip r:embed="rId2"/>
          <a:stretch>
            <a:fillRect/>
          </a:stretch>
        </p:blipFill>
        <p:spPr>
          <a:xfrm>
            <a:off x="2724345" y="3965013"/>
            <a:ext cx="6319408" cy="2590364"/>
          </a:xfrm>
          <a:prstGeom prst="rect">
            <a:avLst/>
          </a:prstGeom>
        </p:spPr>
      </p:pic>
    </p:spTree>
    <p:extLst>
      <p:ext uri="{BB962C8B-B14F-4D97-AF65-F5344CB8AC3E}">
        <p14:creationId xmlns:p14="http://schemas.microsoft.com/office/powerpoint/2010/main" val="42752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71DF3-C312-4DA1-BCCD-485D37221697}"/>
              </a:ext>
            </a:extLst>
          </p:cNvPr>
          <p:cNvPicPr>
            <a:picLocks noChangeAspect="1"/>
          </p:cNvPicPr>
          <p:nvPr/>
        </p:nvPicPr>
        <p:blipFill rotWithShape="1">
          <a:blip r:embed="rId2">
            <a:extLst>
              <a:ext uri="{28A0092B-C50C-407E-A947-70E740481C1C}">
                <a14:useLocalDpi xmlns:a14="http://schemas.microsoft.com/office/drawing/2010/main" val="0"/>
              </a:ext>
            </a:extLst>
          </a:blip>
          <a:srcRect b="81311"/>
          <a:stretch/>
        </p:blipFill>
        <p:spPr>
          <a:xfrm>
            <a:off x="880280" y="0"/>
            <a:ext cx="10528705" cy="1280666"/>
          </a:xfrm>
          <a:prstGeom prst="rect">
            <a:avLst/>
          </a:prstGeom>
        </p:spPr>
      </p:pic>
      <p:sp>
        <p:nvSpPr>
          <p:cNvPr id="2" name="Rectangle 1">
            <a:extLst>
              <a:ext uri="{FF2B5EF4-FFF2-40B4-BE49-F238E27FC236}">
                <a16:creationId xmlns:a16="http://schemas.microsoft.com/office/drawing/2014/main" id="{A744F8C4-9A02-415C-A72F-4E36A8449D83}"/>
              </a:ext>
            </a:extLst>
          </p:cNvPr>
          <p:cNvSpPr/>
          <p:nvPr/>
        </p:nvSpPr>
        <p:spPr>
          <a:xfrm>
            <a:off x="513" y="2308200"/>
            <a:ext cx="1519968" cy="400110"/>
          </a:xfrm>
          <a:prstGeom prst="rect">
            <a:avLst/>
          </a:prstGeom>
          <a:solidFill>
            <a:schemeClr val="accent4">
              <a:lumMod val="20000"/>
              <a:lumOff val="80000"/>
            </a:schemeClr>
          </a:solidFill>
        </p:spPr>
        <p:txBody>
          <a:bodyPr wrap="none">
            <a:spAutoFit/>
          </a:bodyPr>
          <a:lstStyle/>
          <a:p>
            <a:r>
              <a:rPr lang="en-US" sz="2000" dirty="0">
                <a:ea typeface="Arial" panose="020B0604020202020204" pitchFamily="34" charset="0"/>
                <a:cs typeface="Times New Roman" panose="02020603050405020304" pitchFamily="18" charset="0"/>
              </a:rPr>
              <a:t>summarizing</a:t>
            </a:r>
            <a:endParaRPr lang="en-US" sz="2000" dirty="0"/>
          </a:p>
        </p:txBody>
      </p:sp>
      <p:graphicFrame>
        <p:nvGraphicFramePr>
          <p:cNvPr id="4" name="Table 3">
            <a:extLst>
              <a:ext uri="{FF2B5EF4-FFF2-40B4-BE49-F238E27FC236}">
                <a16:creationId xmlns:a16="http://schemas.microsoft.com/office/drawing/2014/main" id="{0384C264-BE7E-4E78-8F6F-8CA319A6B064}"/>
              </a:ext>
            </a:extLst>
          </p:cNvPr>
          <p:cNvGraphicFramePr>
            <a:graphicFrameLocks noGrp="1"/>
          </p:cNvGraphicFramePr>
          <p:nvPr>
            <p:extLst>
              <p:ext uri="{D42A27DB-BD31-4B8C-83A1-F6EECF244321}">
                <p14:modId xmlns:p14="http://schemas.microsoft.com/office/powerpoint/2010/main" val="4085233930"/>
              </p:ext>
            </p:extLst>
          </p:nvPr>
        </p:nvGraphicFramePr>
        <p:xfrm>
          <a:off x="1520481" y="1287210"/>
          <a:ext cx="9992413" cy="4979384"/>
        </p:xfrm>
        <a:graphic>
          <a:graphicData uri="http://schemas.openxmlformats.org/drawingml/2006/table">
            <a:tbl>
              <a:tblPr firstRow="1" firstCol="1" bandRow="1"/>
              <a:tblGrid>
                <a:gridCol w="908401">
                  <a:extLst>
                    <a:ext uri="{9D8B030D-6E8A-4147-A177-3AD203B41FA5}">
                      <a16:colId xmlns:a16="http://schemas.microsoft.com/office/drawing/2014/main" val="2768411313"/>
                    </a:ext>
                  </a:extLst>
                </a:gridCol>
                <a:gridCol w="9084012">
                  <a:extLst>
                    <a:ext uri="{9D8B030D-6E8A-4147-A177-3AD203B41FA5}">
                      <a16:colId xmlns:a16="http://schemas.microsoft.com/office/drawing/2014/main" val="896706694"/>
                    </a:ext>
                  </a:extLst>
                </a:gridCol>
              </a:tblGrid>
              <a:tr h="610093">
                <a:tc>
                  <a:txBody>
                    <a:bodyPr/>
                    <a:lstStyle/>
                    <a:p>
                      <a:pPr marL="0" marR="0" algn="ctr">
                        <a:spcBef>
                          <a:spcPts val="0"/>
                        </a:spcBef>
                        <a:spcAft>
                          <a:spcPts val="0"/>
                        </a:spcAft>
                      </a:pPr>
                      <a:r>
                        <a:rPr lang="en-US" sz="2000" b="1">
                          <a:effectLst/>
                          <a:latin typeface="+mn-lt"/>
                          <a:ea typeface="Calibri" panose="020F0502020204030204" pitchFamily="34" charset="0"/>
                          <a:cs typeface="Times New Roman" panose="02020603050405020304" pitchFamily="18" charset="0"/>
                        </a:rPr>
                        <a:t>Item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When reading a piece of Primary Scientific Literature, how often do you:</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901444"/>
                  </a:ext>
                </a:extLst>
              </a:tr>
              <a:tr h="305046">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Reread portions of the text one or more times?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8528966"/>
                  </a:ext>
                </a:extLst>
              </a:tr>
              <a:tr h="329707">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Summarize part of the text by restating it in your own words?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51376941"/>
                  </a:ext>
                </a:extLst>
              </a:tr>
              <a:tr h="610093">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Create verbal summaries that included explanations of the text or conclusions based on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14145013"/>
                  </a:ext>
                </a:extLst>
              </a:tr>
              <a:tr h="329707">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Write down your thoughts about the analysis of a set of data/results?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5444830"/>
                  </a:ext>
                </a:extLst>
              </a:tr>
              <a:tr h="610093">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Write down questions or thoughts about the validity of a set of data/results?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03559663"/>
                  </a:ext>
                </a:extLst>
              </a:tr>
              <a:tr h="329707">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Write down important facts that you read in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4612780"/>
                  </a:ext>
                </a:extLst>
              </a:tr>
              <a:tr h="610093">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Use knowledge you gained in past classes to help you understand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7772049"/>
                  </a:ext>
                </a:extLst>
              </a:tr>
              <a:tr h="305046">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Underline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45907734"/>
                  </a:ext>
                </a:extLst>
              </a:tr>
              <a:tr h="329707">
                <a:tc>
                  <a:txBody>
                    <a:bodyPr/>
                    <a:lstStyle/>
                    <a:p>
                      <a:pPr marL="0" marR="0" algn="ctr">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Use the definition of a term provided to better understand the 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38362884"/>
                  </a:ext>
                </a:extLst>
              </a:tr>
              <a:tr h="305046">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Look up a word in the text that you don't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56890747"/>
                  </a:ext>
                </a:extLst>
              </a:tr>
              <a:tr h="305046">
                <a:tc>
                  <a:txBody>
                    <a:bodyPr/>
                    <a:lstStyle/>
                    <a:p>
                      <a:pPr marL="0" marR="0" algn="ctr">
                        <a:spcBef>
                          <a:spcPts val="0"/>
                        </a:spcBef>
                        <a:spcAft>
                          <a:spcPts val="0"/>
                        </a:spcAft>
                      </a:pPr>
                      <a:r>
                        <a:rPr lang="en-US" sz="2000">
                          <a:effectLst/>
                          <a:latin typeface="+mn-lt"/>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Look up a method in the text that you don't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8085237"/>
                  </a:ext>
                </a:extLst>
              </a:tr>
            </a:tbl>
          </a:graphicData>
        </a:graphic>
      </p:graphicFrame>
      <p:sp>
        <p:nvSpPr>
          <p:cNvPr id="5" name="Rectangle 4">
            <a:extLst>
              <a:ext uri="{FF2B5EF4-FFF2-40B4-BE49-F238E27FC236}">
                <a16:creationId xmlns:a16="http://schemas.microsoft.com/office/drawing/2014/main" id="{5A680742-14C4-4435-865E-A10DB54537EC}"/>
              </a:ext>
            </a:extLst>
          </p:cNvPr>
          <p:cNvSpPr/>
          <p:nvPr/>
        </p:nvSpPr>
        <p:spPr>
          <a:xfrm>
            <a:off x="-6423" y="3755521"/>
            <a:ext cx="1520481" cy="400110"/>
          </a:xfrm>
          <a:prstGeom prst="rect">
            <a:avLst/>
          </a:prstGeom>
          <a:solidFill>
            <a:schemeClr val="accent2">
              <a:lumMod val="20000"/>
              <a:lumOff val="80000"/>
            </a:schemeClr>
          </a:solidFill>
        </p:spPr>
        <p:txBody>
          <a:bodyPr wrap="none">
            <a:spAutoFit/>
          </a:bodyPr>
          <a:lstStyle/>
          <a:p>
            <a:r>
              <a:rPr lang="en-US" sz="2000" dirty="0">
                <a:ea typeface="Arial" panose="020B0604020202020204" pitchFamily="34" charset="0"/>
                <a:cs typeface="Times New Roman" panose="02020603050405020304" pitchFamily="18" charset="0"/>
              </a:rPr>
              <a:t>taking notes </a:t>
            </a:r>
            <a:endParaRPr lang="en-US" sz="2000" dirty="0"/>
          </a:p>
        </p:txBody>
      </p:sp>
      <p:sp>
        <p:nvSpPr>
          <p:cNvPr id="6" name="Rectangle 5">
            <a:extLst>
              <a:ext uri="{FF2B5EF4-FFF2-40B4-BE49-F238E27FC236}">
                <a16:creationId xmlns:a16="http://schemas.microsoft.com/office/drawing/2014/main" id="{2C33BD01-4B84-47DA-AFBC-7DF7CA0571FC}"/>
              </a:ext>
            </a:extLst>
          </p:cNvPr>
          <p:cNvSpPr/>
          <p:nvPr/>
        </p:nvSpPr>
        <p:spPr>
          <a:xfrm>
            <a:off x="-9425" y="5427827"/>
            <a:ext cx="1520480" cy="707886"/>
          </a:xfrm>
          <a:prstGeom prst="rect">
            <a:avLst/>
          </a:prstGeom>
          <a:solidFill>
            <a:schemeClr val="accent6">
              <a:lumMod val="20000"/>
              <a:lumOff val="80000"/>
            </a:schemeClr>
          </a:solidFill>
        </p:spPr>
        <p:txBody>
          <a:bodyPr wrap="square">
            <a:spAutoFit/>
          </a:bodyPr>
          <a:lstStyle/>
          <a:p>
            <a:pPr algn="ctr"/>
            <a:r>
              <a:rPr lang="en-US" sz="2000" dirty="0">
                <a:ea typeface="Arial" panose="020B0604020202020204" pitchFamily="34" charset="0"/>
                <a:cs typeface="Times New Roman" panose="02020603050405020304" pitchFamily="18" charset="0"/>
              </a:rPr>
              <a:t>additional information </a:t>
            </a:r>
            <a:endParaRPr lang="en-US" sz="2000" dirty="0"/>
          </a:p>
        </p:txBody>
      </p:sp>
      <p:pic>
        <p:nvPicPr>
          <p:cNvPr id="7" name="Picture 6">
            <a:extLst>
              <a:ext uri="{FF2B5EF4-FFF2-40B4-BE49-F238E27FC236}">
                <a16:creationId xmlns:a16="http://schemas.microsoft.com/office/drawing/2014/main" id="{02A9CCEE-4445-4C51-901D-5792D354066E}"/>
              </a:ext>
            </a:extLst>
          </p:cNvPr>
          <p:cNvPicPr>
            <a:picLocks noChangeAspect="1"/>
          </p:cNvPicPr>
          <p:nvPr/>
        </p:nvPicPr>
        <p:blipFill rotWithShape="1">
          <a:blip r:embed="rId2">
            <a:extLst>
              <a:ext uri="{28A0092B-C50C-407E-A947-70E740481C1C}">
                <a14:useLocalDpi xmlns:a14="http://schemas.microsoft.com/office/drawing/2010/main" val="0"/>
              </a:ext>
            </a:extLst>
          </a:blip>
          <a:srcRect l="-2547" t="88638" r="2547" b="-7327"/>
          <a:stretch/>
        </p:blipFill>
        <p:spPr>
          <a:xfrm>
            <a:off x="1398972" y="6135713"/>
            <a:ext cx="10528705" cy="1280666"/>
          </a:xfrm>
          <a:prstGeom prst="rect">
            <a:avLst/>
          </a:prstGeom>
        </p:spPr>
      </p:pic>
    </p:spTree>
    <p:extLst>
      <p:ext uri="{BB962C8B-B14F-4D97-AF65-F5344CB8AC3E}">
        <p14:creationId xmlns:p14="http://schemas.microsoft.com/office/powerpoint/2010/main" val="2712929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1005</Words>
  <Application>Microsoft Office PowerPoint</Application>
  <PresentationFormat>Widescreen</PresentationFormat>
  <Paragraphs>189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等线</vt:lpstr>
      <vt:lpstr>Arial</vt:lpstr>
      <vt:lpstr>Calibri</vt:lpstr>
      <vt:lpstr>Calibri Light</vt:lpstr>
      <vt:lpstr>Times New Roman</vt:lpstr>
      <vt:lpstr>Office Theme</vt:lpstr>
      <vt:lpstr>PowerPoint Presentation</vt:lpstr>
      <vt:lpstr>PowerPoint Presentation</vt:lpstr>
      <vt:lpstr>PowerPoint Presentation</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Cerrone R.</dc:creator>
  <cp:lastModifiedBy>Foster, Cerrone R.</cp:lastModifiedBy>
  <cp:revision>16</cp:revision>
  <dcterms:created xsi:type="dcterms:W3CDTF">2023-04-01T19:32:51Z</dcterms:created>
  <dcterms:modified xsi:type="dcterms:W3CDTF">2023-04-02T02:53:18Z</dcterms:modified>
</cp:coreProperties>
</file>